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>
        <p:scale>
          <a:sx n="73" d="100"/>
          <a:sy n="73" d="100"/>
        </p:scale>
        <p:origin x="-8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70"/>
            <a:ext cx="9126681" cy="688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Виникнення Києво-Печерського монастиря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5" y="5301207"/>
            <a:ext cx="4408999" cy="1554155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Робота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Учениці групи </a:t>
            </a:r>
            <a:r>
              <a:rPr lang="uk-UA" dirty="0" smtClean="0">
                <a:solidFill>
                  <a:schemeClr val="tx1"/>
                </a:solidFill>
              </a:rPr>
              <a:t>ЛІН-2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Лисецької </a:t>
            </a:r>
            <a:r>
              <a:rPr lang="uk-UA" dirty="0" err="1" smtClean="0">
                <a:solidFill>
                  <a:schemeClr val="tx1"/>
                </a:solidFill>
              </a:rPr>
              <a:t>Даши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205">
        <p14:honeycomb/>
      </p:transition>
    </mc:Choice>
    <mc:Fallback xmlns="">
      <p:transition spd="slow" advTm="32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6408711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dirty="0"/>
              <a:t>За легендами, </a:t>
            </a:r>
            <a:r>
              <a:rPr lang="ru-RU" sz="1600" dirty="0" err="1"/>
              <a:t>Печерський</a:t>
            </a:r>
            <a:r>
              <a:rPr lang="ru-RU" sz="1600" dirty="0"/>
              <a:t> </a:t>
            </a:r>
            <a:r>
              <a:rPr lang="ru-RU" sz="1600" dirty="0" err="1"/>
              <a:t>монастир</a:t>
            </a:r>
            <a:r>
              <a:rPr lang="ru-RU" sz="1600" dirty="0"/>
              <a:t> </a:t>
            </a:r>
            <a:r>
              <a:rPr lang="ru-RU" sz="1600" dirty="0" err="1"/>
              <a:t>заснували</a:t>
            </a:r>
            <a:r>
              <a:rPr lang="ru-RU" sz="1600" dirty="0"/>
              <a:t> в </a:t>
            </a:r>
            <a:r>
              <a:rPr lang="ru-RU" sz="1600" dirty="0" err="1"/>
              <a:t>придніпровських</a:t>
            </a:r>
            <a:r>
              <a:rPr lang="ru-RU" sz="1600" dirty="0"/>
              <a:t> </a:t>
            </a:r>
            <a:r>
              <a:rPr lang="ru-RU" sz="1600" dirty="0" err="1"/>
              <a:t>печерах</a:t>
            </a:r>
            <a:r>
              <a:rPr lang="ru-RU" sz="1600" dirty="0"/>
              <a:t> в 1051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ченці</a:t>
            </a:r>
            <a:r>
              <a:rPr lang="ru-RU" sz="1600" dirty="0"/>
              <a:t> </a:t>
            </a:r>
            <a:r>
              <a:rPr lang="ru-RU" sz="1600" dirty="0" err="1"/>
              <a:t>Антоній</a:t>
            </a:r>
            <a:r>
              <a:rPr lang="ru-RU" sz="1600" dirty="0"/>
              <a:t> та </a:t>
            </a:r>
            <a:r>
              <a:rPr lang="ru-RU" sz="1600" dirty="0" err="1"/>
              <a:t>Феодосій</a:t>
            </a:r>
            <a:r>
              <a:rPr lang="ru-RU" sz="1600" dirty="0"/>
              <a:t> </a:t>
            </a:r>
            <a:r>
              <a:rPr lang="ru-RU" sz="1600" dirty="0" err="1"/>
              <a:t>поблизу</a:t>
            </a:r>
            <a:r>
              <a:rPr lang="ru-RU" sz="1600" dirty="0"/>
              <a:t> </a:t>
            </a:r>
            <a:r>
              <a:rPr lang="ru-RU" sz="1600" dirty="0" err="1"/>
              <a:t>літньої</a:t>
            </a:r>
            <a:r>
              <a:rPr lang="ru-RU" sz="1600" dirty="0"/>
              <a:t> </a:t>
            </a:r>
            <a:r>
              <a:rPr lang="ru-RU" sz="1600" dirty="0" err="1"/>
              <a:t>княжої</a:t>
            </a:r>
            <a:r>
              <a:rPr lang="ru-RU" sz="1600" dirty="0"/>
              <a:t> </a:t>
            </a:r>
            <a:r>
              <a:rPr lang="ru-RU" sz="1600" dirty="0" err="1"/>
              <a:t>резиденції</a:t>
            </a:r>
            <a:r>
              <a:rPr lang="ru-RU" sz="1600" dirty="0"/>
              <a:t> </a:t>
            </a:r>
            <a:r>
              <a:rPr lang="ru-RU" sz="1600" dirty="0" err="1"/>
              <a:t>Берестово</a:t>
            </a:r>
            <a:r>
              <a:rPr lang="ru-RU" sz="1600" dirty="0"/>
              <a:t>. В той час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навіть</a:t>
            </a:r>
            <a:r>
              <a:rPr lang="ru-RU" sz="1600" dirty="0"/>
              <a:t> не </a:t>
            </a:r>
            <a:r>
              <a:rPr lang="ru-RU" sz="1600" dirty="0" err="1"/>
              <a:t>Київ</a:t>
            </a:r>
            <a:r>
              <a:rPr lang="ru-RU" sz="1600" dirty="0"/>
              <a:t>: </a:t>
            </a:r>
            <a:r>
              <a:rPr lang="ru-RU" sz="1600" dirty="0" err="1"/>
              <a:t>Берестово</a:t>
            </a:r>
            <a:r>
              <a:rPr lang="ru-RU" sz="1600" dirty="0"/>
              <a:t> лежало </a:t>
            </a:r>
            <a:r>
              <a:rPr lang="ru-RU" sz="1600" dirty="0" err="1"/>
              <a:t>неподалік</a:t>
            </a:r>
            <a:r>
              <a:rPr lang="ru-RU" sz="1600" dirty="0"/>
              <a:t> </a:t>
            </a:r>
            <a:r>
              <a:rPr lang="ru-RU" sz="1600" dirty="0" err="1"/>
              <a:t>княжої</a:t>
            </a:r>
            <a:r>
              <a:rPr lang="ru-RU" sz="1600" dirty="0"/>
              <a:t> </a:t>
            </a:r>
            <a:r>
              <a:rPr lang="ru-RU" sz="1600" dirty="0" err="1"/>
              <a:t>столиці</a:t>
            </a:r>
            <a:r>
              <a:rPr lang="ru-RU" sz="1600" dirty="0"/>
              <a:t>. </a:t>
            </a:r>
            <a:r>
              <a:rPr lang="ru-RU" sz="1600" dirty="0" err="1"/>
              <a:t>Печерній</a:t>
            </a:r>
            <a:r>
              <a:rPr lang="ru-RU" sz="1600" dirty="0"/>
              <a:t> </a:t>
            </a:r>
            <a:r>
              <a:rPr lang="ru-RU" sz="1600" dirty="0" err="1"/>
              <a:t>обителі</a:t>
            </a:r>
            <a:r>
              <a:rPr lang="ru-RU" sz="1600" dirty="0"/>
              <a:t> </a:t>
            </a:r>
            <a:r>
              <a:rPr lang="ru-RU" sz="1600" dirty="0" err="1"/>
              <a:t>пощастило</a:t>
            </a:r>
            <a:r>
              <a:rPr lang="ru-RU" sz="1600" dirty="0"/>
              <a:t>: вона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набула</a:t>
            </a:r>
            <a:r>
              <a:rPr lang="ru-RU" sz="1600" dirty="0"/>
              <a:t> </a:t>
            </a:r>
            <a:r>
              <a:rPr lang="ru-RU" sz="1600" dirty="0" err="1"/>
              <a:t>популярності</a:t>
            </a:r>
            <a:r>
              <a:rPr lang="ru-RU" sz="1600" dirty="0"/>
              <a:t> та </a:t>
            </a:r>
            <a:r>
              <a:rPr lang="ru-RU" sz="1600" dirty="0" err="1"/>
              <a:t>статків</a:t>
            </a:r>
            <a:r>
              <a:rPr lang="ru-RU" sz="1600" dirty="0"/>
              <a:t>, </a:t>
            </a:r>
            <a:r>
              <a:rPr lang="ru-RU" sz="1600" dirty="0" err="1"/>
              <a:t>розбудувалася</a:t>
            </a:r>
            <a:r>
              <a:rPr lang="ru-RU" sz="1600" dirty="0"/>
              <a:t>, </a:t>
            </a:r>
            <a:r>
              <a:rPr lang="ru-RU" sz="1600" dirty="0" err="1"/>
              <a:t>отримала</a:t>
            </a:r>
            <a:r>
              <a:rPr lang="ru-RU" sz="1600" dirty="0"/>
              <a:t> в ХІІ ст. статус </a:t>
            </a:r>
            <a:r>
              <a:rPr lang="ru-RU" sz="1600" dirty="0" err="1"/>
              <a:t>Лаври</a:t>
            </a:r>
            <a:r>
              <a:rPr lang="ru-RU" sz="1600" dirty="0"/>
              <a:t> (так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dirty="0" err="1"/>
              <a:t>головний</a:t>
            </a:r>
            <a:r>
              <a:rPr lang="ru-RU" sz="1600" dirty="0"/>
              <a:t> великий </a:t>
            </a:r>
            <a:r>
              <a:rPr lang="ru-RU" sz="1600" dirty="0" err="1"/>
              <a:t>монастир</a:t>
            </a:r>
            <a:r>
              <a:rPr lang="ru-RU" sz="1600" dirty="0"/>
              <a:t>). </a:t>
            </a:r>
            <a:endParaRPr lang="ru-RU" sz="1600" dirty="0" smtClean="0"/>
          </a:p>
          <a:p>
            <a:r>
              <a:rPr lang="ru-RU" sz="1600" dirty="0" err="1" smtClean="0"/>
              <a:t>Помолитися</a:t>
            </a:r>
            <a:r>
              <a:rPr lang="ru-RU" sz="1600" dirty="0" smtClean="0"/>
              <a:t> </a:t>
            </a:r>
            <a:r>
              <a:rPr lang="ru-RU" sz="1600" dirty="0" err="1"/>
              <a:t>сюди</a:t>
            </a:r>
            <a:r>
              <a:rPr lang="ru-RU" sz="1600" dirty="0"/>
              <a:t> приходили </a:t>
            </a:r>
            <a:r>
              <a:rPr lang="ru-RU" sz="1600" dirty="0" err="1"/>
              <a:t>князі</a:t>
            </a:r>
            <a:r>
              <a:rPr lang="ru-RU" sz="1600" dirty="0"/>
              <a:t> та знать.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центр </a:t>
            </a:r>
            <a:r>
              <a:rPr lang="ru-RU" sz="1600" dirty="0" err="1"/>
              <a:t>літописання</a:t>
            </a:r>
            <a:r>
              <a:rPr lang="ru-RU" sz="1600" dirty="0"/>
              <a:t>, </a:t>
            </a:r>
            <a:r>
              <a:rPr lang="ru-RU" sz="1600" dirty="0" err="1"/>
              <a:t>саме</a:t>
            </a:r>
            <a:r>
              <a:rPr lang="ru-RU" sz="1600" dirty="0"/>
              <a:t> тут творили </a:t>
            </a:r>
            <a:r>
              <a:rPr lang="ru-RU" sz="1600" dirty="0" err="1"/>
              <a:t>легендарні</a:t>
            </a:r>
            <a:r>
              <a:rPr lang="ru-RU" sz="1600" dirty="0"/>
              <a:t> Нестор-</a:t>
            </a:r>
            <a:r>
              <a:rPr lang="ru-RU" sz="1600" dirty="0" err="1"/>
              <a:t>літописець</a:t>
            </a:r>
            <a:r>
              <a:rPr lang="ru-RU" sz="1600" dirty="0"/>
              <a:t> (автор «</a:t>
            </a:r>
            <a:r>
              <a:rPr lang="ru-RU" sz="1600" dirty="0" err="1"/>
              <a:t>Повісті</a:t>
            </a:r>
            <a:r>
              <a:rPr lang="ru-RU" sz="1600" dirty="0"/>
              <a:t> </a:t>
            </a:r>
            <a:r>
              <a:rPr lang="ru-RU" sz="1600" dirty="0" err="1"/>
              <a:t>временних</a:t>
            </a:r>
            <a:r>
              <a:rPr lang="ru-RU" sz="1600" dirty="0"/>
              <a:t> </a:t>
            </a:r>
            <a:r>
              <a:rPr lang="ru-RU" sz="1600" dirty="0" err="1"/>
              <a:t>літ</a:t>
            </a:r>
            <a:r>
              <a:rPr lang="ru-RU" sz="1600" dirty="0"/>
              <a:t>»), </a:t>
            </a:r>
            <a:r>
              <a:rPr lang="ru-RU" sz="1600" dirty="0" err="1"/>
              <a:t>Сільвестр</a:t>
            </a:r>
            <a:r>
              <a:rPr lang="ru-RU" sz="1600" dirty="0"/>
              <a:t>, </a:t>
            </a:r>
            <a:r>
              <a:rPr lang="ru-RU" sz="1600" dirty="0" err="1"/>
              <a:t>Нікон</a:t>
            </a:r>
            <a:r>
              <a:rPr lang="ru-RU" sz="1600" dirty="0"/>
              <a:t>. А </a:t>
            </a:r>
            <a:r>
              <a:rPr lang="ru-RU" sz="1600" dirty="0" err="1"/>
              <a:t>історія</a:t>
            </a:r>
            <a:r>
              <a:rPr lang="ru-RU" sz="1600" dirty="0"/>
              <a:t> </a:t>
            </a:r>
            <a:r>
              <a:rPr lang="ru-RU" sz="1600" dirty="0" err="1"/>
              <a:t>Києва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б </a:t>
            </a:r>
            <a:r>
              <a:rPr lang="ru-RU" sz="1600" dirty="0" err="1"/>
              <a:t>значно</a:t>
            </a:r>
            <a:r>
              <a:rPr lang="ru-RU" sz="1600" dirty="0"/>
              <a:t> </a:t>
            </a:r>
            <a:r>
              <a:rPr lang="ru-RU" sz="1600" dirty="0" err="1"/>
              <a:t>менш</a:t>
            </a:r>
            <a:r>
              <a:rPr lang="ru-RU" sz="1600" dirty="0"/>
              <a:t> </a:t>
            </a:r>
            <a:r>
              <a:rPr lang="ru-RU" sz="1600" dirty="0" err="1"/>
              <a:t>дослідженою</a:t>
            </a:r>
            <a:r>
              <a:rPr lang="ru-RU" sz="1600" dirty="0"/>
              <a:t>, </a:t>
            </a:r>
            <a:r>
              <a:rPr lang="ru-RU" sz="1600" dirty="0" err="1"/>
              <a:t>якби</a:t>
            </a:r>
            <a:r>
              <a:rPr lang="ru-RU" sz="1600" dirty="0"/>
              <a:t> не </a:t>
            </a:r>
            <a:r>
              <a:rPr lang="ru-RU" sz="1600" dirty="0" err="1"/>
              <a:t>Києво-Печерський</a:t>
            </a:r>
            <a:r>
              <a:rPr lang="ru-RU" sz="1600" dirty="0"/>
              <a:t> патерик (ХІІІ ст.).</a:t>
            </a:r>
          </a:p>
          <a:p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зростанням</a:t>
            </a:r>
            <a:r>
              <a:rPr lang="ru-RU" sz="1600" dirty="0"/>
              <a:t> </a:t>
            </a:r>
            <a:r>
              <a:rPr lang="ru-RU" sz="1600" dirty="0" err="1"/>
              <a:t>важливості</a:t>
            </a:r>
            <a:r>
              <a:rPr lang="ru-RU" sz="1600" dirty="0"/>
              <a:t> </a:t>
            </a:r>
            <a:r>
              <a:rPr lang="ru-RU" sz="1600" dirty="0" err="1"/>
              <a:t>зростала</a:t>
            </a:r>
            <a:r>
              <a:rPr lang="ru-RU" sz="1600" dirty="0"/>
              <a:t> й </a:t>
            </a:r>
            <a:r>
              <a:rPr lang="ru-RU" sz="1600" dirty="0" err="1"/>
              <a:t>загроза</a:t>
            </a:r>
            <a:r>
              <a:rPr lang="ru-RU" sz="1600" dirty="0"/>
              <a:t> нападу на </a:t>
            </a:r>
            <a:r>
              <a:rPr lang="ru-RU" sz="1600" dirty="0" err="1"/>
              <a:t>монастир</a:t>
            </a:r>
            <a:r>
              <a:rPr lang="ru-RU" sz="1600" dirty="0"/>
              <a:t> </a:t>
            </a:r>
            <a:r>
              <a:rPr lang="ru-RU" sz="1600" dirty="0" err="1"/>
              <a:t>непрошених</a:t>
            </a:r>
            <a:r>
              <a:rPr lang="ru-RU" sz="1600" dirty="0"/>
              <a:t> гостей. В </a:t>
            </a:r>
            <a:r>
              <a:rPr lang="ru-RU" sz="1600" dirty="0" err="1"/>
              <a:t>кінці</a:t>
            </a:r>
            <a:r>
              <a:rPr lang="ru-RU" sz="1600" dirty="0"/>
              <a:t> ХІІ ст.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обителі</a:t>
            </a:r>
            <a:r>
              <a:rPr lang="ru-RU" sz="1600" dirty="0"/>
              <a:t> </a:t>
            </a:r>
            <a:r>
              <a:rPr lang="ru-RU" sz="1600" dirty="0" err="1"/>
              <a:t>піднімаються</a:t>
            </a:r>
            <a:r>
              <a:rPr lang="ru-RU" sz="1600" dirty="0"/>
              <a:t> </a:t>
            </a:r>
            <a:r>
              <a:rPr lang="ru-RU" sz="1600" dirty="0" err="1"/>
              <a:t>оборонні</a:t>
            </a:r>
            <a:r>
              <a:rPr lang="ru-RU" sz="1600" dirty="0"/>
              <a:t> </a:t>
            </a:r>
            <a:r>
              <a:rPr lang="ru-RU" sz="1600" dirty="0" err="1"/>
              <a:t>стіни</a:t>
            </a:r>
            <a:r>
              <a:rPr lang="ru-RU" sz="1600" dirty="0"/>
              <a:t>. На жаль, орду </a:t>
            </a:r>
            <a:r>
              <a:rPr lang="ru-RU" sz="1600" dirty="0" err="1"/>
              <a:t>Батия</a:t>
            </a:r>
            <a:r>
              <a:rPr lang="ru-RU" sz="1600" dirty="0"/>
              <a:t> вони не </a:t>
            </a:r>
            <a:r>
              <a:rPr lang="ru-RU" sz="1600" dirty="0" err="1"/>
              <a:t>зупинили</a:t>
            </a:r>
            <a:r>
              <a:rPr lang="ru-RU" sz="1600" dirty="0"/>
              <a:t>. Як і весь </a:t>
            </a:r>
            <a:r>
              <a:rPr lang="ru-RU" sz="1600" dirty="0" err="1"/>
              <a:t>Київ</a:t>
            </a:r>
            <a:r>
              <a:rPr lang="ru-RU" sz="1600" dirty="0"/>
              <a:t>, в 1240 р. Лавра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зруйнована</a:t>
            </a:r>
            <a:r>
              <a:rPr lang="ru-RU" sz="1600" dirty="0"/>
              <a:t>. </a:t>
            </a:r>
            <a:r>
              <a:rPr lang="ru-RU" sz="1600" dirty="0" err="1"/>
              <a:t>Мури</a:t>
            </a:r>
            <a:r>
              <a:rPr lang="ru-RU" sz="1600" dirty="0"/>
              <a:t> та </a:t>
            </a:r>
            <a:r>
              <a:rPr lang="ru-RU" sz="1600" dirty="0" err="1"/>
              <a:t>башти</a:t>
            </a:r>
            <a:r>
              <a:rPr lang="ru-RU" sz="1600" dirty="0"/>
              <a:t> </a:t>
            </a:r>
            <a:r>
              <a:rPr lang="ru-RU" sz="1600" dirty="0" err="1"/>
              <a:t>монастиря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збереглися</a:t>
            </a:r>
            <a:r>
              <a:rPr lang="ru-RU" sz="1600" dirty="0"/>
              <a:t> до </a:t>
            </a:r>
            <a:r>
              <a:rPr lang="ru-RU" sz="1600" dirty="0" err="1"/>
              <a:t>сьогодні</a:t>
            </a:r>
            <a:r>
              <a:rPr lang="ru-RU" sz="1600" dirty="0"/>
              <a:t>, </a:t>
            </a:r>
            <a:r>
              <a:rPr lang="ru-RU" sz="1600" dirty="0" err="1"/>
              <a:t>походять</a:t>
            </a:r>
            <a:r>
              <a:rPr lang="ru-RU" sz="1600" dirty="0"/>
              <a:t> з 1698-1701 </a:t>
            </a:r>
            <a:r>
              <a:rPr lang="ru-RU" sz="1600" dirty="0" err="1"/>
              <a:t>рр</a:t>
            </a:r>
            <a:r>
              <a:rPr lang="ru-RU" sz="1600" dirty="0"/>
              <a:t>.</a:t>
            </a:r>
          </a:p>
          <a:p>
            <a:endParaRPr lang="ru-RU" sz="1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73864"/>
      </p:ext>
    </p:extLst>
  </p:cSld>
  <p:clrMapOvr>
    <a:masterClrMapping/>
  </p:clrMapOvr>
  <p:transition spd="slow" advTm="6969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" y="0"/>
            <a:ext cx="9143327" cy="690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Навіть</a:t>
            </a:r>
            <a:r>
              <a:rPr lang="ru-RU" dirty="0"/>
              <a:t> в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войовничого</a:t>
            </a:r>
            <a:r>
              <a:rPr lang="ru-RU" dirty="0"/>
              <a:t> </a:t>
            </a:r>
            <a:r>
              <a:rPr lang="ru-RU" dirty="0" err="1"/>
              <a:t>атеїзму</a:t>
            </a:r>
            <a:r>
              <a:rPr lang="ru-RU" dirty="0"/>
              <a:t> Лавра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постраждала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в 1926 р.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оголошено</a:t>
            </a:r>
            <a:r>
              <a:rPr lang="ru-RU" dirty="0"/>
              <a:t> </a:t>
            </a:r>
            <a:r>
              <a:rPr lang="ru-RU" dirty="0" err="1"/>
              <a:t>заповідником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й </a:t>
            </a:r>
            <a:r>
              <a:rPr lang="ru-RU" dirty="0" err="1"/>
              <a:t>втрати</a:t>
            </a:r>
            <a:r>
              <a:rPr lang="ru-RU" dirty="0"/>
              <a:t>: в </a:t>
            </a:r>
            <a:r>
              <a:rPr lang="ru-RU" dirty="0" err="1"/>
              <a:t>листопаді</a:t>
            </a:r>
            <a:r>
              <a:rPr lang="ru-RU" dirty="0"/>
              <a:t> 1941 р.,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прикриттям</a:t>
            </a:r>
            <a:r>
              <a:rPr lang="ru-RU" dirty="0"/>
              <a:t>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окупації</a:t>
            </a:r>
            <a:r>
              <a:rPr lang="ru-RU" dirty="0"/>
              <a:t>, </a:t>
            </a:r>
            <a:r>
              <a:rPr lang="ru-RU" dirty="0" err="1"/>
              <a:t>енкаведистами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підірвано</a:t>
            </a:r>
            <a:r>
              <a:rPr lang="ru-RU" dirty="0"/>
              <a:t> </a:t>
            </a:r>
            <a:r>
              <a:rPr lang="ru-RU" dirty="0" err="1"/>
              <a:t>Успенський</a:t>
            </a:r>
            <a:r>
              <a:rPr lang="ru-RU" dirty="0"/>
              <a:t> собор, </a:t>
            </a:r>
            <a:r>
              <a:rPr lang="ru-RU" dirty="0" err="1"/>
              <a:t>підмурки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походили </a:t>
            </a:r>
            <a:r>
              <a:rPr lang="ru-RU" dirty="0" err="1"/>
              <a:t>ще</a:t>
            </a:r>
            <a:r>
              <a:rPr lang="ru-RU" dirty="0"/>
              <a:t> з ХІ ст.</a:t>
            </a:r>
          </a:p>
          <a:p>
            <a:r>
              <a:rPr lang="ru-RU" dirty="0"/>
              <a:t>В 1990 р. Х</a:t>
            </a:r>
            <a:r>
              <a:rPr lang="en-US" dirty="0"/>
              <a:t>IV </a:t>
            </a:r>
            <a:r>
              <a:rPr lang="ru-RU" dirty="0" err="1"/>
              <a:t>сесія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 </a:t>
            </a:r>
            <a:r>
              <a:rPr lang="en-US" dirty="0"/>
              <a:t>UNESCO </a:t>
            </a:r>
            <a:r>
              <a:rPr lang="ru-RU" dirty="0"/>
              <a:t>внесла комплекс в Список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ЮНЕСКО. В 1996 р. </a:t>
            </a:r>
            <a:r>
              <a:rPr lang="ru-RU" dirty="0" err="1"/>
              <a:t>заповіднику</a:t>
            </a:r>
            <a:r>
              <a:rPr lang="ru-RU" dirty="0"/>
              <a:t> в </a:t>
            </a:r>
            <a:r>
              <a:rPr lang="ru-RU" dirty="0" err="1"/>
              <a:t>Києво-Печерській</a:t>
            </a:r>
            <a:r>
              <a:rPr lang="ru-RU" dirty="0"/>
              <a:t> </a:t>
            </a:r>
            <a:r>
              <a:rPr lang="ru-RU" dirty="0" err="1"/>
              <a:t>Лаврі</a:t>
            </a:r>
            <a:r>
              <a:rPr lang="ru-RU" dirty="0"/>
              <a:t> </a:t>
            </a:r>
            <a:r>
              <a:rPr lang="ru-RU" dirty="0" err="1"/>
              <a:t>надано</a:t>
            </a:r>
            <a:r>
              <a:rPr lang="ru-RU" dirty="0"/>
              <a:t> статус </a:t>
            </a:r>
            <a:r>
              <a:rPr lang="ru-RU" dirty="0" err="1"/>
              <a:t>національного</a:t>
            </a:r>
            <a:r>
              <a:rPr lang="ru-RU" dirty="0"/>
              <a:t>. </a:t>
            </a:r>
            <a:r>
              <a:rPr lang="ru-RU" dirty="0" err="1"/>
              <a:t>Справжніми</a:t>
            </a:r>
            <a:r>
              <a:rPr lang="ru-RU" dirty="0"/>
              <a:t> шедеврами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 є </a:t>
            </a:r>
            <a:r>
              <a:rPr lang="ru-RU" dirty="0" err="1"/>
              <a:t>Троїцька</a:t>
            </a:r>
            <a:r>
              <a:rPr lang="ru-RU" dirty="0"/>
              <a:t> </a:t>
            </a:r>
            <a:r>
              <a:rPr lang="ru-RU" dirty="0" err="1"/>
              <a:t>надбрамна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, </a:t>
            </a:r>
            <a:r>
              <a:rPr lang="ru-RU" dirty="0" err="1"/>
              <a:t>відновлений</a:t>
            </a:r>
            <a:r>
              <a:rPr lang="ru-RU" dirty="0"/>
              <a:t> </a:t>
            </a:r>
            <a:r>
              <a:rPr lang="ru-RU" dirty="0" err="1"/>
              <a:t>Успенський</a:t>
            </a:r>
            <a:r>
              <a:rPr lang="ru-RU" dirty="0"/>
              <a:t> собор, </a:t>
            </a:r>
            <a:r>
              <a:rPr lang="ru-RU" dirty="0" err="1"/>
              <a:t>Трапезна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і </a:t>
            </a:r>
            <a:r>
              <a:rPr lang="ru-RU" dirty="0" err="1"/>
              <a:t>лабіринт</a:t>
            </a:r>
            <a:r>
              <a:rPr lang="ru-RU" dirty="0"/>
              <a:t> </a:t>
            </a:r>
            <a:r>
              <a:rPr lang="ru-RU" dirty="0" err="1"/>
              <a:t>Ближніх</a:t>
            </a:r>
            <a:r>
              <a:rPr lang="ru-RU" dirty="0"/>
              <a:t> та </a:t>
            </a:r>
            <a:r>
              <a:rPr lang="ru-RU" dirty="0" err="1"/>
              <a:t>Дальніх</a:t>
            </a:r>
            <a:r>
              <a:rPr lang="ru-RU" dirty="0"/>
              <a:t> </a:t>
            </a:r>
            <a:r>
              <a:rPr lang="ru-RU" dirty="0" err="1"/>
              <a:t>печер</a:t>
            </a:r>
            <a:r>
              <a:rPr lang="ru-RU" dirty="0"/>
              <a:t> </a:t>
            </a:r>
            <a:r>
              <a:rPr lang="ru-RU" dirty="0" err="1"/>
              <a:t>обителі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лаври</a:t>
            </a:r>
            <a:r>
              <a:rPr lang="ru-RU" dirty="0"/>
              <a:t>, а й </a:t>
            </a:r>
            <a:r>
              <a:rPr lang="ru-RU" dirty="0" err="1"/>
              <a:t>стародавня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Спаса на </a:t>
            </a:r>
            <a:r>
              <a:rPr lang="ru-RU" dirty="0" err="1"/>
              <a:t>Берестові</a:t>
            </a:r>
            <a:r>
              <a:rPr lang="ru-RU" dirty="0"/>
              <a:t>. Спас на </a:t>
            </a:r>
            <a:r>
              <a:rPr lang="ru-RU" dirty="0" err="1"/>
              <a:t>Берестові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задумувався</a:t>
            </a:r>
            <a:r>
              <a:rPr lang="ru-RU" dirty="0"/>
              <a:t> як </a:t>
            </a:r>
            <a:r>
              <a:rPr lang="ru-RU" dirty="0" err="1"/>
              <a:t>усипальниця</a:t>
            </a:r>
            <a:r>
              <a:rPr lang="ru-RU" dirty="0"/>
              <a:t> </a:t>
            </a:r>
            <a:r>
              <a:rPr lang="ru-RU" dirty="0" err="1"/>
              <a:t>князів</a:t>
            </a:r>
            <a:r>
              <a:rPr lang="ru-RU" dirty="0"/>
              <a:t> з роду </a:t>
            </a:r>
            <a:r>
              <a:rPr lang="ru-RU" dirty="0" err="1"/>
              <a:t>Мономаховичів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6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515">
        <p14:window dir="vert"/>
      </p:transition>
    </mc:Choice>
    <mc:Fallback xmlns="">
      <p:transition spd="slow" advTm="585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 роками авторитет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зростав</a:t>
            </a:r>
            <a:r>
              <a:rPr lang="ru-RU" dirty="0"/>
              <a:t>. У </a:t>
            </a:r>
            <a:r>
              <a:rPr lang="en-US" dirty="0"/>
              <a:t>XVIII </a:t>
            </a:r>
            <a:r>
              <a:rPr lang="ru-RU" dirty="0"/>
              <a:t>ст. Лавра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своєрідною</a:t>
            </a:r>
            <a:r>
              <a:rPr lang="ru-RU" dirty="0"/>
              <a:t> </a:t>
            </a:r>
            <a:r>
              <a:rPr lang="ru-RU" dirty="0" err="1"/>
              <a:t>міні</a:t>
            </a:r>
            <a:r>
              <a:rPr lang="ru-RU" dirty="0"/>
              <a:t>-державою: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підпорядковувався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ряд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монастирів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а й в </a:t>
            </a:r>
            <a:r>
              <a:rPr lang="ru-RU" dirty="0" err="1"/>
              <a:t>Росії</a:t>
            </a:r>
            <a:r>
              <a:rPr lang="ru-RU" dirty="0"/>
              <a:t> та </a:t>
            </a:r>
            <a:r>
              <a:rPr lang="ru-RU" dirty="0" err="1"/>
              <a:t>Білорусі</a:t>
            </a:r>
            <a:r>
              <a:rPr lang="ru-RU" dirty="0"/>
              <a:t>. </a:t>
            </a:r>
            <a:r>
              <a:rPr lang="ru-RU" dirty="0" err="1"/>
              <a:t>Києво-Печерській</a:t>
            </a:r>
            <a:r>
              <a:rPr lang="ru-RU" dirty="0"/>
              <a:t> </a:t>
            </a:r>
            <a:r>
              <a:rPr lang="ru-RU" dirty="0" err="1"/>
              <a:t>Лаврі</a:t>
            </a:r>
            <a:r>
              <a:rPr lang="ru-RU" dirty="0"/>
              <a:t> в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належало три </a:t>
            </a:r>
            <a:r>
              <a:rPr lang="ru-RU" dirty="0" err="1"/>
              <a:t>міста</a:t>
            </a:r>
            <a:r>
              <a:rPr lang="ru-RU" dirty="0"/>
              <a:t>,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містечок</a:t>
            </a:r>
            <a:r>
              <a:rPr lang="ru-RU" dirty="0"/>
              <a:t>, </a:t>
            </a:r>
            <a:r>
              <a:rPr lang="ru-RU" dirty="0" err="1"/>
              <a:t>двісті</a:t>
            </a:r>
            <a:r>
              <a:rPr lang="ru-RU" dirty="0"/>
              <a:t> </a:t>
            </a:r>
            <a:r>
              <a:rPr lang="ru-RU" dirty="0" err="1"/>
              <a:t>сіл</a:t>
            </a:r>
            <a:r>
              <a:rPr lang="ru-RU" dirty="0"/>
              <a:t> та </a:t>
            </a:r>
            <a:r>
              <a:rPr lang="ru-RU" dirty="0" err="1"/>
              <a:t>хуторів</a:t>
            </a:r>
            <a:r>
              <a:rPr lang="ru-RU" dirty="0"/>
              <a:t>,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сімдесят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кріпаків</a:t>
            </a:r>
            <a:r>
              <a:rPr lang="ru-RU" dirty="0"/>
              <a:t>,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папірні</a:t>
            </a:r>
            <a:r>
              <a:rPr lang="ru-RU" dirty="0"/>
              <a:t>, два </a:t>
            </a:r>
            <a:r>
              <a:rPr lang="ru-RU" dirty="0" err="1"/>
              <a:t>кінних</a:t>
            </a:r>
            <a:r>
              <a:rPr lang="ru-RU" dirty="0"/>
              <a:t> заводи, а </a:t>
            </a:r>
            <a:r>
              <a:rPr lang="ru-RU" dirty="0" err="1"/>
              <a:t>також</a:t>
            </a:r>
            <a:r>
              <a:rPr lang="ru-RU" dirty="0"/>
              <a:t> 11 </a:t>
            </a:r>
            <a:r>
              <a:rPr lang="ru-RU" dirty="0" err="1"/>
              <a:t>цегелень</a:t>
            </a:r>
            <a:r>
              <a:rPr lang="ru-RU" dirty="0"/>
              <a:t> та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скляних</a:t>
            </a:r>
            <a:r>
              <a:rPr lang="ru-RU" dirty="0"/>
              <a:t> </a:t>
            </a:r>
            <a:r>
              <a:rPr lang="ru-RU" dirty="0" err="1"/>
              <a:t>заводів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найприбутковіші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цікавили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настоятелів</a:t>
            </a:r>
            <a:r>
              <a:rPr lang="ru-RU" dirty="0"/>
              <a:t>: Лавра мала на </a:t>
            </a:r>
            <a:r>
              <a:rPr lang="ru-RU" dirty="0" err="1"/>
              <a:t>теренах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160 </a:t>
            </a:r>
            <a:r>
              <a:rPr lang="ru-RU" dirty="0" err="1"/>
              <a:t>винокурень</a:t>
            </a:r>
            <a:r>
              <a:rPr lang="ru-RU" dirty="0"/>
              <a:t> та </a:t>
            </a:r>
            <a:r>
              <a:rPr lang="ru-RU" dirty="0" err="1"/>
              <a:t>майже</a:t>
            </a:r>
            <a:r>
              <a:rPr lang="ru-RU" dirty="0"/>
              <a:t> 200 </a:t>
            </a:r>
            <a:r>
              <a:rPr lang="ru-RU" dirty="0" err="1"/>
              <a:t>шинків</a:t>
            </a:r>
            <a:r>
              <a:rPr lang="ru-RU" dirty="0"/>
              <a:t>! Тому так гордо, </a:t>
            </a:r>
            <a:r>
              <a:rPr lang="ru-RU" dirty="0" err="1"/>
              <a:t>царським</a:t>
            </a:r>
            <a:r>
              <a:rPr lang="ru-RU" dirty="0"/>
              <a:t> скипетром </a:t>
            </a:r>
            <a:r>
              <a:rPr lang="ru-RU" dirty="0" err="1"/>
              <a:t>піднімалася</a:t>
            </a:r>
            <a:r>
              <a:rPr lang="ru-RU" dirty="0"/>
              <a:t> над </a:t>
            </a:r>
            <a:r>
              <a:rPr lang="ru-RU" dirty="0" err="1"/>
              <a:t>Києвом</a:t>
            </a:r>
            <a:r>
              <a:rPr lang="ru-RU" dirty="0"/>
              <a:t> </a:t>
            </a:r>
            <a:r>
              <a:rPr lang="ru-RU" dirty="0" err="1"/>
              <a:t>лаврська</a:t>
            </a:r>
            <a:r>
              <a:rPr lang="ru-RU" dirty="0"/>
              <a:t> </a:t>
            </a:r>
            <a:r>
              <a:rPr lang="ru-RU" dirty="0" err="1"/>
              <a:t>дзвіниця</a:t>
            </a:r>
            <a:r>
              <a:rPr lang="ru-RU" dirty="0"/>
              <a:t>: 96 з половиною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заввишки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вам не </a:t>
            </a:r>
            <a:r>
              <a:rPr lang="ru-RU" dirty="0" err="1"/>
              <a:t>жарти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головну</a:t>
            </a:r>
            <a:r>
              <a:rPr lang="ru-RU" dirty="0"/>
              <a:t> на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київську</a:t>
            </a:r>
            <a:r>
              <a:rPr lang="ru-RU" dirty="0"/>
              <a:t> вертикаль </a:t>
            </a:r>
            <a:r>
              <a:rPr lang="ru-RU" dirty="0" err="1"/>
              <a:t>будували</a:t>
            </a:r>
            <a:r>
              <a:rPr lang="ru-RU" dirty="0"/>
              <a:t> 13 </a:t>
            </a:r>
            <a:r>
              <a:rPr lang="ru-RU" dirty="0" err="1"/>
              <a:t>років</a:t>
            </a:r>
            <a:r>
              <a:rPr lang="ru-RU" dirty="0"/>
              <a:t>: з 1731 по 1744 </a:t>
            </a:r>
            <a:r>
              <a:rPr lang="ru-RU" dirty="0" err="1"/>
              <a:t>рр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700">
        <p:split orient="vert"/>
      </p:transition>
    </mc:Choice>
    <mc:Fallback xmlns="">
      <p:transition spd="slow" advTm="567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Археологам </a:t>
            </a:r>
            <a:r>
              <a:rPr lang="ru-RU" dirty="0" err="1">
                <a:solidFill>
                  <a:schemeClr val="bg1"/>
                </a:solidFill>
              </a:rPr>
              <a:t>вдалося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віднайти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храмі</a:t>
            </a:r>
            <a:r>
              <a:rPr lang="ru-RU" dirty="0">
                <a:solidFill>
                  <a:schemeClr val="bg1"/>
                </a:solidFill>
              </a:rPr>
              <a:t> 78 </a:t>
            </a:r>
            <a:r>
              <a:rPr lang="ru-RU" dirty="0" err="1">
                <a:solidFill>
                  <a:schemeClr val="bg1"/>
                </a:solidFill>
              </a:rPr>
              <a:t>поховань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напис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стіні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тут </a:t>
            </a:r>
            <a:r>
              <a:rPr lang="ru-RU" dirty="0" err="1">
                <a:solidFill>
                  <a:schemeClr val="bg1"/>
                </a:solidFill>
              </a:rPr>
              <a:t>поховані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дві</a:t>
            </a:r>
            <a:r>
              <a:rPr lang="ru-RU" dirty="0">
                <a:solidFill>
                  <a:schemeClr val="bg1"/>
                </a:solidFill>
              </a:rPr>
              <a:t> дочки і </a:t>
            </a:r>
            <a:r>
              <a:rPr lang="ru-RU" dirty="0" err="1">
                <a:solidFill>
                  <a:schemeClr val="bg1"/>
                </a:solidFill>
              </a:rPr>
              <a:t>син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Володимира</a:t>
            </a:r>
            <a:r>
              <a:rPr lang="ru-RU" dirty="0">
                <a:solidFill>
                  <a:schemeClr val="bg1"/>
                </a:solidFill>
              </a:rPr>
              <a:t> Мономаха — </a:t>
            </a:r>
            <a:r>
              <a:rPr lang="ru-RU" dirty="0" err="1">
                <a:solidFill>
                  <a:schemeClr val="bg1"/>
                </a:solidFill>
              </a:rPr>
              <a:t>черниця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Євпраксія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Софія</a:t>
            </a:r>
            <a:r>
              <a:rPr lang="ru-RU" dirty="0">
                <a:solidFill>
                  <a:schemeClr val="bg1"/>
                </a:solidFill>
              </a:rPr>
              <a:t> та Великий </a:t>
            </a:r>
            <a:r>
              <a:rPr lang="ru-RU" dirty="0" err="1">
                <a:solidFill>
                  <a:schemeClr val="bg1"/>
                </a:solidFill>
              </a:rPr>
              <a:t>київський</a:t>
            </a:r>
            <a:r>
              <a:rPr lang="ru-RU" dirty="0">
                <a:solidFill>
                  <a:schemeClr val="bg1"/>
                </a:solidFill>
              </a:rPr>
              <a:t> князь </a:t>
            </a:r>
            <a:r>
              <a:rPr lang="ru-RU" dirty="0" err="1">
                <a:solidFill>
                  <a:schemeClr val="bg1"/>
                </a:solidFill>
              </a:rPr>
              <a:t>Юрій</a:t>
            </a:r>
            <a:r>
              <a:rPr lang="ru-RU" dirty="0">
                <a:solidFill>
                  <a:schemeClr val="bg1"/>
                </a:solidFill>
              </a:rPr>
              <a:t> (Долгорукий), </a:t>
            </a:r>
            <a:r>
              <a:rPr lang="ru-RU" dirty="0" err="1">
                <a:solidFill>
                  <a:schemeClr val="bg1"/>
                </a:solidFill>
              </a:rPr>
              <a:t>легендарний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засновник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Москви</a:t>
            </a:r>
            <a:r>
              <a:rPr lang="ru-RU" dirty="0">
                <a:solidFill>
                  <a:schemeClr val="bg1"/>
                </a:solidFill>
              </a:rPr>
              <a:t>. В 1970 р. в </a:t>
            </a:r>
            <a:r>
              <a:rPr lang="ru-RU" dirty="0" err="1">
                <a:solidFill>
                  <a:schemeClr val="bg1"/>
                </a:solidFill>
              </a:rPr>
              <a:t>церкві</a:t>
            </a:r>
            <a:r>
              <a:rPr lang="ru-RU" dirty="0">
                <a:solidFill>
                  <a:schemeClr val="bg1"/>
                </a:solidFill>
              </a:rPr>
              <a:t> Спаса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розписами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XVII </a:t>
            </a:r>
            <a:r>
              <a:rPr lang="ru-RU" dirty="0">
                <a:solidFill>
                  <a:schemeClr val="bg1"/>
                </a:solidFill>
              </a:rPr>
              <a:t>ст.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віднайдено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древні</a:t>
            </a:r>
            <a:r>
              <a:rPr lang="ru-RU" dirty="0">
                <a:solidFill>
                  <a:schemeClr val="bg1"/>
                </a:solidFill>
              </a:rPr>
              <a:t> фрески </a:t>
            </a:r>
            <a:r>
              <a:rPr lang="ru-RU" dirty="0" err="1">
                <a:solidFill>
                  <a:schemeClr val="bg1"/>
                </a:solidFill>
              </a:rPr>
              <a:t>часів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княжої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доби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збереженість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кращою</a:t>
            </a:r>
            <a:r>
              <a:rPr lang="ru-RU" dirty="0">
                <a:solidFill>
                  <a:schemeClr val="bg1"/>
                </a:solidFill>
              </a:rPr>
              <a:t> за фрески </a:t>
            </a:r>
            <a:r>
              <a:rPr lang="ru-RU" dirty="0" err="1">
                <a:solidFill>
                  <a:schemeClr val="bg1"/>
                </a:solidFill>
              </a:rPr>
              <a:t>Софійського</a:t>
            </a:r>
            <a:r>
              <a:rPr lang="ru-RU" dirty="0">
                <a:solidFill>
                  <a:schemeClr val="bg1"/>
                </a:solidFill>
              </a:rPr>
              <a:t> собору і </a:t>
            </a:r>
            <a:r>
              <a:rPr lang="ru-RU" dirty="0" err="1">
                <a:solidFill>
                  <a:schemeClr val="bg1"/>
                </a:solidFill>
              </a:rPr>
              <a:t>Кирилівської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Троїцької</a:t>
            </a:r>
            <a:r>
              <a:rPr lang="ru-RU" dirty="0">
                <a:solidFill>
                  <a:schemeClr val="bg1"/>
                </a:solidFill>
              </a:rPr>
              <a:t> церкви. Особливо </a:t>
            </a:r>
            <a:r>
              <a:rPr lang="ru-RU" dirty="0" err="1">
                <a:solidFill>
                  <a:schemeClr val="bg1"/>
                </a:solidFill>
              </a:rPr>
              <a:t>цінною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вважається</a:t>
            </a:r>
            <a:r>
              <a:rPr lang="ru-RU" dirty="0">
                <a:solidFill>
                  <a:schemeClr val="bg1"/>
                </a:solidFill>
              </a:rPr>
              <a:t> фреска «Чудесна </a:t>
            </a:r>
            <a:r>
              <a:rPr lang="ru-RU" dirty="0" err="1">
                <a:solidFill>
                  <a:schemeClr val="bg1"/>
                </a:solidFill>
              </a:rPr>
              <a:t>риболовля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Тиверіадському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озері</a:t>
            </a:r>
            <a:r>
              <a:rPr lang="ru-RU" dirty="0">
                <a:solidFill>
                  <a:schemeClr val="bg1"/>
                </a:solidFill>
              </a:rPr>
              <a:t>». В </a:t>
            </a:r>
            <a:r>
              <a:rPr lang="ru-RU" dirty="0" err="1">
                <a:solidFill>
                  <a:schemeClr val="bg1"/>
                </a:solidFill>
              </a:rPr>
              <a:t>церкві</a:t>
            </a:r>
            <a:r>
              <a:rPr lang="ru-RU" dirty="0">
                <a:solidFill>
                  <a:schemeClr val="bg1"/>
                </a:solidFill>
              </a:rPr>
              <a:t> Спаса на </a:t>
            </a:r>
            <a:r>
              <a:rPr lang="ru-RU" dirty="0" err="1">
                <a:solidFill>
                  <a:schemeClr val="bg1"/>
                </a:solidFill>
              </a:rPr>
              <a:t>Берестові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en-US" dirty="0">
                <a:solidFill>
                  <a:schemeClr val="bg1"/>
                </a:solidFill>
              </a:rPr>
              <a:t>XVII </a:t>
            </a:r>
            <a:r>
              <a:rPr lang="ru-RU" dirty="0">
                <a:solidFill>
                  <a:schemeClr val="bg1"/>
                </a:solidFill>
              </a:rPr>
              <a:t>ст. служили і </a:t>
            </a:r>
            <a:r>
              <a:rPr lang="ru-RU" dirty="0" err="1">
                <a:solidFill>
                  <a:schemeClr val="bg1"/>
                </a:solidFill>
              </a:rPr>
              <a:t>православні</a:t>
            </a:r>
            <a:r>
              <a:rPr lang="ru-RU" dirty="0">
                <a:solidFill>
                  <a:schemeClr val="bg1"/>
                </a:solidFill>
              </a:rPr>
              <a:t>, і греко-</a:t>
            </a:r>
            <a:r>
              <a:rPr lang="ru-RU" dirty="0" err="1">
                <a:solidFill>
                  <a:schemeClr val="bg1"/>
                </a:solidFill>
              </a:rPr>
              <a:t>католицькі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священики</a:t>
            </a:r>
            <a:r>
              <a:rPr lang="ru-RU" dirty="0">
                <a:solidFill>
                  <a:schemeClr val="bg1"/>
                </a:solidFill>
              </a:rPr>
              <a:t>, храм </a:t>
            </a:r>
            <a:r>
              <a:rPr lang="ru-RU" dirty="0" err="1">
                <a:solidFill>
                  <a:schemeClr val="bg1"/>
                </a:solidFill>
              </a:rPr>
              <a:t>піднімав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руїни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архімандрит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Лаври</a:t>
            </a:r>
            <a:r>
              <a:rPr lang="ru-RU" dirty="0">
                <a:solidFill>
                  <a:schemeClr val="bg1"/>
                </a:solidFill>
              </a:rPr>
              <a:t> Петро Могила.</a:t>
            </a:r>
          </a:p>
          <a:p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101743"/>
      </p:ext>
    </p:extLst>
  </p:cSld>
  <p:clrMapOvr>
    <a:masterClrMapping/>
  </p:clrMapOvr>
  <p:transition spd="slow" advTm="4899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" y="0"/>
            <a:ext cx="91460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165" y="769974"/>
            <a:ext cx="8229600" cy="5318051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А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заповіднику</a:t>
            </a:r>
            <a:r>
              <a:rPr lang="ru-RU" dirty="0"/>
              <a:t> </a:t>
            </a:r>
            <a:r>
              <a:rPr lang="ru-RU" dirty="0" err="1"/>
              <a:t>музеї</a:t>
            </a:r>
            <a:r>
              <a:rPr lang="ru-RU" dirty="0"/>
              <a:t>! </a:t>
            </a:r>
            <a:r>
              <a:rPr lang="ru-RU" dirty="0" err="1"/>
              <a:t>Ще</a:t>
            </a:r>
            <a:r>
              <a:rPr lang="ru-RU" dirty="0"/>
              <a:t> в 1922 р. в </a:t>
            </a:r>
            <a:r>
              <a:rPr lang="ru-RU" dirty="0" err="1"/>
              <a:t>Лаврі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створено Музей </a:t>
            </a:r>
            <a:r>
              <a:rPr lang="ru-RU" dirty="0" err="1"/>
              <a:t>культів</a:t>
            </a:r>
            <a:r>
              <a:rPr lang="ru-RU" dirty="0"/>
              <a:t> і </a:t>
            </a:r>
            <a:r>
              <a:rPr lang="ru-RU" dirty="0" err="1"/>
              <a:t>побуту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колекцій</a:t>
            </a:r>
            <a:r>
              <a:rPr lang="ru-RU" dirty="0"/>
              <a:t> Церковно- </a:t>
            </a:r>
            <a:r>
              <a:rPr lang="ru-RU" dirty="0" err="1"/>
              <a:t>археологічного</a:t>
            </a:r>
            <a:r>
              <a:rPr lang="ru-RU" dirty="0"/>
              <a:t> музею і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св. </a:t>
            </a:r>
            <a:r>
              <a:rPr lang="ru-RU" dirty="0" err="1"/>
              <a:t>Володимира</a:t>
            </a:r>
            <a:r>
              <a:rPr lang="ru-RU" dirty="0"/>
              <a:t>. Шкода,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 музейного фонду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не </a:t>
            </a:r>
            <a:r>
              <a:rPr lang="ru-RU" dirty="0" err="1"/>
              <a:t>увійшли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з </a:t>
            </a:r>
            <a:r>
              <a:rPr lang="ru-RU" dirty="0" err="1"/>
              <a:t>храмів</a:t>
            </a:r>
            <a:r>
              <a:rPr lang="ru-RU" dirty="0"/>
              <a:t> і </a:t>
            </a:r>
            <a:r>
              <a:rPr lang="ru-RU" dirty="0" err="1"/>
              <a:t>ризниць</a:t>
            </a:r>
            <a:r>
              <a:rPr lang="ru-RU" dirty="0"/>
              <a:t> </a:t>
            </a:r>
            <a:r>
              <a:rPr lang="ru-RU" dirty="0" err="1"/>
              <a:t>Лаври</a:t>
            </a:r>
            <a:r>
              <a:rPr lang="ru-RU" dirty="0"/>
              <a:t>: вони </a:t>
            </a:r>
            <a:r>
              <a:rPr lang="ru-RU" dirty="0" err="1"/>
              <a:t>розпорошилися</a:t>
            </a:r>
            <a:r>
              <a:rPr lang="ru-RU" dirty="0"/>
              <a:t> по </a:t>
            </a:r>
            <a:r>
              <a:rPr lang="ru-RU" dirty="0" err="1"/>
              <a:t>музейних</a:t>
            </a:r>
            <a:r>
              <a:rPr lang="ru-RU" dirty="0"/>
              <a:t> </a:t>
            </a:r>
            <a:r>
              <a:rPr lang="ru-RU" dirty="0" err="1"/>
              <a:t>збірках</a:t>
            </a:r>
            <a:r>
              <a:rPr lang="ru-RU" dirty="0"/>
              <a:t> </a:t>
            </a:r>
            <a:r>
              <a:rPr lang="ru-RU" dirty="0" err="1"/>
              <a:t>Москви</a:t>
            </a:r>
            <a:r>
              <a:rPr lang="ru-RU" dirty="0"/>
              <a:t> та Петербурга. В </a:t>
            </a:r>
            <a:r>
              <a:rPr lang="ru-RU" dirty="0" err="1"/>
              <a:t>повоєнні</a:t>
            </a:r>
            <a:r>
              <a:rPr lang="ru-RU" dirty="0"/>
              <a:t> роки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Лаври</a:t>
            </a:r>
            <a:r>
              <a:rPr lang="ru-RU" dirty="0"/>
              <a:t> </a:t>
            </a:r>
            <a:r>
              <a:rPr lang="ru-RU" dirty="0" err="1"/>
              <a:t>з’явилося</a:t>
            </a:r>
            <a:r>
              <a:rPr lang="ru-RU" dirty="0"/>
              <a:t> </a:t>
            </a:r>
            <a:r>
              <a:rPr lang="ru-RU" dirty="0" err="1"/>
              <a:t>справжнє</a:t>
            </a:r>
            <a:r>
              <a:rPr lang="ru-RU" dirty="0"/>
              <a:t> </a:t>
            </a:r>
            <a:r>
              <a:rPr lang="ru-RU" dirty="0" err="1"/>
              <a:t>музейне</a:t>
            </a:r>
            <a:r>
              <a:rPr lang="ru-RU" dirty="0"/>
              <a:t> </a:t>
            </a:r>
            <a:r>
              <a:rPr lang="ru-RU" dirty="0" err="1"/>
              <a:t>містечко</a:t>
            </a:r>
            <a:r>
              <a:rPr lang="ru-RU" dirty="0"/>
              <a:t>, яке й зараз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здивувати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скарбами. </a:t>
            </a:r>
            <a:endParaRPr lang="ru-RU" dirty="0" smtClean="0"/>
          </a:p>
          <a:p>
            <a:r>
              <a:rPr lang="ru-RU" dirty="0" smtClean="0"/>
              <a:t>От</a:t>
            </a:r>
            <a:r>
              <a:rPr lang="ru-RU" dirty="0"/>
              <a:t>, </a:t>
            </a:r>
            <a:r>
              <a:rPr lang="ru-RU" dirty="0" err="1"/>
              <a:t>приміром</a:t>
            </a:r>
            <a:r>
              <a:rPr lang="ru-RU" dirty="0"/>
              <a:t>, </a:t>
            </a:r>
            <a:r>
              <a:rPr lang="ru-RU" dirty="0" err="1"/>
              <a:t>Державний</a:t>
            </a:r>
            <a:r>
              <a:rPr lang="ru-RU" dirty="0"/>
              <a:t> музей книги та </a:t>
            </a:r>
            <a:r>
              <a:rPr lang="ru-RU" dirty="0" err="1"/>
              <a:t>друкарства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діє</a:t>
            </a:r>
            <a:r>
              <a:rPr lang="ru-RU" dirty="0"/>
              <a:t> з 1975 р.),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розташувався</a:t>
            </a:r>
            <a:r>
              <a:rPr lang="ru-RU" dirty="0"/>
              <a:t> в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друкарні</a:t>
            </a:r>
            <a:r>
              <a:rPr lang="ru-RU" dirty="0"/>
              <a:t> (</a:t>
            </a:r>
            <a:r>
              <a:rPr lang="en-US" dirty="0"/>
              <a:t>XVII </a:t>
            </a:r>
            <a:r>
              <a:rPr lang="ru-RU" dirty="0"/>
              <a:t>ст.). </a:t>
            </a:r>
            <a:r>
              <a:rPr lang="ru-RU" dirty="0" err="1"/>
              <a:t>Понад</a:t>
            </a:r>
            <a:r>
              <a:rPr lang="ru-RU" dirty="0"/>
              <a:t> три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експонатів</a:t>
            </a:r>
            <a:r>
              <a:rPr lang="ru-RU" dirty="0"/>
              <a:t> </a:t>
            </a:r>
            <a:r>
              <a:rPr lang="ru-RU" dirty="0" err="1"/>
              <a:t>розкажуть</a:t>
            </a:r>
            <a:r>
              <a:rPr lang="ru-RU" dirty="0"/>
              <a:t> про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писемності</a:t>
            </a:r>
            <a:r>
              <a:rPr lang="ru-RU" dirty="0"/>
              <a:t> на наших землях,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книгодрукування</a:t>
            </a:r>
            <a:r>
              <a:rPr lang="ru-RU" dirty="0"/>
              <a:t>, </a:t>
            </a:r>
            <a:r>
              <a:rPr lang="ru-RU" dirty="0" err="1"/>
              <a:t>шедеври</a:t>
            </a:r>
            <a:r>
              <a:rPr lang="ru-RU" dirty="0"/>
              <a:t> </a:t>
            </a:r>
            <a:r>
              <a:rPr lang="ru-RU" dirty="0" err="1"/>
              <a:t>видавничого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. Тут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рідкісні</a:t>
            </a:r>
            <a:r>
              <a:rPr lang="ru-RU" dirty="0"/>
              <a:t> </a:t>
            </a:r>
            <a:r>
              <a:rPr lang="ru-RU" dirty="0" err="1"/>
              <a:t>стародруки</a:t>
            </a:r>
            <a:r>
              <a:rPr lang="ru-RU" dirty="0"/>
              <a:t> та </a:t>
            </a:r>
            <a:r>
              <a:rPr lang="ru-RU" dirty="0" err="1"/>
              <a:t>манускрипти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«Апостол» та «</a:t>
            </a:r>
            <a:r>
              <a:rPr lang="ru-RU" dirty="0" err="1"/>
              <a:t>Буквар</a:t>
            </a:r>
            <a:r>
              <a:rPr lang="ru-RU" dirty="0"/>
              <a:t>» </a:t>
            </a:r>
            <a:r>
              <a:rPr lang="ru-RU" dirty="0" err="1"/>
              <a:t>Івана</a:t>
            </a:r>
            <a:r>
              <a:rPr lang="ru-RU" dirty="0"/>
              <a:t> Федорова (1574), </a:t>
            </a:r>
            <a:r>
              <a:rPr lang="ru-RU" dirty="0" err="1"/>
              <a:t>Острозька</a:t>
            </a:r>
            <a:r>
              <a:rPr lang="ru-RU" dirty="0"/>
              <a:t> </a:t>
            </a:r>
            <a:r>
              <a:rPr lang="ru-RU" dirty="0" err="1"/>
              <a:t>Біблія</a:t>
            </a:r>
            <a:r>
              <a:rPr lang="ru-RU" dirty="0"/>
              <a:t> (1581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 err="1"/>
              <a:t>Експонуються</a:t>
            </a:r>
            <a:r>
              <a:rPr lang="ru-RU" dirty="0"/>
              <a:t> </a:t>
            </a:r>
            <a:r>
              <a:rPr lang="ru-RU" dirty="0" err="1"/>
              <a:t>друкарські</a:t>
            </a:r>
            <a:r>
              <a:rPr lang="ru-RU" dirty="0"/>
              <a:t> </a:t>
            </a:r>
            <a:r>
              <a:rPr lang="ru-RU" dirty="0" err="1"/>
              <a:t>верстати</a:t>
            </a:r>
            <a:r>
              <a:rPr lang="ru-RU" dirty="0"/>
              <a:t> та </a:t>
            </a:r>
            <a:r>
              <a:rPr lang="ru-RU" dirty="0" err="1"/>
              <a:t>середньовічні</a:t>
            </a:r>
            <a:r>
              <a:rPr lang="ru-RU" dirty="0"/>
              <a:t> </a:t>
            </a:r>
            <a:r>
              <a:rPr lang="ru-RU" dirty="0" err="1"/>
              <a:t>гравюри</a:t>
            </a:r>
            <a:r>
              <a:rPr lang="ru-RU" dirty="0"/>
              <a:t>. А </a:t>
            </a:r>
            <a:r>
              <a:rPr lang="ru-RU" dirty="0" err="1"/>
              <a:t>старовинні</a:t>
            </a:r>
            <a:r>
              <a:rPr lang="ru-RU" dirty="0"/>
              <a:t> </a:t>
            </a:r>
            <a:r>
              <a:rPr lang="ru-RU" dirty="0" err="1"/>
              <a:t>обкладинки</a:t>
            </a:r>
            <a:r>
              <a:rPr lang="ru-RU" dirty="0"/>
              <a:t>, </a:t>
            </a:r>
            <a:r>
              <a:rPr lang="ru-RU" dirty="0" err="1"/>
              <a:t>виконані</a:t>
            </a:r>
            <a:r>
              <a:rPr lang="ru-RU" dirty="0"/>
              <a:t> з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оксамиту</a:t>
            </a:r>
            <a:r>
              <a:rPr lang="ru-RU" dirty="0"/>
              <a:t> і </a:t>
            </a:r>
            <a:r>
              <a:rPr lang="ru-RU" dirty="0" err="1"/>
              <a:t>прикрашені</a:t>
            </a:r>
            <a:r>
              <a:rPr lang="ru-RU" dirty="0"/>
              <a:t> </a:t>
            </a:r>
            <a:r>
              <a:rPr lang="ru-RU" dirty="0" err="1"/>
              <a:t>дорогоцінними</a:t>
            </a:r>
            <a:r>
              <a:rPr lang="ru-RU" dirty="0"/>
              <a:t> </a:t>
            </a:r>
            <a:r>
              <a:rPr lang="ru-RU" dirty="0" err="1"/>
              <a:t>каменями</a:t>
            </a:r>
            <a:r>
              <a:rPr lang="ru-RU" dirty="0"/>
              <a:t> та </a:t>
            </a:r>
            <a:r>
              <a:rPr lang="ru-RU" dirty="0" err="1"/>
              <a:t>металами</a:t>
            </a:r>
            <a:r>
              <a:rPr lang="ru-RU" dirty="0"/>
              <a:t>, —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ювелірні</a:t>
            </a:r>
            <a:r>
              <a:rPr lang="ru-RU" dirty="0"/>
              <a:t> </a:t>
            </a:r>
            <a:r>
              <a:rPr lang="ru-RU" dirty="0" err="1"/>
              <a:t>шедеври</a:t>
            </a:r>
            <a:r>
              <a:rPr lang="ru-RU" dirty="0"/>
              <a:t>.</a:t>
            </a:r>
          </a:p>
          <a:p>
            <a:r>
              <a:rPr lang="ru-RU" dirty="0"/>
              <a:t>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цікавим</a:t>
            </a:r>
            <a:r>
              <a:rPr lang="ru-RU" dirty="0"/>
              <a:t> буде </a:t>
            </a:r>
            <a:r>
              <a:rPr lang="ru-RU" dirty="0" err="1"/>
              <a:t>візит</a:t>
            </a:r>
            <a:r>
              <a:rPr lang="ru-RU" dirty="0"/>
              <a:t> в </a:t>
            </a:r>
            <a:r>
              <a:rPr lang="ru-RU" dirty="0" err="1"/>
              <a:t>Державний</a:t>
            </a:r>
            <a:r>
              <a:rPr lang="ru-RU" dirty="0"/>
              <a:t> музей театрального, </a:t>
            </a:r>
            <a:r>
              <a:rPr lang="ru-RU" dirty="0" err="1"/>
              <a:t>музичного</a:t>
            </a:r>
            <a:r>
              <a:rPr lang="ru-RU" dirty="0"/>
              <a:t> та </a:t>
            </a:r>
            <a:r>
              <a:rPr lang="ru-RU" dirty="0" err="1"/>
              <a:t>кіномистецтва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розташувався</a:t>
            </a:r>
            <a:r>
              <a:rPr lang="ru-RU" dirty="0"/>
              <a:t> в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монастирських</a:t>
            </a:r>
            <a:r>
              <a:rPr lang="ru-RU" dirty="0"/>
              <a:t> </a:t>
            </a:r>
            <a:r>
              <a:rPr lang="ru-RU" dirty="0" err="1"/>
              <a:t>лікарняних</a:t>
            </a:r>
            <a:r>
              <a:rPr lang="ru-RU" dirty="0"/>
              <a:t> корпусах. Тут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афіші</a:t>
            </a:r>
            <a:r>
              <a:rPr lang="ru-RU" dirty="0"/>
              <a:t>,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фотографії</a:t>
            </a:r>
            <a:r>
              <a:rPr lang="ru-RU" dirty="0"/>
              <a:t>, </a:t>
            </a:r>
            <a:r>
              <a:rPr lang="ru-RU" dirty="0" err="1"/>
              <a:t>сценарії</a:t>
            </a:r>
            <a:r>
              <a:rPr lang="ru-RU" dirty="0"/>
              <a:t>, </a:t>
            </a:r>
            <a:r>
              <a:rPr lang="ru-RU" dirty="0" err="1"/>
              <a:t>ноти</a:t>
            </a:r>
            <a:r>
              <a:rPr lang="ru-RU" dirty="0"/>
              <a:t> та </a:t>
            </a:r>
            <a:r>
              <a:rPr lang="ru-RU" dirty="0" err="1"/>
              <a:t>сценічні</a:t>
            </a:r>
            <a:r>
              <a:rPr lang="ru-RU" dirty="0"/>
              <a:t> </a:t>
            </a:r>
            <a:r>
              <a:rPr lang="ru-RU" dirty="0" err="1"/>
              <a:t>костюми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театру — </a:t>
            </a:r>
            <a:r>
              <a:rPr lang="ru-RU" dirty="0" err="1"/>
              <a:t>П.Саксаганського</a:t>
            </a:r>
            <a:r>
              <a:rPr lang="ru-RU" dirty="0"/>
              <a:t>, </a:t>
            </a:r>
            <a:r>
              <a:rPr lang="ru-RU" dirty="0" err="1"/>
              <a:t>С.Крушельницької</a:t>
            </a:r>
            <a:r>
              <a:rPr lang="ru-RU" dirty="0"/>
              <a:t>, </a:t>
            </a:r>
            <a:r>
              <a:rPr lang="ru-RU" dirty="0" err="1"/>
              <a:t>І.Карпенка-Карого</a:t>
            </a:r>
            <a:r>
              <a:rPr lang="ru-RU" dirty="0"/>
              <a:t>, </a:t>
            </a:r>
            <a:r>
              <a:rPr lang="ru-RU" dirty="0" err="1"/>
              <a:t>М.Заньковецької</a:t>
            </a:r>
            <a:r>
              <a:rPr lang="ru-RU" dirty="0"/>
              <a:t>, </a:t>
            </a:r>
            <a:r>
              <a:rPr lang="ru-RU" dirty="0" err="1"/>
              <a:t>Г.Юра</a:t>
            </a:r>
            <a:r>
              <a:rPr lang="ru-RU" dirty="0"/>
              <a:t>. В залах </a:t>
            </a:r>
            <a:r>
              <a:rPr lang="ru-RU" dirty="0" err="1"/>
              <a:t>демонструються</a:t>
            </a:r>
            <a:r>
              <a:rPr lang="ru-RU" dirty="0"/>
              <a:t> </a:t>
            </a:r>
            <a:r>
              <a:rPr lang="ru-RU" dirty="0" err="1"/>
              <a:t>ескізи</a:t>
            </a:r>
            <a:r>
              <a:rPr lang="ru-RU" dirty="0"/>
              <a:t> </a:t>
            </a:r>
            <a:r>
              <a:rPr lang="ru-RU" dirty="0" err="1"/>
              <a:t>декорацій</a:t>
            </a:r>
            <a:r>
              <a:rPr lang="ru-RU" dirty="0"/>
              <a:t> спектаклей, </a:t>
            </a:r>
            <a:r>
              <a:rPr lang="ru-RU" dirty="0" err="1"/>
              <a:t>макети</a:t>
            </a:r>
            <a:r>
              <a:rPr lang="ru-RU" dirty="0"/>
              <a:t>,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вертепи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34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6795">
        <p:circle/>
      </p:transition>
    </mc:Choice>
    <mc:Fallback xmlns="">
      <p:transition spd="slow" advTm="10679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681</TotalTime>
  <Words>802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Виникнення Києво-Печерського монастиря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Виникнення Києво-Печерського монастиря</dc:title>
  <dc:creator>Пользователь</dc:creator>
  <cp:lastModifiedBy>Пользователь</cp:lastModifiedBy>
  <cp:revision>8</cp:revision>
  <dcterms:created xsi:type="dcterms:W3CDTF">2013-10-06T10:59:50Z</dcterms:created>
  <dcterms:modified xsi:type="dcterms:W3CDTF">2013-10-07T04:10:50Z</dcterms:modified>
</cp:coreProperties>
</file>