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8" r:id="rId9"/>
    <p:sldId id="265" r:id="rId10"/>
    <p:sldId id="258" r:id="rId11"/>
    <p:sldId id="269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37" autoAdjust="0"/>
  </p:normalViewPr>
  <p:slideViewPr>
    <p:cSldViewPr>
      <p:cViewPr varScale="1">
        <p:scale>
          <a:sx n="88" d="100"/>
          <a:sy n="88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E3B19F6-8BBA-4C4A-BB29-1D280AC39CA7}" type="datetimeFigureOut">
              <a:rPr lang="ru-RU"/>
              <a:pPr>
                <a:defRPr/>
              </a:pPr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1F70918-B66D-4686-9F03-4CB2445CEA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66AEC1-B04E-4FBC-A7B5-AAA18EA2BA67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E2D583-AAFC-4803-B7E7-16157FA90D52}" type="slidenum">
              <a:rPr lang="ru-RU" smtClean="0">
                <a:latin typeface="Arial" pitchFamily="34" charset="0"/>
              </a:rPr>
              <a:pPr/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7B74DD-D692-46AE-A749-710F629071A9}" type="slidenum">
              <a:rPr lang="ru-RU" smtClean="0">
                <a:latin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F207F7-C544-4004-8306-58B2EB8DE61B}" type="slidenum">
              <a:rPr lang="ru-RU" smtClean="0">
                <a:latin typeface="Arial" pitchFamily="34" charset="0"/>
              </a:rPr>
              <a:pPr/>
              <a:t>12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/>
        </p:nvSpPr>
        <p:spPr>
          <a:xfrm>
            <a:off x="0" y="2438400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30"/>
          <p:cNvSpPr/>
          <p:nvPr/>
        </p:nvSpPr>
        <p:spPr>
          <a:xfrm>
            <a:off x="0" y="914400"/>
            <a:ext cx="9144000" cy="1524000"/>
          </a:xfrm>
          <a:prstGeom prst="rect">
            <a:avLst/>
          </a:prstGeom>
          <a:solidFill>
            <a:srgbClr val="000000">
              <a:alpha val="89800"/>
            </a:srgb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476108"/>
            <a:ext cx="83058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spc="100" baseline="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1295400"/>
          </a:xfrm>
        </p:spPr>
        <p:txBody>
          <a:bodyPr anchor="ctr">
            <a:noAutofit/>
          </a:bodyPr>
          <a:lstStyle>
            <a:lvl1pPr algn="l">
              <a:defRPr sz="4800" cap="all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33CDCBA-28C1-4519-A643-0137E1272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508E-C344-4E6C-B683-BCFA1B2E3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EA761-8B4C-4299-883F-3DD77DD0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8926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05CEF97-7820-45D0-A677-BBF7222A5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/>
          <p:nvPr/>
        </p:nvSpPr>
        <p:spPr>
          <a:xfrm>
            <a:off x="0" y="4958864"/>
            <a:ext cx="9144000" cy="457200"/>
          </a:xfrm>
          <a:prstGeom prst="rect">
            <a:avLst/>
          </a:prstGeom>
          <a:solidFill>
            <a:schemeClr val="accent1">
              <a:shade val="75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26"/>
          <p:cNvSpPr/>
          <p:nvPr/>
        </p:nvSpPr>
        <p:spPr>
          <a:xfrm>
            <a:off x="0" y="3429000"/>
            <a:ext cx="9144000" cy="1527048"/>
          </a:xfrm>
          <a:prstGeom prst="rect">
            <a:avLst/>
          </a:prstGeom>
          <a:solidFill>
            <a:srgbClr val="000000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>
              <a:buNone/>
              <a:defRPr sz="4200" b="0" cap="all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457200"/>
          </a:xfrm>
        </p:spPr>
        <p:txBody>
          <a:bodyPr anchor="ctr"/>
          <a:lstStyle>
            <a:lvl1pPr>
              <a:buNone/>
              <a:defRPr sz="2000" spc="100" baseline="0">
                <a:solidFill>
                  <a:srgbClr val="FFFFFF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F3EA0-D312-451C-BA2B-039B3E807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A68FB-F07F-4B86-9215-4DFD15120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38200"/>
          </a:xfrm>
          <a:solidFill>
            <a:schemeClr val="accent1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2"/>
          </p:nvPr>
        </p:nvSpPr>
        <p:spPr>
          <a:xfrm>
            <a:off x="457200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20558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71600"/>
            <a:ext cx="4040188" cy="838200"/>
          </a:xfrm>
          <a:solidFill>
            <a:schemeClr val="accent2">
              <a:alpha val="83000"/>
            </a:schemeClr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82880" tIns="91440" bIns="9144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1722-3521-47A9-A241-DBF3370B1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/>
        </p:nvSpPr>
        <p:spPr>
          <a:xfrm>
            <a:off x="0" y="1301926"/>
            <a:ext cx="9144000" cy="4572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850F8-76ED-4E33-86FA-9EC17AE13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93DD1-D3B6-434D-89AD-DA06FB70A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16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7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18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19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0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21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22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2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2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2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743200" y="228600"/>
            <a:ext cx="6248400" cy="586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1752" y="1600200"/>
            <a:ext cx="2057400" cy="37338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01752" y="384048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357938"/>
            <a:ext cx="3429000" cy="3825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81CD62-EDA5-43EA-A774-29F830443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25"/>
          <p:cNvSpPr/>
          <p:nvPr/>
        </p:nvSpPr>
        <p:spPr>
          <a:xfrm>
            <a:off x="1563892" y="4337173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26"/>
          <p:cNvSpPr/>
          <p:nvPr/>
        </p:nvSpPr>
        <p:spPr>
          <a:xfrm>
            <a:off x="0" y="381000"/>
            <a:ext cx="2133600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27"/>
          <p:cNvSpPr/>
          <p:nvPr/>
        </p:nvSpPr>
        <p:spPr>
          <a:xfrm>
            <a:off x="1447800" y="0"/>
            <a:ext cx="1175303" cy="633656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28"/>
          <p:cNvSpPr/>
          <p:nvPr/>
        </p:nvSpPr>
        <p:spPr>
          <a:xfrm>
            <a:off x="59403" y="0"/>
            <a:ext cx="2302797" cy="2378511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0" name="Oval 29"/>
          <p:cNvSpPr/>
          <p:nvPr/>
        </p:nvSpPr>
        <p:spPr>
          <a:xfrm>
            <a:off x="0" y="3276600"/>
            <a:ext cx="891076" cy="886968"/>
          </a:xfrm>
          <a:prstGeom prst="ellipse">
            <a:avLst/>
          </a:prstGeom>
          <a:solidFill>
            <a:schemeClr val="tx2"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30"/>
          <p:cNvSpPr/>
          <p:nvPr/>
        </p:nvSpPr>
        <p:spPr>
          <a:xfrm>
            <a:off x="793097" y="1721630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31"/>
          <p:cNvSpPr/>
          <p:nvPr/>
        </p:nvSpPr>
        <p:spPr>
          <a:xfrm>
            <a:off x="609600" y="4038600"/>
            <a:ext cx="1554480" cy="1554480"/>
          </a:xfrm>
          <a:prstGeom prst="ellipse">
            <a:avLst/>
          </a:prstGeom>
          <a:solidFill>
            <a:schemeClr val="tx2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13" name="Oval 33"/>
          <p:cNvSpPr/>
          <p:nvPr/>
        </p:nvSpPr>
        <p:spPr>
          <a:xfrm>
            <a:off x="1752600" y="381000"/>
            <a:ext cx="457200" cy="457200"/>
          </a:xfrm>
          <a:prstGeom prst="ellipse">
            <a:avLst/>
          </a:prstGeom>
          <a:solidFill>
            <a:schemeClr val="accent1">
              <a:shade val="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34"/>
          <p:cNvSpPr/>
          <p:nvPr/>
        </p:nvSpPr>
        <p:spPr>
          <a:xfrm>
            <a:off x="579120" y="2514600"/>
            <a:ext cx="2011680" cy="2011680"/>
          </a:xfrm>
          <a:prstGeom prst="ellipse">
            <a:avLst/>
          </a:prstGeom>
          <a:solidFill>
            <a:schemeClr val="bg2"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35"/>
          <p:cNvSpPr/>
          <p:nvPr/>
        </p:nvSpPr>
        <p:spPr>
          <a:xfrm>
            <a:off x="0" y="5715000"/>
            <a:ext cx="1600200" cy="1143000"/>
          </a:xfrm>
          <a:prstGeom prst="rect">
            <a:avLst/>
          </a:prstGeom>
          <a:solidFill>
            <a:schemeClr val="accent1">
              <a:shade val="75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36"/>
          <p:cNvSpPr/>
          <p:nvPr/>
        </p:nvSpPr>
        <p:spPr>
          <a:xfrm>
            <a:off x="1323393" y="5875179"/>
            <a:ext cx="731520" cy="73152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al 37"/>
          <p:cNvSpPr/>
          <p:nvPr/>
        </p:nvSpPr>
        <p:spPr>
          <a:xfrm>
            <a:off x="30970" y="5212570"/>
            <a:ext cx="1645430" cy="164543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20"/>
          <p:cNvSpPr/>
          <p:nvPr/>
        </p:nvSpPr>
        <p:spPr>
          <a:xfrm>
            <a:off x="152400" y="2362200"/>
            <a:ext cx="457200" cy="457200"/>
          </a:xfrm>
          <a:prstGeom prst="ellipse">
            <a:avLst/>
          </a:prstGeom>
          <a:solidFill>
            <a:schemeClr val="bg2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057400" cy="1143000"/>
          </a:xfrm>
        </p:spPr>
        <p:txBody>
          <a:bodyPr lIns="91440" tIns="91440"/>
          <a:lstStyle>
            <a:lvl1pPr algn="l">
              <a:buNone/>
              <a:defRPr sz="1800" b="1" spc="-50" baseline="0">
                <a:solidFill>
                  <a:srgbClr val="FFFFFF"/>
                </a:solidFill>
                <a:latin typeface="+mn-lt"/>
                <a:ea typeface="+mn-lt"/>
                <a:cs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90800" y="0"/>
            <a:ext cx="6553200" cy="59436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600200"/>
            <a:ext cx="2057400" cy="4267200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5575" y="6318250"/>
            <a:ext cx="1189038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3131649-CF00-47F2-9D89-FCEAD7CC0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2292526"/>
            <a:ext cx="2743200" cy="2127074"/>
          </a:xfrm>
          <a:prstGeom prst="rect">
            <a:avLst/>
          </a:prstGeom>
          <a:solidFill>
            <a:schemeClr val="accent1"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977827" y="5072066"/>
            <a:ext cx="1758141" cy="1739481"/>
          </a:xfrm>
          <a:prstGeom prst="ellipse">
            <a:avLst/>
          </a:prstGeom>
          <a:solidFill>
            <a:schemeClr val="accent1">
              <a:tint val="90000"/>
              <a:shade val="45000"/>
              <a:satMod val="200000"/>
              <a:alpha val="13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0"/>
            <a:ext cx="3886200" cy="3048000"/>
          </a:xfrm>
          <a:prstGeom prst="rect">
            <a:avLst/>
          </a:prstGeom>
          <a:solidFill>
            <a:schemeClr val="accent1"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4114800"/>
            <a:ext cx="2362200" cy="2463018"/>
          </a:xfrm>
          <a:prstGeom prst="rect">
            <a:avLst/>
          </a:prstGeom>
          <a:solidFill>
            <a:schemeClr val="bg2">
              <a:tint val="60000"/>
              <a:alpha val="7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178687" y="2389810"/>
            <a:ext cx="2174118" cy="2174118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384588" y="5842728"/>
            <a:ext cx="1011260" cy="101126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2493" y="1427132"/>
            <a:ext cx="2047390" cy="2047390"/>
          </a:xfrm>
          <a:prstGeom prst="ellipse">
            <a:avLst/>
          </a:prstGeom>
          <a:solidFill>
            <a:srgbClr val="C1E8E4">
              <a:alpha val="10980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14300" y="4803322"/>
            <a:ext cx="1959428" cy="1959428"/>
          </a:xfrm>
          <a:prstGeom prst="ellipse">
            <a:avLst/>
          </a:prstGeom>
          <a:solidFill>
            <a:srgbClr val="C1E8E4">
              <a:alpha val="12157"/>
            </a:srgb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2021092" y="4578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172385" y="4626825"/>
            <a:ext cx="1515880" cy="1394583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906" y="361813"/>
            <a:ext cx="2512694" cy="2388889"/>
          </a:xfrm>
          <a:prstGeom prst="rect">
            <a:avLst/>
          </a:prstGeom>
          <a:solidFill>
            <a:schemeClr val="accent1">
              <a:tint val="90000"/>
              <a:satMod val="200000"/>
              <a:alpha val="7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295400" y="0"/>
            <a:ext cx="1524000" cy="609600"/>
          </a:xfrm>
          <a:prstGeom prst="rect">
            <a:avLst/>
          </a:prstGeom>
          <a:solidFill>
            <a:schemeClr val="accent1">
              <a:tint val="60000"/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9403" y="212289"/>
            <a:ext cx="2022300" cy="2022300"/>
          </a:xfrm>
          <a:prstGeom prst="ellipse">
            <a:avLst/>
          </a:prstGeom>
          <a:solidFill>
            <a:schemeClr val="accent1">
              <a:tint val="100000"/>
              <a:satMod val="275000"/>
              <a:alpha val="15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chemeClr val="accent2"/>
              </a:buClr>
              <a:buSzPct val="90000"/>
              <a:buFont typeface="Wingdings 2"/>
              <a:buChar char=""/>
              <a:defRPr/>
            </a:pP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76200" y="3962400"/>
            <a:ext cx="891076" cy="886968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121357" y="1507438"/>
            <a:ext cx="1402570" cy="1402570"/>
          </a:xfrm>
          <a:prstGeom prst="ellipse">
            <a:avLst/>
          </a:prstGeom>
          <a:solidFill>
            <a:schemeClr val="accent1">
              <a:tint val="90000"/>
              <a:satMod val="275000"/>
              <a:alpha val="9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69253" y="466436"/>
            <a:ext cx="1595105" cy="1595105"/>
          </a:xfrm>
          <a:prstGeom prst="ellipse">
            <a:avLst/>
          </a:prstGeom>
          <a:solidFill>
            <a:schemeClr val="accent1">
              <a:tint val="100000"/>
              <a:satMod val="275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5189756" y="2967572"/>
            <a:ext cx="3234945" cy="3234944"/>
          </a:xfrm>
          <a:prstGeom prst="ellipse">
            <a:avLst/>
          </a:prstGeom>
          <a:solidFill>
            <a:schemeClr val="accent1">
              <a:tint val="100000"/>
              <a:satMod val="18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626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51220" y="4665220"/>
            <a:ext cx="2192780" cy="2192780"/>
          </a:xfrm>
          <a:prstGeom prst="ellipse">
            <a:avLst/>
          </a:prstGeom>
          <a:solidFill>
            <a:schemeClr val="accent1">
              <a:tint val="75000"/>
              <a:shade val="50000"/>
              <a:satMod val="200000"/>
              <a:alpha val="8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600200" y="3705807"/>
            <a:ext cx="1195876" cy="1198294"/>
          </a:xfrm>
          <a:prstGeom prst="ellipse">
            <a:avLst/>
          </a:prstGeom>
          <a:solidFill>
            <a:schemeClr val="accent1">
              <a:tint val="75000"/>
              <a:satMod val="200000"/>
              <a:alpha val="95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324600" y="228600"/>
            <a:ext cx="822960" cy="822960"/>
          </a:xfrm>
          <a:prstGeom prst="ellipse">
            <a:avLst/>
          </a:prstGeom>
          <a:solidFill>
            <a:schemeClr val="accent1">
              <a:tint val="90000"/>
              <a:satMod val="275000"/>
              <a:alpha val="6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077200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6324600"/>
            <a:ext cx="1524000" cy="533400"/>
          </a:xfrm>
          <a:prstGeom prst="rect">
            <a:avLst/>
          </a:prstGeom>
          <a:solidFill>
            <a:schemeClr val="accent1">
              <a:alpha val="10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3011692" y="6526"/>
            <a:ext cx="1026908" cy="1026906"/>
          </a:xfrm>
          <a:prstGeom prst="ellipse">
            <a:avLst/>
          </a:prstGeom>
          <a:solidFill>
            <a:schemeClr val="accent1">
              <a:tint val="90000"/>
              <a:satMod val="275000"/>
              <a:alpha val="4000"/>
            </a:schemeClr>
          </a:solidFill>
          <a:ln w="25400" cap="rnd" cmpd="sng" algn="ctr">
            <a:noFill/>
            <a:prstDash val="solid"/>
          </a:ln>
          <a:effectLst/>
          <a:scene3d>
            <a:camera prst="orthographicFront"/>
            <a:lightRig rig="harsh" dir="tl">
              <a:rot lat="0" lon="0" rev="8400000"/>
            </a:lightRig>
          </a:scene3d>
          <a:sp3d prstMaterial="flat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9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357938"/>
            <a:ext cx="2974975" cy="382587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357938"/>
            <a:ext cx="3581400" cy="382587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55575" y="6315075"/>
            <a:ext cx="1189038" cy="457200"/>
          </a:xfrm>
          <a:prstGeom prst="rect">
            <a:avLst/>
          </a:prstGeom>
          <a:noFill/>
        </p:spPr>
        <p:txBody>
          <a:bodyPr vert="horz" lIns="0" tIns="0" rIns="0" bIns="0" anchor="ctr" anchorCtr="1">
            <a:normAutofit/>
          </a:bodyPr>
          <a:lstStyle>
            <a:lvl1pPr algn="ctr">
              <a:defRPr sz="28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3630B708-0358-4F4C-A387-CA70B3788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29" r:id="rId5"/>
    <p:sldLayoutId id="2147483837" r:id="rId6"/>
    <p:sldLayoutId id="2147483830" r:id="rId7"/>
    <p:sldLayoutId id="2147483838" r:id="rId8"/>
    <p:sldLayoutId id="2147483839" r:id="rId9"/>
    <p:sldLayoutId id="2147483831" r:id="rId10"/>
    <p:sldLayoutId id="214748383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500"/>
        </a:spcBef>
        <a:spcAft>
          <a:spcPct val="0"/>
        </a:spcAft>
        <a:buClr>
          <a:srgbClr val="B77851"/>
        </a:buClr>
        <a:buSzPct val="85000"/>
        <a:buFont typeface="Wingdings 2" pitchFamily="18" charset="2"/>
        <a:buChar char="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776A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B6AD76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ct val="20000"/>
        </a:spcBef>
        <a:buClr>
          <a:schemeClr val="accent5"/>
        </a:buClr>
        <a:buFont typeface="Wingdings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6"/>
        </a:buClr>
        <a:buFont typeface="Wingdings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jpeg"/><Relationship Id="rId7" Type="http://schemas.openxmlformats.org/officeDocument/2006/relationships/image" Target="../media/image3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4290"/>
            <a:ext cx="9144000" cy="1525587"/>
          </a:xfr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700" b="1" cap="none" spc="0" dirty="0" err="1" smtClean="0">
                <a:ln w="50800"/>
                <a:solidFill>
                  <a:schemeClr val="bg1"/>
                </a:solidFill>
                <a:ea typeface="+mn-ea"/>
                <a:cs typeface="+mn-cs"/>
              </a:rPr>
              <a:t>Міжнародний</a:t>
            </a:r>
            <a:r>
              <a:rPr lang="ru-RU" sz="4700" b="1" cap="none" spc="0" dirty="0" smtClean="0">
                <a:ln w="50800"/>
                <a:solidFill>
                  <a:schemeClr val="bg1"/>
                </a:solidFill>
                <a:ea typeface="+mn-ea"/>
                <a:cs typeface="+mn-cs"/>
              </a:rPr>
              <a:t> день </a:t>
            </a:r>
            <a:r>
              <a:rPr lang="ru-RU" sz="4700" b="1" cap="none" spc="0" dirty="0" err="1" smtClean="0">
                <a:ln w="50800"/>
                <a:solidFill>
                  <a:schemeClr val="bg1"/>
                </a:solidFill>
                <a:ea typeface="+mn-ea"/>
                <a:cs typeface="+mn-cs"/>
              </a:rPr>
              <a:t>зменш</a:t>
            </a:r>
            <a:r>
              <a:rPr lang="uk-UA" sz="4700" b="1" cap="none" spc="0" dirty="0" err="1" smtClean="0">
                <a:ln w="50800"/>
                <a:solidFill>
                  <a:schemeClr val="bg1"/>
                </a:solidFill>
                <a:ea typeface="+mn-ea"/>
                <a:cs typeface="+mn-cs"/>
              </a:rPr>
              <a:t>ення</a:t>
            </a:r>
            <a:r>
              <a:rPr lang="uk-UA" sz="4700" b="1" cap="none" spc="0" dirty="0" smtClean="0">
                <a:ln w="50800"/>
                <a:solidFill>
                  <a:schemeClr val="bg1"/>
                </a:solidFill>
                <a:ea typeface="+mn-ea"/>
                <a:cs typeface="+mn-cs"/>
              </a:rPr>
              <a:t> ризику природних катастроф </a:t>
            </a:r>
            <a:endParaRPr lang="ru-RU" sz="4700" b="1" cap="none" spc="0" dirty="0">
              <a:ln w="50800"/>
              <a:solidFill>
                <a:schemeClr val="bg1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1430140_article219859114D87F15000005DC856_964x6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857628"/>
            <a:ext cx="4286280" cy="2851388"/>
          </a:xfrm>
          <a:prstGeom prst="rect">
            <a:avLst/>
          </a:prstGeom>
        </p:spPr>
      </p:pic>
      <p:pic>
        <p:nvPicPr>
          <p:cNvPr id="5" name="Рисунок 4" descr="1271709436_19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428604"/>
            <a:ext cx="4273685" cy="2909877"/>
          </a:xfrm>
          <a:prstGeom prst="rect">
            <a:avLst/>
          </a:prstGeom>
        </p:spPr>
      </p:pic>
      <p:pic>
        <p:nvPicPr>
          <p:cNvPr id="6" name="Рисунок 5" descr="a6d01429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876" y="2285992"/>
            <a:ext cx="4176005" cy="2786082"/>
          </a:xfrm>
          <a:prstGeom prst="rect">
            <a:avLst/>
          </a:prstGeom>
        </p:spPr>
      </p:pic>
      <p:pic>
        <p:nvPicPr>
          <p:cNvPr id="9" name="Рисунок 8" descr="Explode-05-jun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285728"/>
            <a:ext cx="2438400" cy="1828800"/>
          </a:xfrm>
          <a:prstGeom prst="rect">
            <a:avLst/>
          </a:prstGeom>
        </p:spPr>
      </p:pic>
      <p:pic>
        <p:nvPicPr>
          <p:cNvPr id="11" name="Рисунок 10" descr="Explode-06-june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21" y="5857892"/>
            <a:ext cx="1047751" cy="7858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-571500"/>
            <a:ext cx="4686304" cy="11430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Смерч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00042"/>
            <a:ext cx="9286940" cy="1500198"/>
          </a:xfrm>
        </p:spPr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Смерч</a:t>
            </a:r>
            <a:r>
              <a:rPr lang="uk-UA" sz="2000" dirty="0" smtClean="0">
                <a:solidFill>
                  <a:schemeClr val="bg1"/>
                </a:solidFill>
              </a:rPr>
              <a:t>,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uk-UA" sz="2000" b="1" dirty="0" smtClean="0">
                <a:solidFill>
                  <a:schemeClr val="bg1"/>
                </a:solidFill>
              </a:rPr>
              <a:t>торнадо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uk-UA" sz="2000" dirty="0" smtClean="0">
                <a:solidFill>
                  <a:schemeClr val="bg1"/>
                </a:solidFill>
              </a:rPr>
              <a:t>—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uk-UA" sz="2000" dirty="0" smtClean="0">
                <a:solidFill>
                  <a:schemeClr val="bg1"/>
                </a:solidFill>
              </a:rPr>
              <a:t>атмосферне явище, що є стрімким воронкоподібним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uk-UA" sz="2000" dirty="0" smtClean="0">
                <a:solidFill>
                  <a:schemeClr val="bg1"/>
                </a:solidFill>
              </a:rPr>
              <a:t>вихором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uk-UA" sz="2000" dirty="0" smtClean="0">
                <a:solidFill>
                  <a:schemeClr val="bg1"/>
                </a:solidFill>
              </a:rPr>
              <a:t>заввишки до 1,5 км, який витягується від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uk-UA" sz="2000" dirty="0" smtClean="0">
                <a:solidFill>
                  <a:schemeClr val="bg1"/>
                </a:solidFill>
              </a:rPr>
              <a:t>купчасто-дощової хмари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uk-UA" sz="2000" dirty="0" smtClean="0">
                <a:solidFill>
                  <a:schemeClr val="bg1"/>
                </a:solidFill>
              </a:rPr>
              <a:t>до поверхні води або землі.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смерчів</a:t>
            </a:r>
            <a:r>
              <a:rPr lang="ru-RU" sz="2000" dirty="0" smtClean="0">
                <a:solidFill>
                  <a:schemeClr val="bg1"/>
                </a:solidFill>
              </a:rPr>
              <a:t>, 148 за одну </a:t>
            </a:r>
            <a:r>
              <a:rPr lang="ru-RU" sz="2000" dirty="0" err="1" smtClean="0">
                <a:solidFill>
                  <a:schemeClr val="bg1"/>
                </a:solidFill>
              </a:rPr>
              <a:t>добу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пройшла</a:t>
            </a:r>
            <a:r>
              <a:rPr lang="ru-RU" sz="2000" dirty="0" smtClean="0">
                <a:solidFill>
                  <a:schemeClr val="bg1"/>
                </a:solidFill>
              </a:rPr>
              <a:t> 3-4 </a:t>
            </a:r>
            <a:r>
              <a:rPr lang="ru-RU" sz="2000" dirty="0" err="1" smtClean="0">
                <a:solidFill>
                  <a:schemeClr val="bg1"/>
                </a:solidFill>
              </a:rPr>
              <a:t>квітня</a:t>
            </a:r>
            <a:r>
              <a:rPr lang="ru-RU" sz="2000" dirty="0" smtClean="0">
                <a:solidFill>
                  <a:schemeClr val="bg1"/>
                </a:solidFill>
              </a:rPr>
              <a:t> 1974 року над </a:t>
            </a:r>
            <a:r>
              <a:rPr lang="ru-RU" sz="2000" dirty="0" err="1" smtClean="0">
                <a:solidFill>
                  <a:schemeClr val="bg1"/>
                </a:solidFill>
              </a:rPr>
              <a:t>південними</a:t>
            </a:r>
            <a:r>
              <a:rPr lang="ru-RU" sz="2000" dirty="0" smtClean="0">
                <a:solidFill>
                  <a:schemeClr val="bg1"/>
                </a:solidFill>
              </a:rPr>
              <a:t> штатами США. </a:t>
            </a:r>
            <a:r>
              <a:rPr lang="ru-RU" sz="2000" dirty="0" err="1" smtClean="0">
                <a:solidFill>
                  <a:schemeClr val="bg1"/>
                </a:solidFill>
              </a:rPr>
              <a:t>Найбільша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швидкість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переміщення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смерчів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була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зафіксована</a:t>
            </a:r>
            <a:r>
              <a:rPr lang="ru-RU" sz="2000" dirty="0" smtClean="0">
                <a:solidFill>
                  <a:schemeClr val="bg1"/>
                </a:solidFill>
              </a:rPr>
              <a:t> 2 </a:t>
            </a:r>
            <a:r>
              <a:rPr lang="ru-RU" sz="2000" dirty="0" err="1" smtClean="0">
                <a:solidFill>
                  <a:schemeClr val="bg1"/>
                </a:solidFill>
              </a:rPr>
              <a:t>квітня</a:t>
            </a:r>
            <a:r>
              <a:rPr lang="ru-RU" sz="2000" dirty="0" smtClean="0">
                <a:solidFill>
                  <a:schemeClr val="bg1"/>
                </a:solidFill>
              </a:rPr>
              <a:t> 1958 року </a:t>
            </a:r>
            <a:r>
              <a:rPr lang="ru-RU" sz="2000" dirty="0" err="1" smtClean="0">
                <a:solidFill>
                  <a:schemeClr val="bg1"/>
                </a:solidFill>
              </a:rPr>
              <a:t>поблизу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водоспаду</a:t>
            </a:r>
            <a:r>
              <a:rPr lang="ru-RU" sz="2000" dirty="0" smtClean="0">
                <a:solidFill>
                  <a:schemeClr val="bg1"/>
                </a:solidFill>
              </a:rPr>
              <a:t> </a:t>
            </a:r>
            <a:r>
              <a:rPr lang="ru-RU" sz="2000" dirty="0" err="1" smtClean="0">
                <a:solidFill>
                  <a:schemeClr val="bg1"/>
                </a:solidFill>
              </a:rPr>
              <a:t>Вічіта</a:t>
            </a:r>
            <a:r>
              <a:rPr lang="ru-RU" sz="2000" dirty="0" smtClean="0">
                <a:solidFill>
                  <a:schemeClr val="bg1"/>
                </a:solidFill>
              </a:rPr>
              <a:t>, Техас. Вона </a:t>
            </a:r>
            <a:r>
              <a:rPr lang="ru-RU" sz="2000" dirty="0" err="1" smtClean="0">
                <a:solidFill>
                  <a:schemeClr val="bg1"/>
                </a:solidFill>
              </a:rPr>
              <a:t>склала</a:t>
            </a:r>
            <a:r>
              <a:rPr lang="ru-RU" sz="2000" dirty="0" smtClean="0">
                <a:solidFill>
                  <a:schemeClr val="bg1"/>
                </a:solidFill>
              </a:rPr>
              <a:t> 450 км/год.</a:t>
            </a:r>
          </a:p>
          <a:p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4-2-2011-18-43-413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928934"/>
            <a:ext cx="5214974" cy="3700297"/>
          </a:xfrm>
          <a:prstGeom prst="rect">
            <a:avLst/>
          </a:prstGeom>
        </p:spPr>
      </p:pic>
      <p:pic>
        <p:nvPicPr>
          <p:cNvPr id="6" name="Рисунок 5" descr="Storm-04-jun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929198"/>
            <a:ext cx="158115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57887778_1256720841_22_beauty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90538" y="3214686"/>
            <a:ext cx="4951361" cy="364331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214942" y="214290"/>
            <a:ext cx="3614734" cy="7304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Наслідки смерчів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ornado_0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2" y="1214422"/>
            <a:ext cx="3598669" cy="3999664"/>
          </a:xfrm>
          <a:prstGeom prst="rect">
            <a:avLst/>
          </a:prstGeom>
        </p:spPr>
      </p:pic>
      <p:pic>
        <p:nvPicPr>
          <p:cNvPr id="9" name="Рисунок 8" descr="1306433352_joplin01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42852"/>
            <a:ext cx="4786346" cy="2971820"/>
          </a:xfrm>
          <a:prstGeom prst="rect">
            <a:avLst/>
          </a:prstGeom>
        </p:spPr>
      </p:pic>
      <p:pic>
        <p:nvPicPr>
          <p:cNvPr id="10" name="Рисунок 9" descr="Tornado-01-june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396" y="5643578"/>
            <a:ext cx="1216584" cy="938213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305800" cy="1295400"/>
          </a:xfrm>
        </p:spPr>
        <p:txBody>
          <a:bodyPr/>
          <a:lstStyle/>
          <a:p>
            <a:pPr algn="ctr">
              <a:defRPr/>
            </a:pPr>
            <a:r>
              <a:rPr lang="uk-UA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ДЯКУємо</a:t>
            </a:r>
            <a:r>
              <a:rPr lang="uk-UA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УВАГУ!</a:t>
            </a:r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Рисунок 2" descr="1223222714_gifs_floati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357298"/>
            <a:ext cx="3143250" cy="1066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71472" y="3357562"/>
            <a:ext cx="3248018" cy="325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286248" y="285728"/>
            <a:ext cx="5106988" cy="30241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>
                <a:solidFill>
                  <a:schemeClr val="bg1"/>
                </a:solidFill>
              </a:rPr>
              <a:t>40% смертей у </a:t>
            </a:r>
            <a:r>
              <a:rPr lang="ru-RU" dirty="0" err="1">
                <a:solidFill>
                  <a:schemeClr val="bg1"/>
                </a:solidFill>
              </a:rPr>
              <a:t>світі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пов'язані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екологічними</a:t>
            </a:r>
            <a:r>
              <a:rPr lang="ru-RU" dirty="0" smtClean="0">
                <a:solidFill>
                  <a:schemeClr val="bg1"/>
                </a:solidFill>
              </a:rPr>
              <a:t> катастрофами. </a:t>
            </a:r>
            <a:r>
              <a:rPr lang="ru-RU" dirty="0">
                <a:solidFill>
                  <a:schemeClr val="bg1"/>
                </a:solidFill>
              </a:rPr>
              <a:t>Тому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вникнути</a:t>
            </a:r>
            <a:r>
              <a:rPr lang="ru-RU" dirty="0">
                <a:solidFill>
                  <a:schemeClr val="bg1"/>
                </a:solidFill>
              </a:rPr>
              <a:t> в суть </a:t>
            </a:r>
            <a:r>
              <a:rPr lang="ru-RU" dirty="0" err="1">
                <a:solidFill>
                  <a:schemeClr val="bg1"/>
                </a:solidFill>
              </a:rPr>
              <a:t>проблеми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зрозуміти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чому</a:t>
            </a:r>
            <a:r>
              <a:rPr lang="ru-RU" dirty="0">
                <a:solidFill>
                  <a:schemeClr val="bg1"/>
                </a:solidFill>
              </a:rPr>
              <a:t> ж причина </a:t>
            </a:r>
            <a:r>
              <a:rPr lang="ru-RU" dirty="0" err="1">
                <a:solidFill>
                  <a:schemeClr val="bg1"/>
                </a:solidFill>
              </a:rPr>
              <a:t>погіршення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навколишнього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середовища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pic>
        <p:nvPicPr>
          <p:cNvPr id="15362" name="Picture 2" descr="http://img0.liveinternet.ru/images/attach/c/4/80/84/80084906_774pxSfearthquake21906_los_andzh_zemletry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286124"/>
            <a:ext cx="4357718" cy="3372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s41.radikal.ru/i091/1008/6b/54365dbae8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3782079" cy="2960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4643470" cy="84135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Землетрус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7158" y="785794"/>
            <a:ext cx="8286807" cy="4000528"/>
          </a:xfrm>
        </p:spPr>
        <p:txBody>
          <a:bodyPr>
            <a:normAutofit/>
          </a:bodyPr>
          <a:lstStyle/>
          <a:p>
            <a:pPr marL="342900" indent="-342900" eaLnBrk="1" fontAlgn="auto" hangingPunct="1">
              <a:spcAft>
                <a:spcPts val="0"/>
              </a:spcAft>
              <a:buFont typeface="Wingdings 2"/>
              <a:buChar char=""/>
              <a:tabLst>
                <a:tab pos="457200" algn="l"/>
              </a:tabLst>
              <a:defRPr/>
            </a:pPr>
            <a:r>
              <a:rPr lang="uk-UA" sz="2200" b="1" dirty="0" smtClean="0"/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Землетрус</a:t>
            </a:r>
            <a:r>
              <a:rPr lang="en-US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smtClean="0">
                <a:solidFill>
                  <a:schemeClr val="bg1"/>
                </a:solidFill>
              </a:rPr>
              <a:t> — </a:t>
            </a:r>
            <a:r>
              <a:rPr lang="ru-RU" sz="2200" dirty="0" err="1" smtClean="0">
                <a:solidFill>
                  <a:schemeClr val="bg1"/>
                </a:solidFill>
              </a:rPr>
              <a:t>короткотривалі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раптові</a:t>
            </a:r>
            <a:r>
              <a:rPr lang="ru-RU" sz="2200" dirty="0" smtClean="0">
                <a:solidFill>
                  <a:schemeClr val="bg1"/>
                </a:solidFill>
              </a:rPr>
              <a:t> струси</a:t>
            </a:r>
            <a:r>
              <a:rPr lang="en-US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err="1" smtClean="0">
                <a:solidFill>
                  <a:schemeClr val="bg1"/>
                </a:solidFill>
              </a:rPr>
              <a:t>земної</a:t>
            </a:r>
            <a:r>
              <a:rPr lang="ru-RU" sz="2200" dirty="0" smtClean="0">
                <a:solidFill>
                  <a:schemeClr val="bg1"/>
                </a:solidFill>
              </a:rPr>
              <a:t> кори, </a:t>
            </a:r>
            <a:r>
              <a:rPr lang="ru-RU" sz="2200" dirty="0" err="1" smtClean="0">
                <a:solidFill>
                  <a:schemeClr val="bg1"/>
                </a:solidFill>
              </a:rPr>
              <a:t>викликані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перемінним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переміщенням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мас</a:t>
            </a:r>
            <a:r>
              <a:rPr lang="en-US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err="1" smtClean="0">
                <a:solidFill>
                  <a:schemeClr val="bg1"/>
                </a:solidFill>
              </a:rPr>
              <a:t>гірських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порід</a:t>
            </a:r>
            <a:r>
              <a:rPr lang="en-US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smtClean="0">
                <a:solidFill>
                  <a:schemeClr val="bg1"/>
                </a:solidFill>
              </a:rPr>
              <a:t>у</a:t>
            </a:r>
            <a:r>
              <a:rPr lang="en-US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err="1" smtClean="0">
                <a:solidFill>
                  <a:schemeClr val="bg1"/>
                </a:solidFill>
              </a:rPr>
              <a:t>надрах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Землі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Серед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усіх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стихійних</a:t>
            </a:r>
            <a:r>
              <a:rPr lang="ru-RU" sz="2200" dirty="0" smtClean="0">
                <a:solidFill>
                  <a:schemeClr val="bg1"/>
                </a:solidFill>
              </a:rPr>
              <a:t> лих, за </a:t>
            </a:r>
            <a:r>
              <a:rPr lang="ru-RU" sz="2200" dirty="0" err="1" smtClean="0">
                <a:solidFill>
                  <a:schemeClr val="bg1"/>
                </a:solidFill>
              </a:rPr>
              <a:t>даними</a:t>
            </a:r>
            <a:r>
              <a:rPr lang="en-US" sz="2200" dirty="0" smtClean="0">
                <a:solidFill>
                  <a:schemeClr val="bg1"/>
                </a:solidFill>
              </a:rPr>
              <a:t> </a:t>
            </a:r>
            <a:r>
              <a:rPr lang="ru-RU" sz="2200" dirty="0" smtClean="0">
                <a:solidFill>
                  <a:schemeClr val="bg1"/>
                </a:solidFill>
              </a:rPr>
              <a:t>ЮНЕСКО, </a:t>
            </a:r>
            <a:r>
              <a:rPr lang="ru-RU" sz="2200" dirty="0" err="1" smtClean="0">
                <a:solidFill>
                  <a:schemeClr val="bg1"/>
                </a:solidFill>
              </a:rPr>
              <a:t>землетруси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займають</a:t>
            </a:r>
            <a:r>
              <a:rPr lang="ru-RU" sz="2200" dirty="0" smtClean="0">
                <a:solidFill>
                  <a:schemeClr val="bg1"/>
                </a:solidFill>
              </a:rPr>
              <a:t> перше </a:t>
            </a:r>
            <a:r>
              <a:rPr lang="ru-RU" sz="2200" dirty="0" err="1" smtClean="0">
                <a:solidFill>
                  <a:schemeClr val="bg1"/>
                </a:solidFill>
              </a:rPr>
              <a:t>місце</a:t>
            </a:r>
            <a:r>
              <a:rPr lang="ru-RU" sz="2200" dirty="0" smtClean="0">
                <a:solidFill>
                  <a:schemeClr val="bg1"/>
                </a:solidFill>
              </a:rPr>
              <a:t> у </a:t>
            </a:r>
            <a:r>
              <a:rPr lang="ru-RU" sz="2200" dirty="0" err="1" smtClean="0">
                <a:solidFill>
                  <a:schemeClr val="bg1"/>
                </a:solidFill>
              </a:rPr>
              <a:t>світі</a:t>
            </a:r>
            <a:r>
              <a:rPr lang="ru-RU" sz="2200" dirty="0" smtClean="0">
                <a:solidFill>
                  <a:schemeClr val="bg1"/>
                </a:solidFill>
              </a:rPr>
              <a:t> за </a:t>
            </a:r>
            <a:r>
              <a:rPr lang="ru-RU" sz="2200" dirty="0" err="1" smtClean="0">
                <a:solidFill>
                  <a:schemeClr val="bg1"/>
                </a:solidFill>
              </a:rPr>
              <a:t>заподіяною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економічною</a:t>
            </a:r>
            <a:r>
              <a:rPr lang="ru-RU" sz="2200" dirty="0" smtClean="0">
                <a:solidFill>
                  <a:schemeClr val="bg1"/>
                </a:solidFill>
              </a:rPr>
              <a:t> шкодою </a:t>
            </a:r>
            <a:r>
              <a:rPr lang="ru-RU" sz="2200" dirty="0" err="1" smtClean="0">
                <a:solidFill>
                  <a:schemeClr val="bg1"/>
                </a:solidFill>
              </a:rPr>
              <a:t>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кількістю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загиблих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 eaLnBrk="1" fontAlgn="auto" hangingPunct="1">
              <a:spcAft>
                <a:spcPts val="0"/>
              </a:spcAft>
              <a:buFont typeface="Wingdings 2"/>
              <a:buChar char=""/>
              <a:tabLst>
                <a:tab pos="457200" algn="l"/>
              </a:tabLst>
              <a:defRPr/>
            </a:pPr>
            <a:endParaRPr lang="ru-RU" b="1" dirty="0">
              <a:solidFill>
                <a:schemeClr val="tx2">
                  <a:lumMod val="90000"/>
                </a:schemeClr>
              </a:solidFill>
              <a:ea typeface="Times New Roman"/>
              <a:cs typeface="Arial" pitchFamily="34" charset="0"/>
            </a:endParaRPr>
          </a:p>
        </p:txBody>
      </p:sp>
      <p:pic>
        <p:nvPicPr>
          <p:cNvPr id="7" name="Рисунок 6" descr="china_earthquak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928934"/>
            <a:ext cx="4091117" cy="270509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643438" y="2786058"/>
            <a:ext cx="4143404" cy="32932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1290 р.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районі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затоки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Бохайвань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(Китай)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загинуло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100.000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1556 р. в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провінції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Шеньсі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- 830.000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1908 р.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Мессіні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Італія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-120.000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1923 р. в 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Токіо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- 143.000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1976 р.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Тяньшані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(Китай)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240.000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1999 р.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Туреччині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40.000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2001 р.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30 000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2004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* 1737 р.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Калькутті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Індія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- 300.000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чол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2011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Вели́кий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тохоку́ський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землетру́с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Япон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20.000 чол.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638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4546" y="-571501"/>
            <a:ext cx="8229600" cy="1143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Наслідки землетрусів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3ea6397448427d8857353832c703cb0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500042"/>
            <a:ext cx="3929090" cy="283966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bliqueTopLeft"/>
            <a:lightRig rig="threePt" dir="t"/>
          </a:scene3d>
        </p:spPr>
      </p:pic>
      <p:pic>
        <p:nvPicPr>
          <p:cNvPr id="5" name="Рисунок 4" descr="d5173643144cb6e3b559120b197ffe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772" y="500042"/>
            <a:ext cx="4124695" cy="2857520"/>
          </a:xfrm>
          <a:prstGeom prst="rect">
            <a:avLst/>
          </a:prstGeom>
        </p:spPr>
      </p:pic>
      <p:pic>
        <p:nvPicPr>
          <p:cNvPr id="6" name="Рисунок 5" descr="89896428a333bd52fd5b75116b69c664.jpg.pagespeed.ce.p037Ml87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80" y="3500438"/>
            <a:ext cx="5429288" cy="320979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1"/>
                </a:solidFill>
              </a:rPr>
              <a:t>Цунамі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500562" y="928670"/>
            <a:ext cx="4786346" cy="321471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uk-UA" b="1" dirty="0" smtClean="0"/>
              <a:t> Цунамі - </a:t>
            </a:r>
            <a:r>
              <a:rPr lang="uk-UA" dirty="0" smtClean="0"/>
              <a:t>хвилі,</a:t>
            </a:r>
            <a:r>
              <a:rPr lang="ru-RU" dirty="0" smtClean="0"/>
              <a:t> </a:t>
            </a:r>
            <a:r>
              <a:rPr lang="uk-UA" dirty="0" smtClean="0"/>
              <a:t>довжиною</a:t>
            </a:r>
            <a:r>
              <a:rPr lang="ru-RU" dirty="0" smtClean="0"/>
              <a:t> </a:t>
            </a:r>
            <a:r>
              <a:rPr lang="uk-UA" dirty="0" smtClean="0"/>
              <a:t>більше 500</a:t>
            </a:r>
            <a:r>
              <a:rPr lang="ru-RU" dirty="0" smtClean="0"/>
              <a:t> </a:t>
            </a:r>
            <a:r>
              <a:rPr lang="uk-UA" dirty="0" smtClean="0"/>
              <a:t>м, які утворюються в морі чи в океані зазвичай внаслідок </a:t>
            </a:r>
            <a:r>
              <a:rPr lang="ru-RU" dirty="0" smtClean="0"/>
              <a:t> </a:t>
            </a:r>
            <a:r>
              <a:rPr lang="uk-UA" dirty="0" smtClean="0"/>
              <a:t>землетрусів(або падіння астероїду тощо) й охоплюють усю товщу води. Хвиля цунамі висотою кілька метрів має набагато сильнішу руйнівну дію, ніж штормові хвилі тієї ж висоти.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057233"/>
            <a:ext cx="47149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latin typeface="+mn-lt"/>
              </a:rPr>
              <a:t>Системи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попередження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цунамі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будуються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здебільшого</a:t>
            </a:r>
            <a:r>
              <a:rPr lang="ru-RU" sz="2200" dirty="0" smtClean="0">
                <a:latin typeface="+mn-lt"/>
              </a:rPr>
              <a:t> на </a:t>
            </a:r>
            <a:r>
              <a:rPr lang="ru-RU" sz="2200" dirty="0" err="1" smtClean="0">
                <a:latin typeface="+mn-lt"/>
              </a:rPr>
              <a:t>обробці</a:t>
            </a:r>
            <a:r>
              <a:rPr lang="ru-RU" sz="2200" dirty="0" smtClean="0">
                <a:latin typeface="+mn-lt"/>
              </a:rPr>
              <a:t> </a:t>
            </a:r>
            <a:r>
              <a:rPr lang="ru-RU" sz="2200" dirty="0" err="1" smtClean="0">
                <a:latin typeface="+mn-lt"/>
              </a:rPr>
              <a:t>сейсмічної</a:t>
            </a:r>
            <a:r>
              <a:rPr lang="ru-RU" sz="2200" dirty="0" smtClean="0">
                <a:latin typeface="+mn-lt"/>
              </a:rPr>
              <a:t> </a:t>
            </a:r>
            <a:r>
              <a:rPr lang="ru-RU" sz="2200" dirty="0" err="1" smtClean="0">
                <a:latin typeface="+mn-lt"/>
              </a:rPr>
              <a:t>інформації</a:t>
            </a:r>
            <a:r>
              <a:rPr lang="ru-RU" sz="2200" dirty="0" smtClean="0">
                <a:latin typeface="+mn-lt"/>
              </a:rPr>
              <a:t>: </a:t>
            </a:r>
            <a:r>
              <a:rPr lang="ru-RU" sz="2200" dirty="0" err="1" smtClean="0">
                <a:latin typeface="+mn-lt"/>
              </a:rPr>
              <a:t>якщо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землетрус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має</a:t>
            </a:r>
            <a:r>
              <a:rPr lang="ru-RU" sz="2200" dirty="0" smtClean="0">
                <a:latin typeface="+mn-lt"/>
              </a:rPr>
              <a:t> </a:t>
            </a:r>
            <a:r>
              <a:rPr lang="ru-RU" sz="2200" dirty="0" err="1" smtClean="0">
                <a:latin typeface="+mn-lt"/>
              </a:rPr>
              <a:t>магнітуду</a:t>
            </a:r>
            <a:r>
              <a:rPr lang="ru-RU" sz="2200" dirty="0" smtClean="0">
                <a:latin typeface="+mn-lt"/>
              </a:rPr>
              <a:t> </a:t>
            </a:r>
            <a:r>
              <a:rPr lang="ru-RU" sz="2200" dirty="0" err="1" smtClean="0">
                <a:latin typeface="+mn-lt"/>
              </a:rPr>
              <a:t>понад</a:t>
            </a:r>
            <a:r>
              <a:rPr lang="ru-RU" sz="2200" dirty="0" smtClean="0">
                <a:latin typeface="+mn-lt"/>
              </a:rPr>
              <a:t> 7 </a:t>
            </a:r>
            <a:r>
              <a:rPr lang="ru-RU" sz="2200" dirty="0" err="1" smtClean="0">
                <a:latin typeface="+mn-lt"/>
              </a:rPr>
              <a:t>і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його</a:t>
            </a:r>
            <a:r>
              <a:rPr lang="ru-RU" sz="2200" dirty="0" smtClean="0">
                <a:latin typeface="+mn-lt"/>
              </a:rPr>
              <a:t> </a:t>
            </a:r>
            <a:r>
              <a:rPr lang="ru-RU" sz="2200" dirty="0" err="1" smtClean="0">
                <a:latin typeface="+mn-lt"/>
              </a:rPr>
              <a:t>епіцентр</a:t>
            </a:r>
            <a:r>
              <a:rPr lang="ru-RU" sz="2200" dirty="0" smtClean="0">
                <a:latin typeface="+mn-lt"/>
              </a:rPr>
              <a:t> </a:t>
            </a:r>
            <a:r>
              <a:rPr lang="ru-RU" sz="2200" dirty="0" err="1" smtClean="0">
                <a:latin typeface="+mn-lt"/>
              </a:rPr>
              <a:t>розташовано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під</a:t>
            </a:r>
            <a:r>
              <a:rPr lang="ru-RU" sz="2200" dirty="0" smtClean="0">
                <a:latin typeface="+mn-lt"/>
              </a:rPr>
              <a:t> водою, </a:t>
            </a:r>
            <a:r>
              <a:rPr lang="ru-RU" sz="2200" dirty="0" err="1" smtClean="0">
                <a:latin typeface="+mn-lt"/>
              </a:rPr>
              <a:t>подається</a:t>
            </a:r>
            <a:r>
              <a:rPr lang="ru-RU" sz="2200" dirty="0" smtClean="0">
                <a:latin typeface="+mn-lt"/>
              </a:rPr>
              <a:t> </a:t>
            </a:r>
            <a:r>
              <a:rPr lang="ru-RU" sz="2200" dirty="0" err="1" smtClean="0">
                <a:latin typeface="+mn-lt"/>
              </a:rPr>
              <a:t>попередження</a:t>
            </a:r>
            <a:r>
              <a:rPr lang="ru-RU" sz="2200" dirty="0" smtClean="0">
                <a:latin typeface="+mn-lt"/>
              </a:rPr>
              <a:t> про </a:t>
            </a:r>
            <a:r>
              <a:rPr lang="ru-RU" sz="2200" dirty="0" err="1" smtClean="0">
                <a:latin typeface="+mn-lt"/>
              </a:rPr>
              <a:t>цунамі</a:t>
            </a:r>
            <a:r>
              <a:rPr lang="ru-RU" sz="2200" dirty="0" smtClean="0">
                <a:latin typeface="+mn-lt"/>
              </a:rPr>
              <a:t>. </a:t>
            </a:r>
            <a:endParaRPr lang="ru-RU" sz="2200" dirty="0">
              <a:latin typeface="+mn-lt"/>
            </a:endParaRPr>
          </a:p>
        </p:txBody>
      </p:sp>
      <p:pic>
        <p:nvPicPr>
          <p:cNvPr id="7" name="Рисунок 6" descr="1300830698_severe-weather-weather-250419_800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857232"/>
            <a:ext cx="4191029" cy="3143272"/>
          </a:xfrm>
          <a:prstGeom prst="rect">
            <a:avLst/>
          </a:prstGeom>
        </p:spPr>
      </p:pic>
      <p:pic>
        <p:nvPicPr>
          <p:cNvPr id="8" name="Рисунок 7" descr="6429D097E11D4AB9F4732CA12164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953197"/>
            <a:ext cx="4071934" cy="2710083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-357214"/>
            <a:ext cx="8229600" cy="114300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</a:rPr>
              <a:t>Наслідки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цунамі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8313" y="908050"/>
            <a:ext cx="8229600" cy="45720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6" name="Рисунок 5" descr="1a_3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85794"/>
            <a:ext cx="4286248" cy="3214686"/>
          </a:xfrm>
          <a:prstGeom prst="rect">
            <a:avLst/>
          </a:prstGeom>
        </p:spPr>
      </p:pic>
      <p:pic>
        <p:nvPicPr>
          <p:cNvPr id="7" name="Рисунок 6" descr="ss-110314-japanquake-02.grid-9x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363165"/>
            <a:ext cx="4000528" cy="2494835"/>
          </a:xfrm>
          <a:prstGeom prst="rect">
            <a:avLst/>
          </a:prstGeom>
        </p:spPr>
      </p:pic>
      <p:pic>
        <p:nvPicPr>
          <p:cNvPr id="8" name="Рисунок 7" descr="a7f638c7f1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1071546"/>
            <a:ext cx="3862747" cy="4242969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uk-UA" dirty="0" smtClean="0">
                <a:solidFill>
                  <a:schemeClr val="bg1"/>
                </a:solidFill>
              </a:rPr>
              <a:t>Повінь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387" name="Объект 2"/>
          <p:cNvSpPr>
            <a:spLocks noGrp="1"/>
          </p:cNvSpPr>
          <p:nvPr>
            <p:ph sz="quarter" idx="1"/>
          </p:nvPr>
        </p:nvSpPr>
        <p:spPr>
          <a:xfrm>
            <a:off x="357158" y="714356"/>
            <a:ext cx="8572560" cy="1976438"/>
          </a:xfrm>
        </p:spPr>
        <p:txBody>
          <a:bodyPr/>
          <a:lstStyle/>
          <a:p>
            <a:r>
              <a:rPr lang="uk-UA" sz="2200" b="1" dirty="0" smtClean="0">
                <a:solidFill>
                  <a:schemeClr val="bg1"/>
                </a:solidFill>
              </a:rPr>
              <a:t> </a:t>
            </a:r>
            <a:r>
              <a:rPr lang="uk-UA" sz="2200" b="1" dirty="0" err="1" smtClean="0">
                <a:solidFill>
                  <a:schemeClr val="bg1"/>
                </a:solidFill>
              </a:rPr>
              <a:t>Повінь</a:t>
            </a:r>
            <a:r>
              <a:rPr lang="uk-UA" sz="2200" dirty="0" err="1" smtClean="0">
                <a:solidFill>
                  <a:schemeClr val="bg1"/>
                </a:solidFill>
              </a:rPr>
              <a:t>—</a:t>
            </a:r>
            <a:r>
              <a:rPr lang="uk-UA" sz="2200" dirty="0" smtClean="0">
                <a:solidFill>
                  <a:schemeClr val="bg1"/>
                </a:solidFill>
              </a:rPr>
              <a:t> це фаза водного режиму</a:t>
            </a:r>
            <a:r>
              <a:rPr lang="ru-RU" sz="2200" dirty="0" smtClean="0">
                <a:solidFill>
                  <a:schemeClr val="bg1"/>
                </a:solidFill>
              </a:rPr>
              <a:t> </a:t>
            </a:r>
            <a:r>
              <a:rPr lang="uk-UA" sz="2200" dirty="0" smtClean="0">
                <a:solidFill>
                  <a:schemeClr val="bg1"/>
                </a:solidFill>
              </a:rPr>
              <a:t>річки,, характеризується найбільшою водністю, високим і тривалим підйомом та спадом рівнів води в річці, озері, водосховищі. </a:t>
            </a:r>
          </a:p>
          <a:p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У великих </a:t>
            </a:r>
            <a:r>
              <a:rPr lang="ru-RU" sz="2200" dirty="0" err="1" smtClean="0">
                <a:solidFill>
                  <a:schemeClr val="bg1"/>
                </a:solidFill>
              </a:rPr>
              <a:t>містах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від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повені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страждають</a:t>
            </a:r>
            <a:r>
              <a:rPr lang="ru-RU" sz="2200" dirty="0" smtClean="0">
                <a:solidFill>
                  <a:schemeClr val="bg1"/>
                </a:solidFill>
              </a:rPr>
              <a:t> в основному </a:t>
            </a:r>
            <a:r>
              <a:rPr lang="ru-RU" sz="2200" dirty="0" err="1" smtClean="0">
                <a:solidFill>
                  <a:schemeClr val="bg1"/>
                </a:solidFill>
              </a:rPr>
              <a:t>дорожні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покриття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підвальні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приміщення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перші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поверхи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будівель</a:t>
            </a:r>
            <a:r>
              <a:rPr lang="ru-RU" sz="2200" dirty="0" smtClean="0">
                <a:solidFill>
                  <a:schemeClr val="bg1"/>
                </a:solidFill>
              </a:rPr>
              <a:t>. Для </a:t>
            </a:r>
            <a:r>
              <a:rPr lang="ru-RU" sz="2200" dirty="0" err="1" smtClean="0">
                <a:solidFill>
                  <a:schemeClr val="bg1"/>
                </a:solidFill>
              </a:rPr>
              <a:t>запобігання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повеней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створюються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спеціальні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водосховища</a:t>
            </a:r>
            <a:r>
              <a:rPr lang="ru-RU" sz="2200" dirty="0" smtClean="0">
                <a:solidFill>
                  <a:schemeClr val="bg1"/>
                </a:solidFill>
              </a:rPr>
              <a:t> та </a:t>
            </a:r>
            <a:r>
              <a:rPr lang="ru-RU" sz="2200" dirty="0" err="1" smtClean="0">
                <a:solidFill>
                  <a:schemeClr val="bg1"/>
                </a:solidFill>
              </a:rPr>
              <a:t>огороджувальні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дамби</a:t>
            </a:r>
            <a:r>
              <a:rPr lang="ru-RU" sz="2200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Рисунок 3" descr="londonflood2ES2707_800x4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214686"/>
            <a:ext cx="6715172" cy="3491889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38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-214338"/>
            <a:ext cx="5900750" cy="91262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Наслідки </a:t>
            </a:r>
            <a:r>
              <a:rPr lang="uk-UA" dirty="0" err="1" smtClean="0">
                <a:solidFill>
                  <a:schemeClr val="bg1"/>
                </a:solidFill>
              </a:rPr>
              <a:t>повенів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5547920_124589120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14356"/>
            <a:ext cx="4376344" cy="2823448"/>
          </a:xfrm>
          <a:prstGeom prst="rect">
            <a:avLst/>
          </a:prstGeom>
        </p:spPr>
      </p:pic>
      <p:pic>
        <p:nvPicPr>
          <p:cNvPr id="5" name="Рисунок 4" descr="1320611754_bankok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714356"/>
            <a:ext cx="3800476" cy="2780682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929066"/>
            <a:ext cx="3071802" cy="2084933"/>
          </a:xfrm>
          <a:prstGeom prst="rect">
            <a:avLst/>
          </a:prstGeom>
        </p:spPr>
      </p:pic>
      <p:pic>
        <p:nvPicPr>
          <p:cNvPr id="7" name="Рисунок 6" descr="35866956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3714752"/>
            <a:ext cx="5286380" cy="2995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pPr algn="ctr">
              <a:defRPr/>
            </a:pPr>
            <a:r>
              <a:rPr lang="uk-UA" dirty="0" err="1" smtClean="0">
                <a:solidFill>
                  <a:schemeClr val="tx1"/>
                </a:solidFill>
              </a:rPr>
              <a:t>Вивердження</a:t>
            </a:r>
            <a:r>
              <a:rPr lang="uk-UA" dirty="0" smtClean="0">
                <a:solidFill>
                  <a:schemeClr val="tx1"/>
                </a:solidFill>
              </a:rPr>
              <a:t> вулканів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sz="quarter" idx="1"/>
          </p:nvPr>
        </p:nvSpPr>
        <p:spPr>
          <a:xfrm>
            <a:off x="4214810" y="908050"/>
            <a:ext cx="4929190" cy="3235330"/>
          </a:xfrm>
        </p:spPr>
        <p:txBody>
          <a:bodyPr/>
          <a:lstStyle/>
          <a:p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uk-UA" sz="2000" dirty="0" smtClean="0"/>
              <a:t> </a:t>
            </a:r>
            <a:r>
              <a:rPr lang="ru-RU" sz="2000" dirty="0" smtClean="0"/>
              <a:t>Основною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найгрізнішою</a:t>
            </a:r>
            <a:r>
              <a:rPr lang="ru-RU" sz="2000" dirty="0" smtClean="0"/>
              <a:t> силою вулкану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виверження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Виверження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природне</a:t>
            </a:r>
            <a:r>
              <a:rPr lang="ru-RU" sz="2000" dirty="0" smtClean="0"/>
              <a:t> </a:t>
            </a:r>
            <a:r>
              <a:rPr lang="ru-RU" sz="2000" dirty="0" err="1" smtClean="0"/>
              <a:t>явище</a:t>
            </a:r>
            <a:r>
              <a:rPr lang="ru-RU" sz="2000" dirty="0" smtClean="0"/>
              <a:t>, яке </a:t>
            </a:r>
            <a:r>
              <a:rPr lang="ru-RU" sz="2000" dirty="0" err="1" smtClean="0"/>
              <a:t>виражається</a:t>
            </a:r>
            <a:r>
              <a:rPr lang="ru-RU" sz="2000" dirty="0" smtClean="0"/>
              <a:t> в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магма, 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газами,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в </a:t>
            </a:r>
            <a:r>
              <a:rPr lang="ru-RU" sz="2000" dirty="0" err="1" smtClean="0"/>
              <a:t>ній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проривається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глибоких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поверхню</a:t>
            </a:r>
            <a:r>
              <a:rPr lang="ru-RU" sz="2000" dirty="0" smtClean="0"/>
              <a:t>. З 1600 р. в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наслідків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вивержень</a:t>
            </a:r>
            <a:r>
              <a:rPr lang="ru-RU" sz="2000" dirty="0" smtClean="0"/>
              <a:t> (</a:t>
            </a:r>
            <a:r>
              <a:rPr lang="ru-RU" sz="2000" dirty="0" err="1" smtClean="0"/>
              <a:t>землетрусів</a:t>
            </a:r>
            <a:r>
              <a:rPr lang="ru-RU" sz="2000" dirty="0" smtClean="0"/>
              <a:t>, </a:t>
            </a:r>
            <a:r>
              <a:rPr lang="ru-RU" sz="2000" dirty="0" err="1" smtClean="0"/>
              <a:t>цунамі</a:t>
            </a:r>
            <a:r>
              <a:rPr lang="ru-RU" sz="2000" dirty="0" smtClean="0"/>
              <a:t>, </a:t>
            </a:r>
            <a:r>
              <a:rPr lang="ru-RU" sz="2000" dirty="0" err="1" smtClean="0"/>
              <a:t>селів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хвороби</a:t>
            </a:r>
            <a:r>
              <a:rPr lang="ru-RU" sz="2000" dirty="0" smtClean="0"/>
              <a:t>, голоду) померло 300 000 людей.</a:t>
            </a:r>
          </a:p>
        </p:txBody>
      </p:sp>
      <p:pic>
        <p:nvPicPr>
          <p:cNvPr id="6" name="Рисунок 5" descr="volcano2_13189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00108"/>
            <a:ext cx="3765258" cy="24768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2" y="3786190"/>
            <a:ext cx="4071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+mn-lt"/>
              </a:rPr>
              <a:t>Лавові</a:t>
            </a:r>
            <a:r>
              <a:rPr lang="ru-RU" sz="2000" dirty="0" smtClean="0">
                <a:latin typeface="+mn-lt"/>
              </a:rPr>
              <a:t> потоки </a:t>
            </a:r>
            <a:r>
              <a:rPr lang="ru-RU" sz="2000" dirty="0" err="1" smtClean="0">
                <a:latin typeface="+mn-lt"/>
              </a:rPr>
              <a:t>знищують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будівлі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 err="1" smtClean="0">
                <a:latin typeface="+mn-lt"/>
              </a:rPr>
              <a:t>перекривають</a:t>
            </a:r>
            <a:r>
              <a:rPr lang="ru-RU" sz="2000" dirty="0" smtClean="0">
                <a:latin typeface="+mn-lt"/>
              </a:rPr>
              <a:t> дороги, с/г </a:t>
            </a:r>
            <a:r>
              <a:rPr lang="ru-RU" sz="2000" dirty="0" err="1" smtClean="0">
                <a:latin typeface="+mn-lt"/>
              </a:rPr>
              <a:t>землі</a:t>
            </a:r>
            <a:r>
              <a:rPr lang="ru-RU" sz="2000" dirty="0" smtClean="0">
                <a:latin typeface="+mn-lt"/>
              </a:rPr>
              <a:t> на </a:t>
            </a:r>
            <a:r>
              <a:rPr lang="ru-RU" sz="2000" dirty="0" err="1" smtClean="0">
                <a:latin typeface="+mn-lt"/>
              </a:rPr>
              <a:t>багато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років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виключають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з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користування</a:t>
            </a:r>
            <a:r>
              <a:rPr lang="ru-RU" sz="2000" dirty="0" smtClean="0">
                <a:latin typeface="+mn-lt"/>
              </a:rPr>
              <a:t>, </a:t>
            </a:r>
            <a:r>
              <a:rPr lang="ru-RU" sz="2000" dirty="0" err="1" smtClean="0">
                <a:latin typeface="+mn-lt"/>
              </a:rPr>
              <a:t>попіл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може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збиратися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на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дахах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будівель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і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призвести</a:t>
            </a:r>
            <a:r>
              <a:rPr lang="ru-RU" sz="2000" dirty="0" smtClean="0">
                <a:latin typeface="+mn-lt"/>
              </a:rPr>
              <a:t> до обвалу, </a:t>
            </a:r>
            <a:r>
              <a:rPr lang="ru-RU" sz="2000" dirty="0" err="1" smtClean="0">
                <a:latin typeface="+mn-lt"/>
              </a:rPr>
              <a:t>вулканічні</a:t>
            </a:r>
            <a:r>
              <a:rPr lang="ru-RU" sz="2000" dirty="0" smtClean="0">
                <a:latin typeface="+mn-lt"/>
              </a:rPr>
              <a:t> гази </a:t>
            </a:r>
            <a:r>
              <a:rPr lang="ru-RU" sz="2000" dirty="0" err="1" smtClean="0">
                <a:latin typeface="+mn-lt"/>
              </a:rPr>
              <a:t>отруюють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поверхню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або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утворюють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кислотні</a:t>
            </a:r>
            <a:r>
              <a:rPr lang="ru-RU" sz="2000" dirty="0" smtClean="0">
                <a:latin typeface="+mn-lt"/>
              </a:rPr>
              <a:t> </a:t>
            </a:r>
            <a:r>
              <a:rPr lang="ru-RU" sz="2000" dirty="0" err="1" smtClean="0">
                <a:latin typeface="+mn-lt"/>
              </a:rPr>
              <a:t>дощі</a:t>
            </a:r>
            <a:r>
              <a:rPr lang="ru-RU" sz="2000" dirty="0" smtClean="0">
                <a:latin typeface="+mn-lt"/>
              </a:rPr>
              <a:t>. </a:t>
            </a:r>
            <a:endParaRPr lang="ru-RU" sz="2000" dirty="0">
              <a:latin typeface="+mn-lt"/>
            </a:endParaRPr>
          </a:p>
        </p:txBody>
      </p:sp>
      <p:pic>
        <p:nvPicPr>
          <p:cNvPr id="12" name="Рисунок 11" descr="2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91221"/>
            <a:ext cx="500065" cy="866779"/>
          </a:xfrm>
          <a:prstGeom prst="rect">
            <a:avLst/>
          </a:prstGeom>
        </p:spPr>
      </p:pic>
      <p:pic>
        <p:nvPicPr>
          <p:cNvPr id="13" name="Рисунок 12" descr="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5372" y="5786454"/>
            <a:ext cx="428628" cy="1235494"/>
          </a:xfrm>
          <a:prstGeom prst="rect">
            <a:avLst/>
          </a:prstGeom>
        </p:spPr>
      </p:pic>
      <p:pic>
        <p:nvPicPr>
          <p:cNvPr id="14" name="Рисунок 13" descr="1347574137_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6" y="4143380"/>
            <a:ext cx="3500462" cy="233192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1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rrency">
  <a:themeElements>
    <a:clrScheme name="Currency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Currency">
      <a:maj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10000"/>
              </a:schemeClr>
            </a:gs>
            <a:gs pos="47500">
              <a:schemeClr val="phClr">
                <a:tint val="35000"/>
                <a:satMod val="110000"/>
              </a:schemeClr>
            </a:gs>
            <a:gs pos="58500">
              <a:schemeClr val="phClr">
                <a:tint val="35000"/>
                <a:satMod val="110000"/>
              </a:schemeClr>
            </a:gs>
            <a:gs pos="100000">
              <a:schemeClr val="phClr">
                <a:tint val="8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2000"/>
                <a:satMod val="105000"/>
              </a:schemeClr>
            </a:gs>
            <a:gs pos="47500">
              <a:schemeClr val="phClr">
                <a:shade val="89000"/>
                <a:satMod val="105000"/>
              </a:schemeClr>
            </a:gs>
            <a:gs pos="58500">
              <a:schemeClr val="phClr">
                <a:shade val="89000"/>
                <a:satMod val="105000"/>
              </a:schemeClr>
            </a:gs>
            <a:gs pos="100000">
              <a:schemeClr val="phClr">
                <a:shade val="52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60000" cap="flat" cmpd="thickThin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38100" dir="5400000" algn="r" rotWithShape="0">
              <a:srgbClr val="000000">
                <a:alpha val="60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50800" dist="63500" dir="5400000" algn="r" rotWithShape="0">
              <a:srgbClr val="000000">
                <a:alpha val="65000"/>
              </a:srgbClr>
            </a:outerShdw>
          </a:effectLst>
          <a:scene3d>
            <a:camera prst="isometricLeftDown" fov="0">
              <a:rot lat="0" lon="0" rev="0"/>
            </a:camera>
            <a:lightRig rig="harsh" dir="tl">
              <a:rot lat="0" lon="0" rev="840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20000"/>
                <a:satMod val="3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8000"/>
                <a:shade val="98000"/>
                <a:satMod val="120000"/>
              </a:schemeClr>
              <a:schemeClr val="phClr">
                <a:tint val="86000"/>
                <a:shade val="92000"/>
                <a:satMod val="150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Финансовая тема</Template>
  <TotalTime>709</TotalTime>
  <Words>145</Words>
  <Application>Microsoft Office PowerPoint</Application>
  <PresentationFormat>Экран (4:3)</PresentationFormat>
  <Paragraphs>34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Currency</vt:lpstr>
      <vt:lpstr>Міжнародний день зменшення ризику природних катастроф </vt:lpstr>
      <vt:lpstr>Слайд 2</vt:lpstr>
      <vt:lpstr>Землетрус</vt:lpstr>
      <vt:lpstr>Наслідки землетрусів</vt:lpstr>
      <vt:lpstr>Цунамі</vt:lpstr>
      <vt:lpstr>Наслідки цунамі</vt:lpstr>
      <vt:lpstr>Повінь</vt:lpstr>
      <vt:lpstr>Наслідки повенів</vt:lpstr>
      <vt:lpstr>Вивердження вулканів</vt:lpstr>
      <vt:lpstr>Слайд 10</vt:lpstr>
      <vt:lpstr>Смерч</vt:lpstr>
      <vt:lpstr>Наслідки смерчів</vt:lpstr>
      <vt:lpstr>ДЯКУємо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Глобальна екологічна проблема</dc:title>
  <dc:creator>User</dc:creator>
  <cp:lastModifiedBy>Elli 2.0 special for GeniEwgen)</cp:lastModifiedBy>
  <cp:revision>47</cp:revision>
  <dcterms:created xsi:type="dcterms:W3CDTF">2012-11-30T15:53:00Z</dcterms:created>
  <dcterms:modified xsi:type="dcterms:W3CDTF">2013-11-04T21:42:22Z</dcterms:modified>
</cp:coreProperties>
</file>