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348880"/>
            <a:ext cx="4598888" cy="648320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Соціум </a:t>
            </a:r>
            <a:br>
              <a:rPr lang="uk-UA" sz="2000" dirty="0" smtClean="0"/>
            </a:br>
            <a:r>
              <a:rPr lang="uk-UA" sz="2000" dirty="0" smtClean="0"/>
              <a:t>(суспільство людей)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272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363272" cy="5589240"/>
          </a:xfrm>
        </p:spPr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</a:rPr>
              <a:t>Натуралістичний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підхід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зводиться</a:t>
            </a:r>
            <a:r>
              <a:rPr lang="ru-RU" dirty="0"/>
              <a:t> до </a:t>
            </a:r>
            <a:r>
              <a:rPr lang="ru-RU" dirty="0" err="1"/>
              <a:t>твердження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і Космосу в </a:t>
            </a:r>
            <a:r>
              <a:rPr lang="ru-RU" dirty="0" err="1"/>
              <a:t>цілому</a:t>
            </a:r>
            <a:r>
              <a:rPr lang="ru-RU" dirty="0"/>
              <a:t>. </a:t>
            </a:r>
            <a:r>
              <a:rPr lang="ru-RU" dirty="0" err="1"/>
              <a:t>Виходячи</a:t>
            </a:r>
            <a:r>
              <a:rPr lang="ru-RU" dirty="0"/>
              <a:t> з </a:t>
            </a:r>
            <a:r>
              <a:rPr lang="ru-RU" dirty="0" err="1"/>
              <a:t>цього</a:t>
            </a:r>
            <a:r>
              <a:rPr lang="ru-RU" dirty="0"/>
              <a:t>, тип </a:t>
            </a:r>
            <a:r>
              <a:rPr lang="ru-RU" dirty="0" err="1"/>
              <a:t>суспільного</a:t>
            </a:r>
            <a:r>
              <a:rPr lang="ru-RU" dirty="0"/>
              <a:t> устрою та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ритмами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й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 smtClean="0"/>
              <a:t>випромінювань</a:t>
            </a:r>
            <a:r>
              <a:rPr lang="ru-RU" dirty="0" smtClean="0"/>
              <a:t>,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географічного</a:t>
            </a:r>
            <a:r>
              <a:rPr lang="ru-RU" dirty="0"/>
              <a:t> та природно-</a:t>
            </a:r>
            <a:r>
              <a:rPr lang="ru-RU" dirty="0" err="1"/>
              <a:t>кліматичного</a:t>
            </a:r>
            <a:r>
              <a:rPr lang="ru-RU" dirty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/>
              <a:t>специфікою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як </a:t>
            </a:r>
            <a:r>
              <a:rPr lang="ru-RU" dirty="0" err="1"/>
              <a:t>природної</a:t>
            </a:r>
            <a:r>
              <a:rPr lang="ru-RU" dirty="0"/>
              <a:t> </a:t>
            </a:r>
            <a:r>
              <a:rPr lang="ru-RU" dirty="0" err="1"/>
              <a:t>істоти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генетичними</a:t>
            </a:r>
            <a:r>
              <a:rPr lang="ru-RU" dirty="0"/>
              <a:t>, </a:t>
            </a:r>
            <a:r>
              <a:rPr lang="ru-RU" dirty="0" err="1"/>
              <a:t>расовими</a:t>
            </a:r>
            <a:r>
              <a:rPr lang="ru-RU" dirty="0"/>
              <a:t> і </a:t>
            </a:r>
            <a:r>
              <a:rPr lang="ru-RU" dirty="0" err="1"/>
              <a:t>статевими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i="1" dirty="0">
                <a:solidFill>
                  <a:srgbClr val="FF0000"/>
                </a:solidFill>
              </a:rPr>
              <a:t>(</a:t>
            </a:r>
            <a:r>
              <a:rPr lang="ru-RU" i="1" dirty="0" err="1">
                <a:solidFill>
                  <a:srgbClr val="FF0000"/>
                </a:solidFill>
              </a:rPr>
              <a:t>прибічники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соціобіології</a:t>
            </a:r>
            <a:r>
              <a:rPr lang="ru-RU" i="1" dirty="0">
                <a:solidFill>
                  <a:srgbClr val="FF0000"/>
                </a:solidFill>
              </a:rPr>
              <a:t> – Е. </a:t>
            </a:r>
            <a:r>
              <a:rPr lang="ru-RU" i="1" dirty="0" err="1">
                <a:solidFill>
                  <a:srgbClr val="FF0000"/>
                </a:solidFill>
              </a:rPr>
              <a:t>Уїлсон</a:t>
            </a:r>
            <a:r>
              <a:rPr lang="ru-RU" i="1" dirty="0">
                <a:solidFill>
                  <a:srgbClr val="FF0000"/>
                </a:solidFill>
              </a:rPr>
              <a:t>, Р. </a:t>
            </a:r>
            <a:r>
              <a:rPr lang="ru-RU" i="1" dirty="0" err="1">
                <a:solidFill>
                  <a:srgbClr val="FF0000"/>
                </a:solidFill>
              </a:rPr>
              <a:t>Докінс</a:t>
            </a:r>
            <a:r>
              <a:rPr lang="ru-RU" i="1" dirty="0" smtClean="0">
                <a:solidFill>
                  <a:srgbClr val="FF0000"/>
                </a:solidFill>
              </a:rPr>
              <a:t>).</a:t>
            </a:r>
          </a:p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підходом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постає</a:t>
            </a:r>
            <a:r>
              <a:rPr lang="ru-RU" dirty="0"/>
              <a:t> як </a:t>
            </a:r>
            <a:r>
              <a:rPr lang="ru-RU" dirty="0" err="1"/>
              <a:t>своєрідний</a:t>
            </a:r>
            <a:r>
              <a:rPr lang="ru-RU" dirty="0"/>
              <a:t> феномен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але далеко не </a:t>
            </a:r>
            <a:r>
              <a:rPr lang="ru-RU" dirty="0" err="1"/>
              <a:t>найбільш</a:t>
            </a:r>
            <a:r>
              <a:rPr lang="ru-RU" dirty="0"/>
              <a:t> "</a:t>
            </a:r>
            <a:r>
              <a:rPr lang="ru-RU" dirty="0" err="1"/>
              <a:t>вдале</a:t>
            </a:r>
            <a:r>
              <a:rPr lang="ru-RU" dirty="0"/>
              <a:t>" і </a:t>
            </a:r>
            <a:r>
              <a:rPr lang="ru-RU" dirty="0" err="1"/>
              <a:t>стійке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.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недосконалої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відбутися</a:t>
            </a:r>
            <a:r>
              <a:rPr lang="ru-RU" dirty="0"/>
              <a:t> </a:t>
            </a:r>
            <a:r>
              <a:rPr lang="ru-RU" dirty="0" err="1"/>
              <a:t>самогубство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допускає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форму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буття</a:t>
            </a:r>
            <a:r>
              <a:rPr lang="ru-RU" dirty="0"/>
              <a:t>, "</a:t>
            </a:r>
            <a:r>
              <a:rPr lang="ru-RU" dirty="0" err="1"/>
              <a:t>податися</a:t>
            </a:r>
            <a:r>
              <a:rPr lang="ru-RU" dirty="0"/>
              <a:t>" в Космос і там </a:t>
            </a:r>
            <a:r>
              <a:rPr lang="ru-RU" dirty="0" err="1"/>
              <a:t>почати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виток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(К. </a:t>
            </a:r>
            <a:r>
              <a:rPr lang="ru-RU" dirty="0" err="1"/>
              <a:t>Ціолковський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"</a:t>
            </a:r>
            <a:r>
              <a:rPr lang="ru-RU" dirty="0" err="1"/>
              <a:t>космісти</a:t>
            </a:r>
            <a:r>
              <a:rPr lang="ru-RU" dirty="0"/>
              <a:t>")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2662601"/>
            <a:ext cx="8784976" cy="41764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Так званий </a:t>
            </a:r>
            <a:r>
              <a:rPr lang="ru-RU" b="1" i="1" dirty="0" err="1">
                <a:solidFill>
                  <a:srgbClr val="FF0000"/>
                </a:solidFill>
              </a:rPr>
              <a:t>ідеалістичний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підхід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об'єднують</a:t>
            </a:r>
            <a:r>
              <a:rPr lang="ru-RU" dirty="0"/>
              <a:t> людей в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ціле</a:t>
            </a:r>
            <a:r>
              <a:rPr lang="ru-RU" dirty="0"/>
              <a:t>, </a:t>
            </a:r>
            <a:r>
              <a:rPr lang="ru-RU" dirty="0" err="1"/>
              <a:t>вбачає</a:t>
            </a:r>
            <a:r>
              <a:rPr lang="ru-RU" dirty="0"/>
              <a:t> в </a:t>
            </a:r>
            <a:r>
              <a:rPr lang="ru-RU" dirty="0" err="1"/>
              <a:t>комплексі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вірувань</a:t>
            </a:r>
            <a:r>
              <a:rPr lang="ru-RU" dirty="0"/>
              <a:t>, </a:t>
            </a:r>
            <a:r>
              <a:rPr lang="ru-RU" dirty="0" err="1"/>
              <a:t>міфів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прикладів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теократичних</a:t>
            </a:r>
            <a:r>
              <a:rPr lang="ru-RU" dirty="0"/>
              <a:t> держав (</a:t>
            </a:r>
            <a:r>
              <a:rPr lang="ru-RU" dirty="0" err="1"/>
              <a:t>наприклад</a:t>
            </a:r>
            <a:r>
              <a:rPr lang="ru-RU" dirty="0"/>
              <a:t>, Ватикан), де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забезпечувалася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вірою</a:t>
            </a:r>
            <a:r>
              <a:rPr lang="ru-RU" dirty="0"/>
              <a:t>, яка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державною </a:t>
            </a:r>
            <a:r>
              <a:rPr lang="ru-RU" dirty="0" err="1"/>
              <a:t>релігією</a:t>
            </a:r>
            <a:r>
              <a:rPr lang="ru-RU" dirty="0"/>
              <a:t>.</a:t>
            </a:r>
          </a:p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тоталітарних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</a:t>
            </a:r>
            <a:r>
              <a:rPr lang="ru-RU" dirty="0" err="1"/>
              <a:t>базувалося</a:t>
            </a:r>
            <a:r>
              <a:rPr lang="ru-RU" dirty="0"/>
              <a:t> на </a:t>
            </a:r>
            <a:r>
              <a:rPr lang="ru-RU" dirty="0" err="1"/>
              <a:t>єдиній</a:t>
            </a:r>
            <a:r>
              <a:rPr lang="ru-RU" dirty="0"/>
              <a:t>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ідеології</a:t>
            </a:r>
            <a:r>
              <a:rPr lang="ru-RU" dirty="0"/>
              <a:t>, яка </a:t>
            </a:r>
            <a:r>
              <a:rPr lang="ru-RU" dirty="0" err="1"/>
              <a:t>була</a:t>
            </a:r>
            <a:r>
              <a:rPr lang="ru-RU" dirty="0"/>
              <a:t> основою </a:t>
            </a:r>
            <a:r>
              <a:rPr lang="ru-RU" dirty="0" err="1"/>
              <a:t>суспільного</a:t>
            </a:r>
            <a:r>
              <a:rPr lang="ru-RU" dirty="0"/>
              <a:t> устрою. Рупором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виступав</a:t>
            </a:r>
            <a:r>
              <a:rPr lang="ru-RU" dirty="0"/>
              <a:t>, як правило, </a:t>
            </a:r>
            <a:r>
              <a:rPr lang="ru-RU" dirty="0" err="1"/>
              <a:t>релігійний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"вождь" </a:t>
            </a:r>
            <a:r>
              <a:rPr lang="ru-RU" dirty="0" err="1"/>
              <a:t>нації</a:t>
            </a:r>
            <a:r>
              <a:rPr lang="ru-RU" dirty="0"/>
              <a:t> і народу, 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(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реформи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залежали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яка </a:t>
            </a:r>
            <a:r>
              <a:rPr lang="ru-RU" dirty="0" err="1"/>
              <a:t>спиралася</a:t>
            </a:r>
            <a:r>
              <a:rPr lang="ru-RU" dirty="0"/>
              <a:t> на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ідеологічну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релігійну</a:t>
            </a:r>
            <a:r>
              <a:rPr lang="ru-RU" dirty="0"/>
              <a:t> доктрину.</a:t>
            </a:r>
          </a:p>
          <a:p>
            <a:r>
              <a:rPr lang="ru-RU" dirty="0" err="1"/>
              <a:t>Поки</a:t>
            </a:r>
            <a:r>
              <a:rPr lang="ru-RU" dirty="0"/>
              <a:t> "жива" </a:t>
            </a:r>
            <a:r>
              <a:rPr lang="ru-RU" dirty="0" err="1"/>
              <a:t>ідея</a:t>
            </a:r>
            <a:r>
              <a:rPr lang="ru-RU" dirty="0"/>
              <a:t> в </a:t>
            </a:r>
            <a:r>
              <a:rPr lang="ru-RU" dirty="0" err="1"/>
              <a:t>серцях</a:t>
            </a:r>
            <a:r>
              <a:rPr lang="ru-RU" dirty="0"/>
              <a:t> </a:t>
            </a:r>
            <a:r>
              <a:rPr lang="ru-RU" dirty="0" err="1"/>
              <a:t>мільйонів</a:t>
            </a:r>
            <a:r>
              <a:rPr lang="ru-RU" dirty="0"/>
              <a:t> людей,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розвиваються</a:t>
            </a:r>
            <a:r>
              <a:rPr lang="ru-RU" dirty="0"/>
              <a:t> і </a:t>
            </a:r>
            <a:r>
              <a:rPr lang="ru-RU" dirty="0" err="1"/>
              <a:t>процвітають</a:t>
            </a:r>
            <a:r>
              <a:rPr lang="ru-RU" dirty="0"/>
              <a:t>. Коли ж </a:t>
            </a:r>
            <a:r>
              <a:rPr lang="ru-RU" dirty="0" err="1"/>
              <a:t>ідея</a:t>
            </a:r>
            <a:r>
              <a:rPr lang="ru-RU" dirty="0"/>
              <a:t> "</a:t>
            </a:r>
            <a:r>
              <a:rPr lang="ru-RU" dirty="0" err="1"/>
              <a:t>псується</a:t>
            </a:r>
            <a:r>
              <a:rPr lang="ru-RU" dirty="0"/>
              <a:t>" (</a:t>
            </a:r>
            <a:r>
              <a:rPr lang="ru-RU" dirty="0" err="1"/>
              <a:t>розколи</a:t>
            </a:r>
            <a:r>
              <a:rPr lang="ru-RU" dirty="0"/>
              <a:t>, </a:t>
            </a:r>
            <a:r>
              <a:rPr lang="ru-RU" dirty="0" err="1"/>
              <a:t>єресі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випадає</a:t>
            </a:r>
            <a:r>
              <a:rPr lang="ru-RU" dirty="0"/>
              <a:t> </a:t>
            </a:r>
            <a:r>
              <a:rPr lang="ru-RU" dirty="0" err="1"/>
              <a:t>несучий</a:t>
            </a:r>
            <a:r>
              <a:rPr lang="ru-RU" dirty="0"/>
              <a:t> </a:t>
            </a:r>
            <a:r>
              <a:rPr lang="ru-RU" dirty="0" err="1"/>
              <a:t>стрижень</a:t>
            </a:r>
            <a:r>
              <a:rPr lang="ru-RU" dirty="0"/>
              <a:t>, і вона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деградувати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2711"/>
            <a:ext cx="2329934" cy="2473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2711"/>
            <a:ext cx="4032448" cy="24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928992" cy="4683224"/>
          </a:xfrm>
        </p:spPr>
        <p:txBody>
          <a:bodyPr>
            <a:normAutofit/>
          </a:bodyPr>
          <a:lstStyle/>
          <a:p>
            <a:r>
              <a:rPr lang="ru-RU" sz="2400" dirty="0" err="1"/>
              <a:t>Третій</a:t>
            </a:r>
            <a:r>
              <a:rPr lang="ru-RU" sz="2400" dirty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 </a:t>
            </a:r>
            <a:r>
              <a:rPr lang="ru-RU" sz="2400" dirty="0" err="1"/>
              <a:t>пояснення</a:t>
            </a:r>
            <a:r>
              <a:rPr lang="ru-RU" sz="2400" dirty="0"/>
              <a:t> </a:t>
            </a:r>
            <a:r>
              <a:rPr lang="ru-RU" sz="2400" dirty="0" err="1"/>
              <a:t>суспільного</a:t>
            </a:r>
            <a:r>
              <a:rPr lang="ru-RU" sz="2400" dirty="0"/>
              <a:t> устрою </a:t>
            </a:r>
            <a:r>
              <a:rPr lang="ru-RU" sz="2400" dirty="0" err="1"/>
              <a:t>пов'язаний</a:t>
            </a:r>
            <a:r>
              <a:rPr lang="ru-RU" sz="2400" dirty="0"/>
              <a:t> з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філософським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аналізом</a:t>
            </a:r>
            <a:r>
              <a:rPr lang="ru-RU" sz="2400" dirty="0"/>
              <a:t> </a:t>
            </a:r>
            <a:r>
              <a:rPr lang="ru-RU" sz="2400" dirty="0" err="1"/>
              <a:t>міжлюдських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і </a:t>
            </a:r>
            <a:r>
              <a:rPr lang="ru-RU" sz="2400" dirty="0" err="1"/>
              <a:t>відносин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у </a:t>
            </a:r>
            <a:r>
              <a:rPr lang="ru-RU" sz="2400" dirty="0" err="1"/>
              <a:t>відповідних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умовах</a:t>
            </a:r>
            <a:r>
              <a:rPr lang="ru-RU" sz="2400" dirty="0"/>
              <a:t> і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визначальний</a:t>
            </a:r>
            <a:r>
              <a:rPr lang="ru-RU" sz="2400" dirty="0"/>
              <a:t> характер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У </a:t>
            </a:r>
            <a:r>
              <a:rPr lang="ru-RU" sz="2400" dirty="0" err="1"/>
              <a:t>дусі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моделі</a:t>
            </a:r>
            <a:r>
              <a:rPr lang="ru-RU" sz="2400" dirty="0"/>
              <a:t> Маркс і </a:t>
            </a:r>
            <a:r>
              <a:rPr lang="ru-RU" sz="2400" dirty="0" err="1"/>
              <a:t>Енгельс</a:t>
            </a:r>
            <a:r>
              <a:rPr lang="ru-RU" sz="2400" dirty="0"/>
              <a:t> </a:t>
            </a:r>
            <a:r>
              <a:rPr lang="ru-RU" sz="2400" dirty="0" err="1"/>
              <a:t>розробили</a:t>
            </a:r>
            <a:r>
              <a:rPr lang="ru-RU" sz="2400" dirty="0"/>
              <a:t> </a:t>
            </a:r>
            <a:r>
              <a:rPr lang="ru-RU" sz="2400" dirty="0" err="1"/>
              <a:t>концепцію</a:t>
            </a:r>
            <a:r>
              <a:rPr lang="ru-RU" sz="2400" dirty="0"/>
              <a:t> </a:t>
            </a:r>
            <a:r>
              <a:rPr lang="ru-RU" sz="2400" dirty="0" err="1"/>
              <a:t>матеріалістичного</a:t>
            </a:r>
            <a:r>
              <a:rPr lang="ru-RU" sz="2400" dirty="0"/>
              <a:t> </a:t>
            </a:r>
            <a:r>
              <a:rPr lang="ru-RU" sz="2400" dirty="0" err="1"/>
              <a:t>розуміння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, </a:t>
            </a:r>
            <a:r>
              <a:rPr lang="ru-RU" sz="2400" dirty="0" err="1"/>
              <a:t>сутністю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є </a:t>
            </a:r>
            <a:r>
              <a:rPr lang="ru-RU" sz="2400" dirty="0" err="1"/>
              <a:t>положення</a:t>
            </a:r>
            <a:r>
              <a:rPr lang="ru-RU" sz="2400" dirty="0"/>
              <a:t> про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виробництва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формується</a:t>
            </a:r>
            <a:r>
              <a:rPr lang="ru-RU" sz="2400" dirty="0"/>
              <a:t> </a:t>
            </a:r>
            <a:r>
              <a:rPr lang="ru-RU" sz="2400" dirty="0" err="1"/>
              <a:t>об'єктивно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незалежно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волі</a:t>
            </a:r>
            <a:r>
              <a:rPr lang="ru-RU" sz="2400" dirty="0"/>
              <a:t> і </a:t>
            </a:r>
            <a:r>
              <a:rPr lang="ru-RU" sz="2400" dirty="0" err="1"/>
              <a:t>свідомості</a:t>
            </a:r>
            <a:r>
              <a:rPr lang="ru-RU" sz="2400" dirty="0"/>
              <a:t> людей. Не </a:t>
            </a:r>
            <a:r>
              <a:rPr lang="ru-RU" sz="2400" dirty="0" err="1"/>
              <a:t>загальна</a:t>
            </a:r>
            <a:r>
              <a:rPr lang="ru-RU" sz="2400" dirty="0"/>
              <a:t> </a:t>
            </a:r>
            <a:r>
              <a:rPr lang="ru-RU" sz="2400" dirty="0" err="1"/>
              <a:t>ідея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загальний</a:t>
            </a:r>
            <a:r>
              <a:rPr lang="ru-RU" sz="2400" dirty="0"/>
              <a:t> Бог </a:t>
            </a:r>
            <a:r>
              <a:rPr lang="ru-RU" sz="2400" dirty="0" err="1"/>
              <a:t>пов'язують</a:t>
            </a:r>
            <a:r>
              <a:rPr lang="ru-RU" sz="2400" dirty="0"/>
              <a:t> людей в "</a:t>
            </a:r>
            <a:r>
              <a:rPr lang="ru-RU" sz="2400" dirty="0" err="1"/>
              <a:t>соціальний</a:t>
            </a:r>
            <a:r>
              <a:rPr lang="ru-RU" sz="2400" dirty="0"/>
              <a:t> </a:t>
            </a:r>
            <a:r>
              <a:rPr lang="ru-RU" sz="2400" dirty="0" err="1"/>
              <a:t>організм</a:t>
            </a:r>
            <a:r>
              <a:rPr lang="ru-RU" sz="2400" dirty="0"/>
              <a:t>", а </a:t>
            </a:r>
            <a:r>
              <a:rPr lang="ru-RU" sz="2400" dirty="0" err="1"/>
              <a:t>продуктивні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і </a:t>
            </a:r>
            <a:r>
              <a:rPr lang="ru-RU" sz="2400" dirty="0" err="1"/>
              <a:t>виробничі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, </a:t>
            </a:r>
            <a:r>
              <a:rPr lang="ru-RU" sz="2400" dirty="0" err="1"/>
              <a:t>видозміни</a:t>
            </a:r>
            <a:r>
              <a:rPr lang="ru-RU" sz="2400" dirty="0"/>
              <a:t>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становлять</a:t>
            </a:r>
            <a:r>
              <a:rPr lang="ru-RU" sz="2400" dirty="0"/>
              <a:t> основу </a:t>
            </a:r>
            <a:r>
              <a:rPr lang="ru-RU" sz="2400" dirty="0" err="1"/>
              <a:t>суспільно-економічних</a:t>
            </a:r>
            <a:r>
              <a:rPr lang="ru-RU" sz="2400" dirty="0"/>
              <a:t> </a:t>
            </a:r>
            <a:r>
              <a:rPr lang="ru-RU" sz="2400" dirty="0" err="1"/>
              <a:t>формацій</a:t>
            </a:r>
            <a:r>
              <a:rPr lang="ru-RU" sz="2400" dirty="0"/>
              <a:t> як </a:t>
            </a:r>
            <a:r>
              <a:rPr lang="ru-RU" sz="2400" dirty="0" err="1"/>
              <a:t>етапів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13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39"/>
            <a:ext cx="4680520" cy="44013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980728"/>
            <a:ext cx="5369768" cy="701040"/>
          </a:xfrm>
        </p:spPr>
        <p:txBody>
          <a:bodyPr>
            <a:normAutofit/>
          </a:bodyPr>
          <a:lstStyle/>
          <a:p>
            <a:r>
              <a:rPr lang="ru-RU" dirty="0" err="1"/>
              <a:t>Соціальна</a:t>
            </a:r>
            <a:r>
              <a:rPr lang="ru-RU" dirty="0"/>
              <a:t> структура </a:t>
            </a:r>
            <a:r>
              <a:rPr lang="ru-RU" dirty="0" err="1"/>
              <a:t>суспільства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6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8784976" cy="5184576"/>
          </a:xfrm>
        </p:spPr>
        <p:txBody>
          <a:bodyPr>
            <a:normAutofit/>
          </a:bodyPr>
          <a:lstStyle/>
          <a:p>
            <a:r>
              <a:rPr lang="ru-RU" dirty="0"/>
              <a:t>Будь-яке </a:t>
            </a:r>
            <a:r>
              <a:rPr lang="ru-RU" dirty="0" err="1"/>
              <a:t>суспільство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не просто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індивідів</a:t>
            </a:r>
            <a:r>
              <a:rPr lang="ru-RU" dirty="0"/>
              <a:t>, а </a:t>
            </a:r>
            <a:r>
              <a:rPr lang="ru-RU" dirty="0" err="1"/>
              <a:t>певна</a:t>
            </a:r>
            <a:r>
              <a:rPr lang="ru-RU" dirty="0"/>
              <a:t> система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,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тенденцій</a:t>
            </a:r>
            <a:r>
              <a:rPr lang="ru-RU" dirty="0"/>
              <a:t> та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спільностей</a:t>
            </a:r>
            <a:r>
              <a:rPr lang="ru-RU" dirty="0"/>
              <a:t> і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певним</a:t>
            </a:r>
            <a:r>
              <a:rPr lang="ru-RU" dirty="0"/>
              <a:t> чином </a:t>
            </a:r>
            <a:r>
              <a:rPr lang="ru-RU" dirty="0" err="1"/>
              <a:t>взаємодіють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собою, становить </a:t>
            </a:r>
            <a:r>
              <a:rPr lang="ru-RU" dirty="0" err="1"/>
              <a:t>соціальну</a:t>
            </a:r>
            <a:r>
              <a:rPr lang="ru-RU" dirty="0"/>
              <a:t> структуру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r>
              <a:rPr lang="ru-RU" dirty="0" err="1"/>
              <a:t>Соціальна</a:t>
            </a:r>
            <a:r>
              <a:rPr lang="ru-RU" dirty="0"/>
              <a:t> структура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поєднує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соціально-класові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(</a:t>
            </a:r>
            <a:r>
              <a:rPr lang="ru-RU" dirty="0" err="1"/>
              <a:t>класи</a:t>
            </a:r>
            <a:r>
              <a:rPr lang="ru-RU" dirty="0"/>
              <a:t> і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прошарки</a:t>
            </a:r>
            <a:r>
              <a:rPr lang="ru-RU" dirty="0"/>
              <a:t>). До </a:t>
            </a:r>
            <a:r>
              <a:rPr lang="ru-RU" dirty="0" err="1"/>
              <a:t>неї</a:t>
            </a:r>
            <a:r>
              <a:rPr lang="ru-RU" dirty="0"/>
              <a:t> належать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як </a:t>
            </a:r>
            <a:r>
              <a:rPr lang="ru-RU" dirty="0" err="1"/>
              <a:t>соціально-етнічна</a:t>
            </a:r>
            <a:r>
              <a:rPr lang="ru-RU" dirty="0"/>
              <a:t> (</a:t>
            </a:r>
            <a:r>
              <a:rPr lang="ru-RU" dirty="0" err="1"/>
              <a:t>рід</a:t>
            </a:r>
            <a:r>
              <a:rPr lang="ru-RU" dirty="0"/>
              <a:t>, </a:t>
            </a:r>
            <a:r>
              <a:rPr lang="ru-RU" dirty="0" err="1"/>
              <a:t>плем'я</a:t>
            </a:r>
            <a:r>
              <a:rPr lang="ru-RU" dirty="0"/>
              <a:t>, </a:t>
            </a:r>
            <a:r>
              <a:rPr lang="ru-RU" dirty="0" err="1"/>
              <a:t>народність</a:t>
            </a:r>
            <a:r>
              <a:rPr lang="ru-RU" dirty="0"/>
              <a:t>, </a:t>
            </a:r>
            <a:r>
              <a:rPr lang="ru-RU" dirty="0" err="1"/>
              <a:t>нація</a:t>
            </a:r>
            <a:r>
              <a:rPr lang="ru-RU" dirty="0"/>
              <a:t>), </a:t>
            </a:r>
            <a:r>
              <a:rPr lang="ru-RU" dirty="0" err="1"/>
              <a:t>соціально-демографічна</a:t>
            </a:r>
            <a:r>
              <a:rPr lang="ru-RU" dirty="0"/>
              <a:t>, яка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розподілом</a:t>
            </a:r>
            <a:r>
              <a:rPr lang="ru-RU" dirty="0"/>
              <a:t> людей на </a:t>
            </a:r>
            <a:r>
              <a:rPr lang="ru-RU" dirty="0" err="1"/>
              <a:t>групи</a:t>
            </a:r>
            <a:r>
              <a:rPr lang="ru-RU" dirty="0"/>
              <a:t> за </a:t>
            </a:r>
            <a:r>
              <a:rPr lang="ru-RU" dirty="0" err="1"/>
              <a:t>віком</a:t>
            </a:r>
            <a:r>
              <a:rPr lang="ru-RU" dirty="0"/>
              <a:t>, </a:t>
            </a:r>
            <a:r>
              <a:rPr lang="ru-RU" dirty="0" err="1"/>
              <a:t>статтю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демографічними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(молодь, </a:t>
            </a:r>
            <a:r>
              <a:rPr lang="ru-RU" dirty="0" err="1"/>
              <a:t>жінки</a:t>
            </a:r>
            <a:r>
              <a:rPr lang="ru-RU" dirty="0"/>
              <a:t>, </a:t>
            </a:r>
            <a:r>
              <a:rPr lang="ru-RU" dirty="0" err="1"/>
              <a:t>пенсіонери</a:t>
            </a:r>
            <a:r>
              <a:rPr lang="ru-RU" dirty="0"/>
              <a:t>). До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належать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трудові</a:t>
            </a:r>
            <a:r>
              <a:rPr lang="ru-RU" dirty="0"/>
              <a:t> </a:t>
            </a:r>
            <a:r>
              <a:rPr lang="ru-RU" dirty="0" err="1"/>
              <a:t>колективи</a:t>
            </a:r>
            <a:r>
              <a:rPr lang="ru-RU" dirty="0"/>
              <a:t>,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і </a:t>
            </a:r>
            <a:r>
              <a:rPr lang="ru-RU" dirty="0" err="1"/>
              <a:t>населення</a:t>
            </a:r>
            <a:r>
              <a:rPr lang="ru-RU" dirty="0"/>
              <a:t> села,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і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сім'я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9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4680520" cy="6120680"/>
          </a:xfrm>
        </p:spPr>
        <p:txBody>
          <a:bodyPr/>
          <a:lstStyle/>
          <a:p>
            <a:r>
              <a:rPr lang="ru-RU" sz="2800" dirty="0" err="1"/>
              <a:t>Залежно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кількісного</a:t>
            </a:r>
            <a:r>
              <a:rPr lang="ru-RU" sz="2800" dirty="0"/>
              <a:t> складу </a:t>
            </a:r>
            <a:r>
              <a:rPr lang="ru-RU" sz="2800" dirty="0" err="1"/>
              <a:t>соціальні</a:t>
            </a:r>
            <a:r>
              <a:rPr lang="ru-RU" sz="2800" dirty="0"/>
              <a:t> </a:t>
            </a:r>
            <a:r>
              <a:rPr lang="ru-RU" sz="2800" dirty="0" err="1"/>
              <a:t>спільності</a:t>
            </a:r>
            <a:r>
              <a:rPr lang="ru-RU" sz="2800" dirty="0"/>
              <a:t> </a:t>
            </a:r>
            <a:r>
              <a:rPr lang="ru-RU" sz="2800" dirty="0" err="1"/>
              <a:t>поділяються</a:t>
            </a:r>
            <a:r>
              <a:rPr lang="ru-RU" sz="2800" dirty="0"/>
              <a:t> на:</a:t>
            </a:r>
          </a:p>
          <a:p>
            <a:r>
              <a:rPr lang="ru-RU" sz="2800" dirty="0"/>
              <a:t>– </a:t>
            </a:r>
            <a:r>
              <a:rPr lang="ru-RU" sz="2800" dirty="0" err="1"/>
              <a:t>великі</a:t>
            </a:r>
            <a:r>
              <a:rPr lang="ru-RU" sz="2800" dirty="0"/>
              <a:t> (</a:t>
            </a:r>
            <a:r>
              <a:rPr lang="ru-RU" sz="2800" dirty="0" err="1"/>
              <a:t>класи</a:t>
            </a:r>
            <a:r>
              <a:rPr lang="ru-RU" sz="2800" dirty="0"/>
              <a:t>, </a:t>
            </a:r>
            <a:r>
              <a:rPr lang="ru-RU" sz="2800" dirty="0" err="1"/>
              <a:t>нації</a:t>
            </a:r>
            <a:r>
              <a:rPr lang="ru-RU" sz="2800" dirty="0"/>
              <a:t>, </a:t>
            </a:r>
            <a:r>
              <a:rPr lang="ru-RU" sz="2800" dirty="0" err="1"/>
              <a:t>професійні</a:t>
            </a:r>
            <a:r>
              <a:rPr lang="ru-RU" sz="2800" dirty="0"/>
              <a:t> та </a:t>
            </a:r>
            <a:r>
              <a:rPr lang="ru-RU" sz="2800" dirty="0" err="1"/>
              <a:t>галузеві</a:t>
            </a:r>
            <a:r>
              <a:rPr lang="ru-RU" sz="2800" dirty="0"/>
              <a:t> </a:t>
            </a:r>
            <a:r>
              <a:rPr lang="ru-RU" sz="2800" dirty="0" err="1"/>
              <a:t>групи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);</a:t>
            </a:r>
          </a:p>
          <a:p>
            <a:r>
              <a:rPr lang="ru-RU" sz="2800" dirty="0"/>
              <a:t>– </a:t>
            </a:r>
            <a:r>
              <a:rPr lang="ru-RU" sz="2800" dirty="0" err="1"/>
              <a:t>середні</a:t>
            </a:r>
            <a:r>
              <a:rPr lang="ru-RU" sz="2800" dirty="0"/>
              <a:t> (</a:t>
            </a:r>
            <a:r>
              <a:rPr lang="ru-RU" sz="2800" dirty="0" err="1"/>
              <a:t>територіальні</a:t>
            </a:r>
            <a:r>
              <a:rPr lang="ru-RU" sz="2800" dirty="0"/>
              <a:t> </a:t>
            </a:r>
            <a:r>
              <a:rPr lang="ru-RU" sz="2800" dirty="0" err="1"/>
              <a:t>спільності</a:t>
            </a:r>
            <a:r>
              <a:rPr lang="ru-RU" sz="2800" dirty="0"/>
              <a:t>, </a:t>
            </a:r>
            <a:r>
              <a:rPr lang="ru-RU" sz="2800" dirty="0" err="1"/>
              <a:t>виробничі</a:t>
            </a:r>
            <a:r>
              <a:rPr lang="ru-RU" sz="2800" dirty="0"/>
              <a:t> </a:t>
            </a:r>
            <a:r>
              <a:rPr lang="ru-RU" sz="2800" dirty="0" err="1"/>
              <a:t>колективи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);</a:t>
            </a:r>
          </a:p>
          <a:p>
            <a:r>
              <a:rPr lang="ru-RU" sz="2800" dirty="0"/>
              <a:t>– </a:t>
            </a:r>
            <a:r>
              <a:rPr lang="ru-RU" sz="2800" dirty="0" err="1"/>
              <a:t>малі</a:t>
            </a:r>
            <a:r>
              <a:rPr lang="ru-RU" sz="2800" dirty="0"/>
              <a:t> (</a:t>
            </a:r>
            <a:r>
              <a:rPr lang="ru-RU" sz="2800" dirty="0" err="1"/>
              <a:t>сім'я</a:t>
            </a:r>
            <a:r>
              <a:rPr lang="ru-RU" sz="2800" dirty="0"/>
              <a:t> та </a:t>
            </a:r>
            <a:r>
              <a:rPr lang="ru-RU" sz="2800" dirty="0" err="1"/>
              <a:t>інші</a:t>
            </a:r>
            <a:r>
              <a:rPr lang="ru-RU" sz="2800" dirty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95" y="2924944"/>
            <a:ext cx="381642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856984" cy="5256584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Визначальним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важливий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 </a:t>
            </a:r>
            <a:r>
              <a:rPr lang="ru-RU" dirty="0" err="1"/>
              <a:t>Класове</a:t>
            </a:r>
            <a:r>
              <a:rPr lang="ru-RU" dirty="0"/>
              <a:t> </a:t>
            </a:r>
            <a:r>
              <a:rPr lang="ru-RU" dirty="0" err="1"/>
              <a:t>розмежування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вирішальний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 та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обумовлює</a:t>
            </a:r>
            <a:r>
              <a:rPr lang="ru-RU" dirty="0"/>
              <a:t> характер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і </a:t>
            </a:r>
            <a:r>
              <a:rPr lang="ru-RU" dirty="0" err="1"/>
              <a:t>спільностей</a:t>
            </a:r>
            <a:r>
              <a:rPr lang="ru-RU" dirty="0"/>
              <a:t>, </a:t>
            </a:r>
            <a:r>
              <a:rPr lang="ru-RU" dirty="0" err="1"/>
              <a:t>накладає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відбиток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.</a:t>
            </a:r>
          </a:p>
          <a:p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 при </a:t>
            </a:r>
            <a:r>
              <a:rPr lang="ru-RU" dirty="0" err="1"/>
              <a:t>диференціації</a:t>
            </a:r>
            <a:r>
              <a:rPr lang="ru-RU" dirty="0"/>
              <a:t> </a:t>
            </a:r>
            <a:r>
              <a:rPr lang="ru-RU" dirty="0" err="1"/>
              <a:t>класових</a:t>
            </a:r>
            <a:r>
              <a:rPr lang="ru-RU" dirty="0"/>
              <a:t> </a:t>
            </a:r>
            <a:r>
              <a:rPr lang="ru-RU" dirty="0" err="1"/>
              <a:t>спільностей</a:t>
            </a:r>
            <a:r>
              <a:rPr lang="ru-RU" dirty="0"/>
              <a:t> є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власності</a:t>
            </a:r>
            <a:r>
              <a:rPr lang="ru-RU" dirty="0"/>
              <a:t> (</a:t>
            </a:r>
            <a:r>
              <a:rPr lang="ru-RU" dirty="0" err="1"/>
              <a:t>володіння</a:t>
            </a:r>
            <a:r>
              <a:rPr lang="ru-RU" dirty="0"/>
              <a:t>, </a:t>
            </a:r>
            <a:r>
              <a:rPr lang="ru-RU" dirty="0" err="1"/>
              <a:t>користування</a:t>
            </a:r>
            <a:r>
              <a:rPr lang="ru-RU" dirty="0"/>
              <a:t>, </a:t>
            </a:r>
            <a:r>
              <a:rPr lang="ru-RU" dirty="0" err="1"/>
              <a:t>розпорядження</a:t>
            </a:r>
            <a:r>
              <a:rPr lang="ru-RU" dirty="0"/>
              <a:t>).</a:t>
            </a:r>
          </a:p>
          <a:p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рабовласницького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коли </a:t>
            </a:r>
            <a:r>
              <a:rPr lang="ru-RU" dirty="0" err="1"/>
              <a:t>внаслідок</a:t>
            </a:r>
            <a:r>
              <a:rPr lang="ru-RU" dirty="0"/>
              <a:t> росту </a:t>
            </a:r>
            <a:r>
              <a:rPr lang="ru-RU" dirty="0" err="1"/>
              <a:t>продуктивних</a:t>
            </a:r>
            <a:r>
              <a:rPr lang="ru-RU" dirty="0"/>
              <a:t> сил стало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додаткового</a:t>
            </a:r>
            <a:r>
              <a:rPr lang="ru-RU" dirty="0"/>
              <a:t> продукту,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і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нерівності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людьми.</a:t>
            </a:r>
          </a:p>
          <a:p>
            <a:r>
              <a:rPr lang="ru-RU" dirty="0"/>
              <a:t>При </a:t>
            </a:r>
            <a:r>
              <a:rPr lang="ru-RU" dirty="0" err="1"/>
              <a:t>переході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суспільно-економічної</a:t>
            </a:r>
            <a:r>
              <a:rPr lang="ru-RU" dirty="0"/>
              <a:t> </a:t>
            </a:r>
            <a:r>
              <a:rPr lang="ru-RU" dirty="0" err="1"/>
              <a:t>формації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відбувалася</a:t>
            </a:r>
            <a:r>
              <a:rPr lang="ru-RU" dirty="0"/>
              <a:t> </a:t>
            </a:r>
            <a:r>
              <a:rPr lang="ru-RU" dirty="0" err="1"/>
              <a:t>трансформація</a:t>
            </a:r>
            <a:r>
              <a:rPr lang="ru-RU" dirty="0"/>
              <a:t> </a:t>
            </a:r>
            <a:r>
              <a:rPr lang="ru-RU" dirty="0" err="1"/>
              <a:t>класових</a:t>
            </a:r>
            <a:r>
              <a:rPr lang="ru-RU" dirty="0"/>
              <a:t> </a:t>
            </a:r>
            <a:r>
              <a:rPr lang="ru-RU" dirty="0" err="1"/>
              <a:t>утворень</a:t>
            </a:r>
            <a:r>
              <a:rPr lang="ru-RU" dirty="0"/>
              <a:t>. Але </a:t>
            </a:r>
            <a:r>
              <a:rPr lang="ru-RU" dirty="0" err="1"/>
              <a:t>безперечним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володів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левовою</a:t>
            </a:r>
            <a:r>
              <a:rPr lang="ru-RU" dirty="0"/>
              <a:t> </a:t>
            </a:r>
            <a:r>
              <a:rPr lang="ru-RU" dirty="0" err="1"/>
              <a:t>часткою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багатства</a:t>
            </a:r>
            <a:r>
              <a:rPr lang="ru-RU" dirty="0"/>
              <a:t> і </a:t>
            </a:r>
            <a:r>
              <a:rPr lang="ru-RU" dirty="0" err="1"/>
              <a:t>посідав</a:t>
            </a:r>
            <a:r>
              <a:rPr lang="ru-RU" dirty="0"/>
              <a:t> </a:t>
            </a:r>
            <a:r>
              <a:rPr lang="ru-RU" dirty="0" err="1"/>
              <a:t>монопольне</a:t>
            </a:r>
            <a:r>
              <a:rPr lang="ru-RU" dirty="0"/>
              <a:t> становище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й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суспільством</a:t>
            </a:r>
            <a:r>
              <a:rPr lang="ru-RU" dirty="0"/>
              <a:t> і </a:t>
            </a:r>
            <a:r>
              <a:rPr lang="ru-RU" dirty="0" err="1"/>
              <a:t>виробництвом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, а й </a:t>
            </a:r>
            <a:r>
              <a:rPr lang="ru-RU" dirty="0" err="1"/>
              <a:t>політично</a:t>
            </a:r>
            <a:r>
              <a:rPr lang="ru-RU" dirty="0"/>
              <a:t> </a:t>
            </a:r>
            <a:r>
              <a:rPr lang="ru-RU" dirty="0" err="1"/>
              <a:t>панівним</a:t>
            </a:r>
            <a:r>
              <a:rPr lang="ru-RU" dirty="0"/>
              <a:t> </a:t>
            </a:r>
            <a:r>
              <a:rPr lang="ru-RU" dirty="0" err="1"/>
              <a:t>класом</a:t>
            </a:r>
            <a:r>
              <a:rPr lang="ru-RU" dirty="0"/>
              <a:t>.</a:t>
            </a:r>
          </a:p>
          <a:p>
            <a:r>
              <a:rPr lang="ru-RU" dirty="0"/>
              <a:t>Друга половина </a:t>
            </a:r>
            <a:r>
              <a:rPr lang="en-US" dirty="0"/>
              <a:t>XX </a:t>
            </a:r>
            <a:r>
              <a:rPr lang="ru-RU" dirty="0"/>
              <a:t>ст. внесла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корективи</a:t>
            </a:r>
            <a:r>
              <a:rPr lang="ru-RU" dirty="0"/>
              <a:t> в систему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фактором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</a:t>
            </a:r>
            <a:r>
              <a:rPr lang="ru-RU" dirty="0" err="1"/>
              <a:t>класового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суттєвого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і контролю.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39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856984" cy="5400600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 err="1"/>
              <a:t>Сьогодні</a:t>
            </a:r>
            <a:r>
              <a:rPr lang="ru-RU" sz="2400" dirty="0"/>
              <a:t> </a:t>
            </a:r>
            <a:r>
              <a:rPr lang="ru-RU" sz="2400" dirty="0" err="1"/>
              <a:t>існує</a:t>
            </a:r>
            <a:r>
              <a:rPr lang="ru-RU" sz="2400" dirty="0"/>
              <a:t> </a:t>
            </a:r>
            <a:r>
              <a:rPr lang="ru-RU" sz="2400" dirty="0" err="1"/>
              <a:t>множинність</a:t>
            </a:r>
            <a:r>
              <a:rPr lang="ru-RU" sz="2400" dirty="0"/>
              <a:t> </a:t>
            </a:r>
            <a:r>
              <a:rPr lang="ru-RU" sz="2400" dirty="0" err="1"/>
              <a:t>теоретичних</a:t>
            </a:r>
            <a:r>
              <a:rPr lang="ru-RU" sz="2400" dirty="0"/>
              <a:t> моделей </a:t>
            </a:r>
            <a:r>
              <a:rPr lang="ru-RU" sz="2400" dirty="0" err="1"/>
              <a:t>бачення</a:t>
            </a:r>
            <a:r>
              <a:rPr lang="ru-RU" sz="2400" dirty="0"/>
              <a:t> </a:t>
            </a:r>
            <a:r>
              <a:rPr lang="ru-RU" sz="2400" dirty="0" err="1"/>
              <a:t>класової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. </a:t>
            </a: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відомими</a:t>
            </a:r>
            <a:r>
              <a:rPr lang="ru-RU" sz="2400" dirty="0"/>
              <a:t> є </a:t>
            </a:r>
            <a:r>
              <a:rPr lang="ru-RU" sz="2400" dirty="0" err="1"/>
              <a:t>такі</a:t>
            </a:r>
            <a:r>
              <a:rPr lang="ru-RU" sz="2400" dirty="0"/>
              <a:t>: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класово-статусна</a:t>
            </a:r>
            <a:r>
              <a:rPr lang="ru-RU" sz="2400" dirty="0">
                <a:solidFill>
                  <a:srgbClr val="FF0000"/>
                </a:solidFill>
              </a:rPr>
              <a:t> модель М. Вебера</a:t>
            </a:r>
            <a:r>
              <a:rPr lang="ru-RU" sz="2400" dirty="0"/>
              <a:t>: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власників</a:t>
            </a:r>
            <a:r>
              <a:rPr lang="ru-RU" sz="2400" dirty="0"/>
              <a:t>,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робітників</a:t>
            </a:r>
            <a:r>
              <a:rPr lang="ru-RU" sz="2400" dirty="0"/>
              <a:t>, </a:t>
            </a:r>
            <a:r>
              <a:rPr lang="ru-RU" sz="2400" dirty="0" err="1"/>
              <a:t>дрібна</a:t>
            </a:r>
            <a:r>
              <a:rPr lang="ru-RU" sz="2400" dirty="0"/>
              <a:t> </a:t>
            </a:r>
            <a:r>
              <a:rPr lang="ru-RU" sz="2400" dirty="0" err="1"/>
              <a:t>буржуазія</a:t>
            </a:r>
            <a:r>
              <a:rPr lang="ru-RU" sz="2400" dirty="0"/>
              <a:t>, </a:t>
            </a:r>
            <a:r>
              <a:rPr lang="ru-RU" sz="2400" dirty="0" err="1"/>
              <a:t>інтелігенція</a:t>
            </a:r>
            <a:r>
              <a:rPr lang="ru-RU" sz="2400" dirty="0"/>
              <a:t> і </a:t>
            </a:r>
            <a:r>
              <a:rPr lang="ru-RU" sz="2400" dirty="0" err="1"/>
              <a:t>білокомірцеві</a:t>
            </a:r>
            <a:r>
              <a:rPr lang="ru-RU" sz="2400" dirty="0"/>
              <a:t> </a:t>
            </a:r>
            <a:r>
              <a:rPr lang="ru-RU" sz="2400" dirty="0" err="1"/>
              <a:t>службовці</a:t>
            </a:r>
            <a:r>
              <a:rPr lang="ru-RU" sz="2400" dirty="0"/>
              <a:t>. </a:t>
            </a:r>
            <a:r>
              <a:rPr lang="ru-RU" sz="2400" dirty="0" err="1"/>
              <a:t>Причому</a:t>
            </a:r>
            <a:r>
              <a:rPr lang="ru-RU" sz="2400" dirty="0"/>
              <a:t>, </a:t>
            </a:r>
            <a:r>
              <a:rPr lang="ru-RU" sz="2400" dirty="0" err="1"/>
              <a:t>класами</a:t>
            </a:r>
            <a:r>
              <a:rPr lang="ru-RU" sz="2400" dirty="0"/>
              <a:t> </a:t>
            </a:r>
            <a:r>
              <a:rPr lang="ru-RU" sz="2400" dirty="0" err="1"/>
              <a:t>називаються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доступ до ринку і </a:t>
            </a:r>
            <a:r>
              <a:rPr lang="ru-RU" sz="2400" dirty="0" err="1"/>
              <a:t>пропонують</a:t>
            </a:r>
            <a:r>
              <a:rPr lang="ru-RU" sz="2400" dirty="0"/>
              <a:t> </a:t>
            </a:r>
            <a:r>
              <a:rPr lang="ru-RU" sz="2400" dirty="0" err="1"/>
              <a:t>ті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послуги</a:t>
            </a:r>
            <a:r>
              <a:rPr lang="ru-RU" sz="2400" dirty="0"/>
              <a:t>. Є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не </a:t>
            </a:r>
            <a:r>
              <a:rPr lang="ru-RU" sz="2400" dirty="0" err="1"/>
              <a:t>пов'язані</a:t>
            </a:r>
            <a:r>
              <a:rPr lang="ru-RU" sz="2400" dirty="0"/>
              <a:t> з </a:t>
            </a:r>
            <a:r>
              <a:rPr lang="ru-RU" sz="2400" dirty="0" err="1"/>
              <a:t>ринковою</a:t>
            </a:r>
            <a:r>
              <a:rPr lang="ru-RU" sz="2400" dirty="0"/>
              <a:t> </a:t>
            </a:r>
            <a:r>
              <a:rPr lang="ru-RU" sz="2400" dirty="0" err="1"/>
              <a:t>ситуацією</a:t>
            </a:r>
            <a:r>
              <a:rPr lang="ru-RU" sz="2400" dirty="0"/>
              <a:t> і </a:t>
            </a:r>
            <a:r>
              <a:rPr lang="ru-RU" sz="2400" dirty="0" err="1"/>
              <a:t>відрізняються</a:t>
            </a:r>
            <a:r>
              <a:rPr lang="ru-RU" sz="2400" dirty="0"/>
              <a:t> за способом </a:t>
            </a:r>
            <a:r>
              <a:rPr lang="ru-RU" sz="2400" dirty="0" err="1"/>
              <a:t>життя</a:t>
            </a:r>
            <a:r>
              <a:rPr lang="ru-RU" sz="2400" dirty="0"/>
              <a:t>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дихотомна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К. Маркса</a:t>
            </a:r>
            <a:r>
              <a:rPr lang="ru-RU" sz="2400" dirty="0"/>
              <a:t>: </a:t>
            </a:r>
            <a:r>
              <a:rPr lang="ru-RU" sz="2400" dirty="0" err="1"/>
              <a:t>буржуазія</a:t>
            </a:r>
            <a:r>
              <a:rPr lang="ru-RU" sz="2400" dirty="0"/>
              <a:t> і </a:t>
            </a:r>
            <a:r>
              <a:rPr lang="ru-RU" sz="2400" dirty="0" err="1"/>
              <a:t>пролетаріат</a:t>
            </a:r>
            <a:r>
              <a:rPr lang="ru-RU" sz="2400" dirty="0"/>
              <a:t>,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/>
              <a:t>розміщається</a:t>
            </a:r>
            <a:r>
              <a:rPr lang="ru-RU" sz="2400" dirty="0"/>
              <a:t> </a:t>
            </a:r>
            <a:r>
              <a:rPr lang="ru-RU" sz="2400" dirty="0" err="1"/>
              <a:t>дрібна</a:t>
            </a:r>
            <a:r>
              <a:rPr lang="ru-RU" sz="2400" dirty="0"/>
              <a:t> </a:t>
            </a:r>
            <a:r>
              <a:rPr lang="ru-RU" sz="2400" dirty="0" err="1"/>
              <a:t>буржуазія</a:t>
            </a:r>
            <a:r>
              <a:rPr lang="ru-RU" sz="2400" dirty="0"/>
              <a:t>, </a:t>
            </a:r>
            <a:r>
              <a:rPr lang="ru-RU" sz="2400" dirty="0" err="1"/>
              <a:t>виокремлюють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селянство, </a:t>
            </a:r>
            <a:r>
              <a:rPr lang="ru-RU" sz="2400" dirty="0" err="1"/>
              <a:t>інтелігенцію</a:t>
            </a:r>
            <a:r>
              <a:rPr lang="ru-RU" sz="2400" dirty="0"/>
              <a:t>. </a:t>
            </a:r>
            <a:r>
              <a:rPr lang="ru-RU" sz="2400" dirty="0" err="1"/>
              <a:t>Еволюція</a:t>
            </a:r>
            <a:r>
              <a:rPr lang="ru-RU" sz="2400" dirty="0"/>
              <a:t> </a:t>
            </a:r>
            <a:r>
              <a:rPr lang="ru-RU" sz="2400" dirty="0" err="1"/>
              <a:t>класової</a:t>
            </a:r>
            <a:r>
              <a:rPr lang="ru-RU" sz="2400" dirty="0"/>
              <a:t> </a:t>
            </a:r>
            <a:r>
              <a:rPr lang="ru-RU" sz="2400" dirty="0" err="1"/>
              <a:t>структури</a:t>
            </a:r>
            <a:r>
              <a:rPr lang="ru-RU" sz="2400" dirty="0"/>
              <a:t> </a:t>
            </a:r>
            <a:r>
              <a:rPr lang="ru-RU" sz="2400" dirty="0" err="1"/>
              <a:t>йде</a:t>
            </a:r>
            <a:r>
              <a:rPr lang="ru-RU" sz="2400" dirty="0"/>
              <a:t> в </a:t>
            </a:r>
            <a:r>
              <a:rPr lang="ru-RU" sz="2400" dirty="0" err="1"/>
              <a:t>напрямку</a:t>
            </a:r>
            <a:r>
              <a:rPr lang="ru-RU" sz="2400" dirty="0"/>
              <a:t> </a:t>
            </a:r>
            <a:r>
              <a:rPr lang="ru-RU" sz="2400" dirty="0" err="1"/>
              <a:t>посилення</a:t>
            </a:r>
            <a:r>
              <a:rPr lang="ru-RU" sz="2400" dirty="0"/>
              <a:t> </a:t>
            </a:r>
            <a:r>
              <a:rPr lang="ru-RU" sz="2400" dirty="0" err="1"/>
              <a:t>антагонізму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</a:t>
            </a:r>
            <a:r>
              <a:rPr lang="ru-RU" sz="2400" dirty="0" err="1"/>
              <a:t>основними</a:t>
            </a:r>
            <a:r>
              <a:rPr lang="ru-RU" sz="2400" dirty="0"/>
              <a:t> </a:t>
            </a:r>
            <a:r>
              <a:rPr lang="ru-RU" sz="2400" dirty="0" err="1"/>
              <a:t>класами</a:t>
            </a:r>
            <a:r>
              <a:rPr lang="ru-RU" sz="2400" dirty="0"/>
              <a:t> (</a:t>
            </a:r>
            <a:r>
              <a:rPr lang="ru-RU" sz="2400" dirty="0" err="1"/>
              <a:t>буржуазія</a:t>
            </a:r>
            <a:r>
              <a:rPr lang="ru-RU" sz="2400" dirty="0"/>
              <a:t> і </a:t>
            </a:r>
            <a:r>
              <a:rPr lang="ru-RU" sz="2400" dirty="0" err="1"/>
              <a:t>пролетаріат</a:t>
            </a:r>
            <a:r>
              <a:rPr lang="ru-RU" sz="2400" dirty="0"/>
              <a:t>),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зумовлює</a:t>
            </a:r>
            <a:r>
              <a:rPr lang="ru-RU" sz="2400" dirty="0"/>
              <a:t> </a:t>
            </a:r>
            <a:r>
              <a:rPr lang="ru-RU" sz="2400" dirty="0" err="1"/>
              <a:t>соціалістичну</a:t>
            </a:r>
            <a:r>
              <a:rPr lang="ru-RU" sz="2400" dirty="0"/>
              <a:t> </a:t>
            </a:r>
            <a:r>
              <a:rPr lang="ru-RU" sz="2400" dirty="0" err="1"/>
              <a:t>революцію</a:t>
            </a:r>
            <a:r>
              <a:rPr lang="ru-RU" sz="2400" dirty="0"/>
              <a:t>, яка </a:t>
            </a:r>
            <a:r>
              <a:rPr lang="ru-RU" sz="2400" dirty="0" err="1"/>
              <a:t>знищує</a:t>
            </a:r>
            <a:r>
              <a:rPr lang="ru-RU" sz="2400" dirty="0"/>
              <a:t> </a:t>
            </a:r>
            <a:r>
              <a:rPr lang="ru-RU" sz="2400" dirty="0" err="1"/>
              <a:t>поділ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 на </a:t>
            </a:r>
            <a:r>
              <a:rPr lang="ru-RU" sz="2400" dirty="0" err="1"/>
              <a:t>класи</a:t>
            </a:r>
            <a:r>
              <a:rPr lang="ru-RU" sz="2400" dirty="0"/>
              <a:t>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Р. </a:t>
            </a:r>
            <a:r>
              <a:rPr lang="ru-RU" sz="2400" dirty="0" err="1">
                <a:solidFill>
                  <a:srgbClr val="FF0000"/>
                </a:solidFill>
              </a:rPr>
              <a:t>Дарендорфа</a:t>
            </a:r>
            <a:r>
              <a:rPr lang="ru-RU" sz="2400" dirty="0"/>
              <a:t>: </a:t>
            </a:r>
            <a:r>
              <a:rPr lang="ru-RU" sz="2400" dirty="0" err="1"/>
              <a:t>панівний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підлеглий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безкласові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диференційовані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до </a:t>
            </a:r>
            <a:r>
              <a:rPr lang="ru-RU" sz="2400" dirty="0" err="1"/>
              <a:t>влади</a:t>
            </a:r>
            <a:r>
              <a:rPr lang="ru-RU" sz="2400" dirty="0"/>
              <a:t>. </a:t>
            </a:r>
            <a:r>
              <a:rPr lang="ru-RU" sz="2400" dirty="0" err="1"/>
              <a:t>Класові</a:t>
            </a:r>
            <a:r>
              <a:rPr lang="ru-RU" sz="2400" dirty="0"/>
              <a:t> </a:t>
            </a:r>
            <a:r>
              <a:rPr lang="ru-RU" sz="2400" dirty="0" err="1"/>
              <a:t>відносини</a:t>
            </a:r>
            <a:r>
              <a:rPr lang="ru-RU" sz="2400" dirty="0"/>
              <a:t> </a:t>
            </a:r>
            <a:r>
              <a:rPr lang="ru-RU" sz="2400" dirty="0" err="1"/>
              <a:t>постійно</a:t>
            </a:r>
            <a:r>
              <a:rPr lang="ru-RU" sz="2400" dirty="0"/>
              <a:t> </a:t>
            </a:r>
            <a:r>
              <a:rPr lang="ru-RU" sz="2400" dirty="0" err="1"/>
              <a:t>поєднують</a:t>
            </a:r>
            <a:r>
              <a:rPr lang="ru-RU" sz="2400" dirty="0"/>
              <a:t> у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конфліктуючі</a:t>
            </a:r>
            <a:r>
              <a:rPr lang="ru-RU" sz="2400" dirty="0"/>
              <a:t> </a:t>
            </a:r>
            <a:r>
              <a:rPr lang="ru-RU" sz="2400" dirty="0" err="1"/>
              <a:t>інтереси</a:t>
            </a:r>
            <a:r>
              <a:rPr lang="ru-RU" sz="2400" dirty="0"/>
              <a:t>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Е. </a:t>
            </a:r>
            <a:r>
              <a:rPr lang="ru-RU" sz="2400" dirty="0" err="1">
                <a:solidFill>
                  <a:srgbClr val="FF0000"/>
                </a:solidFill>
              </a:rPr>
              <a:t>Гідденса</a:t>
            </a:r>
            <a:r>
              <a:rPr lang="ru-RU" sz="2400" dirty="0"/>
              <a:t>: </a:t>
            </a:r>
            <a:r>
              <a:rPr lang="ru-RU" sz="2400" dirty="0" err="1"/>
              <a:t>вищий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середній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нижчий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робітничий</a:t>
            </a:r>
            <a:r>
              <a:rPr lang="ru-RU" sz="2400" dirty="0"/>
              <a:t>, </a:t>
            </a:r>
            <a:r>
              <a:rPr lang="ru-RU" sz="2400" dirty="0" err="1"/>
              <a:t>клас</a:t>
            </a:r>
            <a:r>
              <a:rPr lang="ru-RU" sz="2400" dirty="0"/>
              <a:t>. </a:t>
            </a:r>
            <a:r>
              <a:rPr lang="ru-RU" sz="2400" dirty="0" err="1"/>
              <a:t>Критерій</a:t>
            </a:r>
            <a:r>
              <a:rPr lang="ru-RU" sz="2400" dirty="0"/>
              <a:t> </a:t>
            </a:r>
            <a:r>
              <a:rPr lang="ru-RU" sz="2400" dirty="0" err="1"/>
              <a:t>поділу</a:t>
            </a:r>
            <a:r>
              <a:rPr lang="ru-RU" sz="2400" dirty="0"/>
              <a:t> – </a:t>
            </a:r>
            <a:r>
              <a:rPr lang="ru-RU" sz="2400" dirty="0" err="1"/>
              <a:t>відмінності</a:t>
            </a:r>
            <a:r>
              <a:rPr lang="ru-RU" sz="2400" dirty="0"/>
              <a:t> </a:t>
            </a:r>
            <a:r>
              <a:rPr lang="ru-RU" sz="2400" dirty="0" err="1"/>
              <a:t>ринкових</a:t>
            </a:r>
            <a:r>
              <a:rPr lang="ru-RU" sz="2400" dirty="0"/>
              <a:t> </a:t>
            </a:r>
            <a:r>
              <a:rPr lang="ru-RU" sz="2400" dirty="0" err="1"/>
              <a:t>можливостей</a:t>
            </a:r>
            <a:r>
              <a:rPr lang="ru-RU" sz="2400" dirty="0"/>
              <a:t> </a:t>
            </a:r>
            <a:r>
              <a:rPr lang="ru-RU" sz="2400" dirty="0" err="1"/>
              <a:t>індивідів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визначаються</a:t>
            </a:r>
            <a:r>
              <a:rPr lang="ru-RU" sz="2400" dirty="0"/>
              <a:t> </a:t>
            </a:r>
            <a:r>
              <a:rPr lang="ru-RU" sz="2400" dirty="0" err="1"/>
              <a:t>відносинами</a:t>
            </a:r>
            <a:r>
              <a:rPr lang="ru-RU" sz="2400" dirty="0"/>
              <a:t> </a:t>
            </a:r>
            <a:r>
              <a:rPr lang="ru-RU" sz="2400" dirty="0" err="1"/>
              <a:t>власності</a:t>
            </a:r>
            <a:r>
              <a:rPr lang="ru-RU" sz="2400" dirty="0"/>
              <a:t>, </a:t>
            </a:r>
            <a:r>
              <a:rPr lang="ru-RU" sz="2400" dirty="0" err="1"/>
              <a:t>освітньою</a:t>
            </a:r>
            <a:r>
              <a:rPr lang="ru-RU" sz="2400" dirty="0"/>
              <a:t> та </a:t>
            </a:r>
            <a:r>
              <a:rPr lang="ru-RU" sz="2400" dirty="0" err="1"/>
              <a:t>технічною</a:t>
            </a:r>
            <a:r>
              <a:rPr lang="ru-RU" sz="2400" dirty="0"/>
              <a:t> </a:t>
            </a:r>
            <a:r>
              <a:rPr lang="ru-RU" sz="2400" dirty="0" err="1"/>
              <a:t>кваліфікацією</a:t>
            </a:r>
            <a:r>
              <a:rPr lang="ru-RU" sz="2400" dirty="0"/>
              <a:t>, становищем у </a:t>
            </a:r>
            <a:r>
              <a:rPr lang="ru-RU" sz="2400" dirty="0" err="1"/>
              <a:t>владних</a:t>
            </a:r>
            <a:r>
              <a:rPr lang="ru-RU" sz="2400" dirty="0"/>
              <a:t> структурах;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Е. Райта</a:t>
            </a:r>
            <a:r>
              <a:rPr lang="ru-RU" sz="2400" dirty="0"/>
              <a:t>: </a:t>
            </a:r>
            <a:r>
              <a:rPr lang="ru-RU" sz="2400" dirty="0" err="1"/>
              <a:t>буржуазія</a:t>
            </a:r>
            <a:r>
              <a:rPr lang="ru-RU" sz="2400" dirty="0"/>
              <a:t>, </a:t>
            </a:r>
            <a:r>
              <a:rPr lang="ru-RU" sz="2400" dirty="0" err="1"/>
              <a:t>дрібна</a:t>
            </a:r>
            <a:r>
              <a:rPr lang="ru-RU" sz="2400" dirty="0"/>
              <a:t> </a:t>
            </a:r>
            <a:r>
              <a:rPr lang="ru-RU" sz="2400" dirty="0" err="1"/>
              <a:t>буржуазія</a:t>
            </a:r>
            <a:r>
              <a:rPr lang="ru-RU" sz="2400" dirty="0"/>
              <a:t>, </a:t>
            </a:r>
            <a:r>
              <a:rPr lang="ru-RU" sz="2400" dirty="0" err="1"/>
              <a:t>робітничий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. </a:t>
            </a:r>
            <a:r>
              <a:rPr lang="ru-RU" sz="2400" dirty="0" err="1"/>
              <a:t>Критерій</a:t>
            </a:r>
            <a:r>
              <a:rPr lang="ru-RU" sz="2400" dirty="0"/>
              <a:t> </a:t>
            </a:r>
            <a:r>
              <a:rPr lang="ru-RU" sz="2400" dirty="0" err="1"/>
              <a:t>поділу</a:t>
            </a:r>
            <a:r>
              <a:rPr lang="ru-RU" sz="2400" dirty="0"/>
              <a:t> – </a:t>
            </a:r>
            <a:r>
              <a:rPr lang="ru-RU" sz="2400" dirty="0" err="1"/>
              <a:t>власність</a:t>
            </a:r>
            <a:r>
              <a:rPr lang="ru-RU" sz="2400" dirty="0"/>
              <a:t>, </a:t>
            </a:r>
            <a:r>
              <a:rPr lang="ru-RU" sz="2400" dirty="0" err="1"/>
              <a:t>обмін</a:t>
            </a:r>
            <a:r>
              <a:rPr lang="ru-RU" sz="2400" dirty="0"/>
              <a:t> та </a:t>
            </a:r>
            <a:r>
              <a:rPr lang="ru-RU" sz="2400" dirty="0" err="1"/>
              <a:t>влада</a:t>
            </a:r>
            <a:r>
              <a:rPr lang="ru-RU" sz="2400" dirty="0"/>
              <a:t>. </a:t>
            </a:r>
            <a:r>
              <a:rPr lang="ru-RU" sz="2400" dirty="0" err="1"/>
              <a:t>Поряд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класами</a:t>
            </a:r>
            <a:r>
              <a:rPr lang="ru-RU" sz="2400" dirty="0"/>
              <a:t> </a:t>
            </a:r>
            <a:r>
              <a:rPr lang="ru-RU" sz="2400" dirty="0" err="1"/>
              <a:t>існують</a:t>
            </a:r>
            <a:r>
              <a:rPr lang="ru-RU" sz="2400" dirty="0"/>
              <a:t> так </a:t>
            </a:r>
            <a:r>
              <a:rPr lang="ru-RU" sz="2400" dirty="0" err="1"/>
              <a:t>звані</a:t>
            </a:r>
            <a:r>
              <a:rPr lang="ru-RU" sz="2400" dirty="0"/>
              <a:t> </a:t>
            </a:r>
            <a:r>
              <a:rPr lang="ru-RU" sz="2400" dirty="0" err="1"/>
              <a:t>суперечливі</a:t>
            </a:r>
            <a:r>
              <a:rPr lang="ru-RU" sz="2400" dirty="0"/>
              <a:t> </a:t>
            </a:r>
            <a:r>
              <a:rPr lang="ru-RU" sz="2400" dirty="0" err="1"/>
              <a:t>соціальні</a:t>
            </a:r>
            <a:r>
              <a:rPr lang="ru-RU" sz="2400" dirty="0"/>
              <a:t> </a:t>
            </a:r>
            <a:r>
              <a:rPr lang="ru-RU" sz="2400" dirty="0" err="1"/>
              <a:t>утворення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посідають</a:t>
            </a:r>
            <a:r>
              <a:rPr lang="ru-RU" sz="2400" dirty="0"/>
              <a:t> </a:t>
            </a:r>
            <a:r>
              <a:rPr lang="ru-RU" sz="2400" dirty="0" err="1"/>
              <a:t>проміжне</a:t>
            </a:r>
            <a:r>
              <a:rPr lang="ru-RU" sz="2400" dirty="0"/>
              <a:t> становище в </a:t>
            </a:r>
            <a:r>
              <a:rPr lang="ru-RU" sz="2400" dirty="0" err="1"/>
              <a:t>соціальній</a:t>
            </a:r>
            <a:r>
              <a:rPr lang="ru-RU" sz="2400" dirty="0"/>
              <a:t> </a:t>
            </a:r>
            <a:r>
              <a:rPr lang="ru-RU" sz="2400" dirty="0" err="1"/>
              <a:t>структурі</a:t>
            </a:r>
            <a:r>
              <a:rPr lang="ru-RU" sz="2400" dirty="0"/>
              <a:t>, а </a:t>
            </a:r>
            <a:r>
              <a:rPr lang="ru-RU" sz="2400" dirty="0" err="1"/>
              <a:t>саме</a:t>
            </a:r>
            <a:r>
              <a:rPr lang="ru-RU" sz="2400" dirty="0"/>
              <a:t>: </a:t>
            </a:r>
            <a:r>
              <a:rPr lang="ru-RU" sz="2400" dirty="0" err="1"/>
              <a:t>дрібні</a:t>
            </a:r>
            <a:r>
              <a:rPr lang="ru-RU" sz="2400" dirty="0"/>
              <a:t> </a:t>
            </a:r>
            <a:r>
              <a:rPr lang="ru-RU" sz="2400" dirty="0" err="1"/>
              <a:t>підприємці</a:t>
            </a:r>
            <a:r>
              <a:rPr lang="ru-RU" sz="2400" dirty="0"/>
              <a:t>, </a:t>
            </a:r>
            <a:r>
              <a:rPr lang="ru-RU" sz="2400" dirty="0" err="1"/>
              <a:t>напівсамостійні</a:t>
            </a:r>
            <a:r>
              <a:rPr lang="ru-RU" sz="2400" dirty="0"/>
              <a:t> </a:t>
            </a:r>
            <a:r>
              <a:rPr lang="ru-RU" sz="2400" dirty="0" err="1"/>
              <a:t>працівники</a:t>
            </a:r>
            <a:r>
              <a:rPr lang="ru-RU" sz="2400" dirty="0"/>
              <a:t>, </a:t>
            </a:r>
            <a:r>
              <a:rPr lang="ru-RU" sz="2400" dirty="0" err="1"/>
              <a:t>менеджери</a:t>
            </a:r>
            <a:r>
              <a:rPr lang="ru-RU" sz="2400" dirty="0"/>
              <a:t> і </a:t>
            </a:r>
            <a:r>
              <a:rPr lang="ru-RU" sz="2400" dirty="0" err="1"/>
              <a:t>контролюючі</a:t>
            </a:r>
            <a:r>
              <a:rPr lang="ru-RU" sz="2400" dirty="0"/>
              <a:t> особи;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Д. </a:t>
            </a:r>
            <a:r>
              <a:rPr lang="ru-RU" sz="2400" dirty="0" err="1">
                <a:solidFill>
                  <a:srgbClr val="FF0000"/>
                </a:solidFill>
              </a:rPr>
              <a:t>Девіса</a:t>
            </a:r>
            <a:r>
              <a:rPr lang="ru-RU" sz="2400" dirty="0"/>
              <a:t>: </a:t>
            </a:r>
            <a:r>
              <a:rPr lang="ru-RU" sz="2400" dirty="0" err="1"/>
              <a:t>вищий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середній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робітничий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 і </a:t>
            </a:r>
            <a:r>
              <a:rPr lang="ru-RU" sz="2400" dirty="0" err="1"/>
              <a:t>нижчий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. </a:t>
            </a:r>
            <a:r>
              <a:rPr lang="ru-RU" sz="2400" dirty="0" err="1"/>
              <a:t>Критерій</a:t>
            </a:r>
            <a:r>
              <a:rPr lang="ru-RU" sz="2400" dirty="0"/>
              <a:t> </a:t>
            </a:r>
            <a:r>
              <a:rPr lang="ru-RU" sz="2400" dirty="0" err="1"/>
              <a:t>поділу</a:t>
            </a:r>
            <a:r>
              <a:rPr lang="ru-RU" sz="2400" dirty="0"/>
              <a:t> – </a:t>
            </a:r>
            <a:r>
              <a:rPr lang="ru-RU" sz="2400" dirty="0" err="1"/>
              <a:t>рівень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, </a:t>
            </a:r>
            <a:r>
              <a:rPr lang="ru-RU" sz="2400" dirty="0" err="1"/>
              <a:t>професійний</a:t>
            </a:r>
            <a:r>
              <a:rPr lang="ru-RU" sz="2400" dirty="0"/>
              <a:t> престиж, </a:t>
            </a:r>
            <a:r>
              <a:rPr lang="ru-RU" sz="2400" dirty="0" err="1"/>
              <a:t>власність</a:t>
            </a:r>
            <a:r>
              <a:rPr lang="ru-RU" sz="2400" dirty="0"/>
              <a:t> і </a:t>
            </a:r>
            <a:r>
              <a:rPr lang="ru-RU" sz="2400" dirty="0" err="1"/>
              <a:t>прибуток</a:t>
            </a:r>
            <a:r>
              <a:rPr lang="ru-RU" sz="2400" dirty="0"/>
              <a:t>;</a:t>
            </a:r>
          </a:p>
          <a:p>
            <a:r>
              <a:rPr lang="ru-RU" sz="2400" dirty="0"/>
              <a:t>– </a:t>
            </a:r>
            <a:r>
              <a:rPr lang="ru-RU" sz="2400" dirty="0" err="1">
                <a:solidFill>
                  <a:srgbClr val="FF0000"/>
                </a:solidFill>
              </a:rPr>
              <a:t>класова</a:t>
            </a:r>
            <a:r>
              <a:rPr lang="ru-RU" sz="2400" dirty="0">
                <a:solidFill>
                  <a:srgbClr val="FF0000"/>
                </a:solidFill>
              </a:rPr>
              <a:t> модель Дж. </a:t>
            </a:r>
            <a:r>
              <a:rPr lang="ru-RU" sz="2400" dirty="0" err="1">
                <a:solidFill>
                  <a:srgbClr val="FF0000"/>
                </a:solidFill>
              </a:rPr>
              <a:t>Голдорпа</a:t>
            </a:r>
            <a:r>
              <a:rPr lang="ru-RU" sz="2400" dirty="0"/>
              <a:t>: </a:t>
            </a:r>
            <a:r>
              <a:rPr lang="ru-RU" sz="2400" dirty="0" err="1"/>
              <a:t>клас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об'єднує</a:t>
            </a:r>
            <a:r>
              <a:rPr lang="ru-RU" sz="2400" dirty="0"/>
              <a:t> </a:t>
            </a:r>
            <a:r>
              <a:rPr lang="ru-RU" sz="2400" dirty="0" err="1"/>
              <a:t>професіоналів</a:t>
            </a:r>
            <a:r>
              <a:rPr lang="ru-RU" sz="2400" dirty="0"/>
              <a:t>, </a:t>
            </a:r>
            <a:r>
              <a:rPr lang="ru-RU" sz="2400" dirty="0" err="1"/>
              <a:t>менеджерів</a:t>
            </a:r>
            <a:r>
              <a:rPr lang="ru-RU" sz="2400" dirty="0"/>
              <a:t> і </a:t>
            </a:r>
            <a:r>
              <a:rPr lang="ru-RU" sz="2400" dirty="0" err="1"/>
              <a:t>адміністративних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; </a:t>
            </a:r>
            <a:r>
              <a:rPr lang="ru-RU" sz="2400" dirty="0" err="1"/>
              <a:t>робітничий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; </a:t>
            </a:r>
            <a:r>
              <a:rPr lang="ru-RU" sz="2400" dirty="0" err="1"/>
              <a:t>проміжний</a:t>
            </a:r>
            <a:r>
              <a:rPr lang="ru-RU" sz="2400" dirty="0"/>
              <a:t> </a:t>
            </a:r>
            <a:r>
              <a:rPr lang="ru-RU" sz="2400" dirty="0" err="1"/>
              <a:t>клас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службовців</a:t>
            </a:r>
            <a:r>
              <a:rPr lang="ru-RU" sz="2400" dirty="0"/>
              <a:t>, </a:t>
            </a:r>
            <a:r>
              <a:rPr lang="ru-RU" sz="2400" dirty="0" err="1"/>
              <a:t>дрібних</a:t>
            </a:r>
            <a:r>
              <a:rPr lang="ru-RU" sz="2400" dirty="0"/>
              <a:t> </a:t>
            </a:r>
            <a:r>
              <a:rPr lang="ru-RU" sz="2400" dirty="0" err="1"/>
              <a:t>підприємців</a:t>
            </a:r>
            <a:r>
              <a:rPr lang="ru-RU" sz="2400" dirty="0"/>
              <a:t> і </a:t>
            </a:r>
            <a:r>
              <a:rPr lang="ru-RU" sz="2400" dirty="0" err="1"/>
              <a:t>самостійних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технічний</a:t>
            </a:r>
            <a:r>
              <a:rPr lang="ru-RU" sz="2400" dirty="0"/>
              <a:t> персонал.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42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8784976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Як </a:t>
            </a:r>
            <a:r>
              <a:rPr lang="ru-RU" dirty="0" err="1"/>
              <a:t>бачимо</a:t>
            </a:r>
            <a:r>
              <a:rPr lang="ru-RU" dirty="0"/>
              <a:t>,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розмаїтість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класової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. Але </a:t>
            </a:r>
            <a:r>
              <a:rPr lang="ru-RU" dirty="0" err="1"/>
              <a:t>провідним</a:t>
            </a:r>
            <a:r>
              <a:rPr lang="ru-RU" dirty="0"/>
              <a:t> </a:t>
            </a:r>
            <a:r>
              <a:rPr lang="ru-RU" dirty="0" err="1"/>
              <a:t>напрямком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належності</a:t>
            </a:r>
            <a:r>
              <a:rPr lang="ru-RU" dirty="0"/>
              <a:t> </a:t>
            </a:r>
            <a:r>
              <a:rPr lang="ru-RU" dirty="0" err="1"/>
              <a:t>індивідів</a:t>
            </a:r>
            <a:r>
              <a:rPr lang="ru-RU" dirty="0"/>
              <a:t> все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і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зближення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методологій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– і </a:t>
            </a:r>
            <a:r>
              <a:rPr lang="ru-RU" dirty="0" err="1"/>
              <a:t>майновий</a:t>
            </a:r>
            <a:r>
              <a:rPr lang="ru-RU" dirty="0"/>
              <a:t> стан, і </a:t>
            </a:r>
            <a:r>
              <a:rPr lang="ru-RU" dirty="0" err="1"/>
              <a:t>позиція</a:t>
            </a:r>
            <a:r>
              <a:rPr lang="ru-RU" dirty="0"/>
              <a:t> на </a:t>
            </a:r>
            <a:r>
              <a:rPr lang="ru-RU" dirty="0" err="1"/>
              <a:t>ринкові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фактори</a:t>
            </a:r>
            <a:r>
              <a:rPr lang="ru-RU" dirty="0"/>
              <a:t> контролю,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прибутків</a:t>
            </a:r>
            <a:r>
              <a:rPr lang="ru-RU" dirty="0"/>
              <a:t>,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інформаційному</a:t>
            </a:r>
            <a:r>
              <a:rPr lang="ru-RU" dirty="0"/>
              <a:t> </a:t>
            </a:r>
            <a:r>
              <a:rPr lang="ru-RU" dirty="0" err="1"/>
              <a:t>суспільстві</a:t>
            </a:r>
            <a:r>
              <a:rPr lang="ru-RU" dirty="0"/>
              <a:t>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XX </a:t>
            </a:r>
            <a:r>
              <a:rPr lang="ru-RU" dirty="0"/>
              <a:t>ст. в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сформувалися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класи</a:t>
            </a:r>
            <a:r>
              <a:rPr lang="ru-RU" dirty="0"/>
              <a:t>: </a:t>
            </a:r>
            <a:r>
              <a:rPr lang="ru-RU" dirty="0" err="1"/>
              <a:t>вищий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правлячий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,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і </a:t>
            </a:r>
            <a:r>
              <a:rPr lang="ru-RU" dirty="0" err="1"/>
              <a:t>невиробничих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(</a:t>
            </a:r>
            <a:r>
              <a:rPr lang="ru-RU" dirty="0" err="1"/>
              <a:t>наймана</a:t>
            </a:r>
            <a:r>
              <a:rPr lang="ru-RU" dirty="0"/>
              <a:t> </a:t>
            </a:r>
            <a:r>
              <a:rPr lang="ru-RU" dirty="0" err="1"/>
              <a:t>робоча</a:t>
            </a:r>
            <a:r>
              <a:rPr lang="ru-RU" dirty="0"/>
              <a:t> сила) і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.</a:t>
            </a:r>
          </a:p>
          <a:p>
            <a:r>
              <a:rPr lang="ru-RU" dirty="0" err="1"/>
              <a:t>Вищий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правлячий</a:t>
            </a:r>
            <a:r>
              <a:rPr lang="ru-RU" dirty="0"/>
              <a:t>,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власників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капіталу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посідають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становище в </a:t>
            </a:r>
            <a:r>
              <a:rPr lang="ru-RU" dirty="0" err="1"/>
              <a:t>управлінні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, </a:t>
            </a:r>
            <a:r>
              <a:rPr lang="ru-RU" dirty="0" err="1"/>
              <a:t>державними</a:t>
            </a:r>
            <a:r>
              <a:rPr lang="ru-RU" dirty="0"/>
              <a:t> структурами і т. д.</a:t>
            </a:r>
          </a:p>
          <a:p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і </a:t>
            </a:r>
            <a:r>
              <a:rPr lang="ru-RU" dirty="0" err="1"/>
              <a:t>невиробничих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найманої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на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 </a:t>
            </a:r>
            <a:r>
              <a:rPr lang="ru-RU" dirty="0" err="1"/>
              <a:t>обмеженій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і </a:t>
            </a:r>
            <a:r>
              <a:rPr lang="ru-RU" dirty="0" err="1"/>
              <a:t>зайнятих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виконавчою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.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спільність</a:t>
            </a:r>
            <a:r>
              <a:rPr lang="ru-RU" dirty="0"/>
              <a:t> </a:t>
            </a:r>
            <a:r>
              <a:rPr lang="ru-RU" dirty="0" err="1"/>
              <a:t>називалася</a:t>
            </a:r>
            <a:r>
              <a:rPr lang="ru-RU" dirty="0"/>
              <a:t> "</a:t>
            </a:r>
            <a:r>
              <a:rPr lang="ru-RU" dirty="0" err="1"/>
              <a:t>робітничим</a:t>
            </a:r>
            <a:r>
              <a:rPr lang="ru-RU" dirty="0"/>
              <a:t> </a:t>
            </a:r>
            <a:r>
              <a:rPr lang="ru-RU" dirty="0" err="1"/>
              <a:t>класом</a:t>
            </a:r>
            <a:r>
              <a:rPr lang="ru-RU" dirty="0"/>
              <a:t>" </a:t>
            </a:r>
            <a:r>
              <a:rPr lang="ru-RU" dirty="0" err="1"/>
              <a:t>або</a:t>
            </a:r>
            <a:r>
              <a:rPr lang="ru-RU" dirty="0"/>
              <a:t> "</a:t>
            </a:r>
            <a:r>
              <a:rPr lang="ru-RU" dirty="0" err="1"/>
              <a:t>пролетаріатом</a:t>
            </a:r>
            <a:r>
              <a:rPr lang="ru-RU" dirty="0"/>
              <a:t>" і </a:t>
            </a:r>
            <a:r>
              <a:rPr lang="ru-RU" dirty="0" err="1"/>
              <a:t>об'єднувала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зайнятих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 в </a:t>
            </a:r>
            <a:r>
              <a:rPr lang="ru-RU" dirty="0" err="1"/>
              <a:t>матеріальному</a:t>
            </a:r>
            <a:r>
              <a:rPr lang="ru-RU" dirty="0"/>
              <a:t> </a:t>
            </a:r>
            <a:r>
              <a:rPr lang="ru-RU" dirty="0" err="1"/>
              <a:t>виробництві</a:t>
            </a:r>
            <a:r>
              <a:rPr lang="ru-RU" dirty="0"/>
              <a:t>. У наш час до 75% складу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є </a:t>
            </a:r>
            <a:r>
              <a:rPr lang="ru-RU" dirty="0" err="1"/>
              <a:t>нижчі</a:t>
            </a:r>
            <a:r>
              <a:rPr lang="ru-RU" dirty="0"/>
              <a:t> </a:t>
            </a:r>
            <a:r>
              <a:rPr lang="ru-RU" dirty="0" err="1"/>
              <a:t>службовці</a:t>
            </a:r>
            <a:r>
              <a:rPr lang="ru-RU" dirty="0"/>
              <a:t>, </a:t>
            </a:r>
            <a:r>
              <a:rPr lang="ru-RU" dirty="0" err="1"/>
              <a:t>зайняті</a:t>
            </a:r>
            <a:r>
              <a:rPr lang="ru-RU" dirty="0"/>
              <a:t> "</a:t>
            </a:r>
            <a:r>
              <a:rPr lang="ru-RU" dirty="0" err="1"/>
              <a:t>виробництвом</a:t>
            </a:r>
            <a:r>
              <a:rPr lang="ru-RU" dirty="0"/>
              <a:t>"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Суттєвою</a:t>
            </a:r>
            <a:r>
              <a:rPr lang="ru-RU" dirty="0"/>
              <a:t> </a:t>
            </a:r>
            <a:r>
              <a:rPr lang="ru-RU" dirty="0" err="1"/>
              <a:t>тенденцією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спільності</a:t>
            </a:r>
            <a:r>
              <a:rPr lang="ru-RU" dirty="0"/>
              <a:t> є </a:t>
            </a:r>
            <a:r>
              <a:rPr lang="ru-RU" dirty="0" err="1"/>
              <a:t>постійне</a:t>
            </a:r>
            <a:r>
              <a:rPr lang="ru-RU" dirty="0"/>
              <a:t> і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кількісне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.</a:t>
            </a:r>
          </a:p>
          <a:p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підприємці</a:t>
            </a:r>
            <a:r>
              <a:rPr lang="ru-RU" dirty="0"/>
              <a:t>.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та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. В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десятиріччя</a:t>
            </a:r>
            <a:r>
              <a:rPr lang="ru-RU" dirty="0"/>
              <a:t> </a:t>
            </a:r>
            <a:r>
              <a:rPr lang="ru-RU" dirty="0" err="1"/>
              <a:t>характерним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прошарків</a:t>
            </a:r>
            <a:r>
              <a:rPr lang="ru-RU" dirty="0"/>
              <a:t> є:</a:t>
            </a:r>
          </a:p>
          <a:p>
            <a:r>
              <a:rPr lang="ru-RU" dirty="0"/>
              <a:t>–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підприємців</a:t>
            </a:r>
            <a:r>
              <a:rPr lang="ru-RU" dirty="0"/>
              <a:t>, </a:t>
            </a:r>
            <a:r>
              <a:rPr lang="ru-RU" dirty="0" err="1"/>
              <a:t>зайнятих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економіки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фермерів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кількісне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інтелігенції</a:t>
            </a:r>
            <a:r>
              <a:rPr lang="ru-RU" dirty="0"/>
              <a:t> й </a:t>
            </a:r>
            <a:r>
              <a:rPr lang="ru-RU" dirty="0" err="1"/>
              <a:t>ускладнення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складу;</a:t>
            </a:r>
          </a:p>
          <a:p>
            <a:r>
              <a:rPr lang="ru-RU" dirty="0"/>
              <a:t>–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мобільності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прошарків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52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556792"/>
            <a:ext cx="8784976" cy="5184576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форм </a:t>
            </a:r>
            <a:r>
              <a:rPr lang="ru-RU" dirty="0" err="1"/>
              <a:t>бізнесу</a:t>
            </a:r>
            <a:r>
              <a:rPr lang="ru-RU" dirty="0"/>
              <a:t> та </a:t>
            </a:r>
            <a:r>
              <a:rPr lang="ru-RU" dirty="0" err="1"/>
              <a:t>інтелектуалізація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сфер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прогнозувати</a:t>
            </a:r>
            <a:r>
              <a:rPr lang="ru-RU" dirty="0"/>
              <a:t> як подальше </a:t>
            </a:r>
            <a:r>
              <a:rPr lang="ru-RU" dirty="0" err="1"/>
              <a:t>кількісне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так і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значимості</a:t>
            </a:r>
            <a:r>
              <a:rPr lang="ru-RU" dirty="0"/>
              <a:t> в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r>
              <a:rPr lang="ru-RU" dirty="0" err="1"/>
              <a:t>Інформаційна</a:t>
            </a:r>
            <a:r>
              <a:rPr lang="ru-RU" dirty="0"/>
              <a:t> </a:t>
            </a:r>
            <a:r>
              <a:rPr lang="ru-RU" dirty="0" err="1"/>
              <a:t>цивілізація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в </a:t>
            </a:r>
            <a:r>
              <a:rPr lang="ru-RU" dirty="0" err="1"/>
              <a:t>сучасному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, </a:t>
            </a:r>
            <a:r>
              <a:rPr lang="ru-RU" dirty="0" err="1"/>
              <a:t>породжує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в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. </a:t>
            </a:r>
            <a:r>
              <a:rPr lang="ru-RU" dirty="0" err="1"/>
              <a:t>Зрушення</a:t>
            </a:r>
            <a:r>
              <a:rPr lang="ru-RU" dirty="0"/>
              <a:t> в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найманої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зі</a:t>
            </a:r>
            <a:endParaRPr lang="ru-RU" dirty="0"/>
          </a:p>
          <a:p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розумової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є основою для </a:t>
            </a:r>
            <a:r>
              <a:rPr lang="ru-RU" dirty="0" err="1"/>
              <a:t>становлення</a:t>
            </a:r>
            <a:r>
              <a:rPr lang="ru-RU" dirty="0"/>
              <a:t> нового типу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стверджують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,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інформаційного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закінчується</a:t>
            </a:r>
            <a:r>
              <a:rPr lang="ru-RU" dirty="0"/>
              <a:t> великий </a:t>
            </a:r>
            <a:r>
              <a:rPr lang="ru-RU" dirty="0" err="1"/>
              <a:t>період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поділом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на </a:t>
            </a:r>
            <a:r>
              <a:rPr lang="ru-RU" dirty="0" err="1"/>
              <a:t>класи</a:t>
            </a:r>
            <a:r>
              <a:rPr lang="ru-RU" dirty="0"/>
              <a:t>. </a:t>
            </a:r>
            <a:r>
              <a:rPr lang="ru-RU" dirty="0" err="1"/>
              <a:t>Зростаючі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інтелектуальної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формах і видах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розмаїтого</a:t>
            </a:r>
            <a:r>
              <a:rPr lang="ru-RU" dirty="0"/>
              <a:t> </a:t>
            </a:r>
            <a:r>
              <a:rPr lang="ru-RU" dirty="0" err="1"/>
              <a:t>безкласового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928"/>
            <a:ext cx="2160240" cy="1642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738"/>
            <a:ext cx="2136083" cy="16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44824"/>
            <a:ext cx="5941157" cy="4752528"/>
          </a:xfrm>
        </p:spPr>
        <p:txBody>
          <a:bodyPr>
            <a:normAutofit/>
          </a:bodyPr>
          <a:lstStyle/>
          <a:p>
            <a:r>
              <a:rPr lang="ru-RU" sz="2400" dirty="0"/>
              <a:t>"Наука про </a:t>
            </a:r>
            <a:r>
              <a:rPr lang="ru-RU" sz="2400" dirty="0" err="1"/>
              <a:t>суспільство</a:t>
            </a:r>
            <a:r>
              <a:rPr lang="ru-RU" sz="2400" dirty="0"/>
              <a:t> – </a:t>
            </a:r>
            <a:r>
              <a:rPr lang="ru-RU" sz="2400" dirty="0" err="1"/>
              <a:t>найскладніша</a:t>
            </a:r>
            <a:r>
              <a:rPr lang="ru-RU" sz="2400" dirty="0"/>
              <a:t> з </a:t>
            </a:r>
            <a:r>
              <a:rPr lang="ru-RU" sz="2400" dirty="0" err="1"/>
              <a:t>усіх</a:t>
            </a:r>
            <a:r>
              <a:rPr lang="ru-RU" sz="2400" dirty="0"/>
              <a:t> наук. </a:t>
            </a:r>
            <a:r>
              <a:rPr lang="ru-RU" sz="2400" dirty="0" err="1"/>
              <a:t>Суспільство</a:t>
            </a:r>
            <a:r>
              <a:rPr lang="ru-RU" sz="2400" dirty="0"/>
              <a:t> </a:t>
            </a:r>
            <a:r>
              <a:rPr lang="ru-RU" sz="2400" dirty="0" err="1"/>
              <a:t>зазнає</a:t>
            </a:r>
            <a:r>
              <a:rPr lang="ru-RU" sz="2400" dirty="0"/>
              <a:t> </a:t>
            </a:r>
            <a:r>
              <a:rPr lang="ru-RU" sz="2400" dirty="0" err="1"/>
              <a:t>впливу</a:t>
            </a:r>
            <a:r>
              <a:rPr lang="ru-RU" sz="2400" dirty="0"/>
              <a:t> </a:t>
            </a:r>
            <a:r>
              <a:rPr lang="ru-RU" sz="2400" dirty="0" err="1"/>
              <a:t>різноманітних</a:t>
            </a:r>
            <a:r>
              <a:rPr lang="ru-RU" sz="2400" dirty="0"/>
              <a:t> </a:t>
            </a:r>
            <a:r>
              <a:rPr lang="ru-RU" sz="2400" dirty="0" err="1"/>
              <a:t>факторів</a:t>
            </a:r>
            <a:r>
              <a:rPr lang="ru-RU" sz="2400" dirty="0"/>
              <a:t>, </a:t>
            </a:r>
            <a:r>
              <a:rPr lang="ru-RU" sz="2400" dirty="0" err="1"/>
              <a:t>воно</a:t>
            </a:r>
            <a:r>
              <a:rPr lang="ru-RU" sz="2400" dirty="0"/>
              <a:t> </a:t>
            </a:r>
            <a:r>
              <a:rPr lang="ru-RU" sz="2400" dirty="0" err="1"/>
              <a:t>надто</a:t>
            </a:r>
            <a:r>
              <a:rPr lang="ru-RU" sz="2400" dirty="0"/>
              <a:t> </a:t>
            </a:r>
            <a:r>
              <a:rPr lang="ru-RU" sz="2400" dirty="0" err="1"/>
              <a:t>рухливе</a:t>
            </a:r>
            <a:r>
              <a:rPr lang="ru-RU" sz="2400" dirty="0"/>
              <a:t>, </a:t>
            </a:r>
            <a:r>
              <a:rPr lang="ru-RU" sz="2400" dirty="0" err="1"/>
              <a:t>динамічне</a:t>
            </a:r>
            <a:r>
              <a:rPr lang="ru-RU" sz="2400" dirty="0"/>
              <a:t>..."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Джон </a:t>
            </a:r>
            <a:r>
              <a:rPr lang="uk-UA" dirty="0" err="1" smtClean="0"/>
              <a:t>Бернал</a:t>
            </a:r>
            <a:r>
              <a:rPr lang="uk-UA" dirty="0" smtClean="0"/>
              <a:t>   говорив: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276872"/>
            <a:ext cx="2928893" cy="402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88840"/>
            <a:ext cx="4569296" cy="45692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620688"/>
            <a:ext cx="4464496" cy="1055712"/>
          </a:xfrm>
        </p:spPr>
        <p:txBody>
          <a:bodyPr>
            <a:noAutofit/>
          </a:bodyPr>
          <a:lstStyle/>
          <a:p>
            <a:r>
              <a:rPr lang="uk-UA" sz="3200" i="1" dirty="0" smtClean="0"/>
              <a:t>Дякую за увагу </a:t>
            </a:r>
            <a:r>
              <a:rPr lang="uk-UA" sz="3200" i="1" dirty="0" smtClean="0">
                <a:sym typeface="Wingdings" pitchFamily="2" charset="2"/>
              </a:rPr>
              <a:t>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056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</a:rPr>
              <a:t>Суспільство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форма </a:t>
            </a:r>
            <a:r>
              <a:rPr lang="ru-RU" dirty="0" err="1"/>
              <a:t>життєдіяльності</a:t>
            </a:r>
            <a:r>
              <a:rPr lang="ru-RU" dirty="0"/>
              <a:t> людей,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система,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об'єктивних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 smtClean="0"/>
              <a:t>.</a:t>
            </a:r>
          </a:p>
          <a:p>
            <a:r>
              <a:rPr lang="ru-RU" dirty="0"/>
              <a:t>Як </a:t>
            </a:r>
            <a:r>
              <a:rPr lang="ru-RU" dirty="0" err="1"/>
              <a:t>тотожне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"</a:t>
            </a:r>
            <a:r>
              <a:rPr lang="ru-RU" dirty="0" err="1"/>
              <a:t>соціум</a:t>
            </a:r>
            <a:r>
              <a:rPr lang="ru-RU" dirty="0"/>
              <a:t>". </a:t>
            </a:r>
            <a:endParaRPr lang="ru-RU" dirty="0" smtClean="0"/>
          </a:p>
          <a:p>
            <a:r>
              <a:rPr lang="ru-RU" b="1" i="1" dirty="0" err="1" smtClean="0">
                <a:solidFill>
                  <a:srgbClr val="FF0000"/>
                </a:solidFill>
              </a:rPr>
              <a:t>Соціум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–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це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система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суспільного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співжиття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людей.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Соціум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походить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від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латинського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слова "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соціо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",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означає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з'єднати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поєднати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розпочинати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спільну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працю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Звідси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первинне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значення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поняття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"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суспільство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",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означає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спільність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, союз,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співпраця</a:t>
            </a:r>
            <a:r>
              <a:rPr lang="ru-RU" sz="16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Що</a:t>
            </a:r>
            <a:r>
              <a:rPr lang="ru-RU" dirty="0"/>
              <a:t> ж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40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856984" cy="2304256"/>
          </a:xfrm>
        </p:spPr>
        <p:txBody>
          <a:bodyPr/>
          <a:lstStyle/>
          <a:p>
            <a:r>
              <a:rPr lang="ru-RU" dirty="0" err="1"/>
              <a:t>Суспільство</a:t>
            </a:r>
            <a:r>
              <a:rPr lang="ru-RU" dirty="0"/>
              <a:t> 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вивчається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суспільними</a:t>
            </a:r>
            <a:r>
              <a:rPr lang="ru-RU" dirty="0"/>
              <a:t> </a:t>
            </a:r>
            <a:r>
              <a:rPr lang="ru-RU" dirty="0" err="1"/>
              <a:t>дисциплінами</a:t>
            </a:r>
            <a:r>
              <a:rPr lang="ru-RU" dirty="0"/>
              <a:t>: </a:t>
            </a:r>
            <a:r>
              <a:rPr lang="ru-RU" dirty="0" err="1"/>
              <a:t>соціологією</a:t>
            </a:r>
            <a:r>
              <a:rPr lang="ru-RU" dirty="0"/>
              <a:t>, </a:t>
            </a:r>
            <a:r>
              <a:rPr lang="ru-RU" dirty="0" err="1"/>
              <a:t>антропологією</a:t>
            </a:r>
            <a:r>
              <a:rPr lang="ru-RU" dirty="0"/>
              <a:t>, </a:t>
            </a:r>
            <a:r>
              <a:rPr lang="ru-RU" dirty="0" err="1"/>
              <a:t>психологією</a:t>
            </a:r>
            <a:r>
              <a:rPr lang="ru-RU" dirty="0"/>
              <a:t>, </a:t>
            </a:r>
            <a:r>
              <a:rPr lang="ru-RU" dirty="0" err="1"/>
              <a:t>етнографією</a:t>
            </a:r>
            <a:r>
              <a:rPr lang="ru-RU" dirty="0"/>
              <a:t>, </a:t>
            </a:r>
            <a:r>
              <a:rPr lang="ru-RU" dirty="0" err="1"/>
              <a:t>мовознавством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філософія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принципі</a:t>
            </a:r>
            <a:r>
              <a:rPr lang="ru-RU" dirty="0"/>
              <a:t> антропоцентризму, </a:t>
            </a:r>
            <a:r>
              <a:rPr lang="ru-RU" dirty="0" err="1"/>
              <a:t>досліджує</a:t>
            </a:r>
            <a:r>
              <a:rPr lang="ru-RU" dirty="0"/>
              <a:t> стан </a:t>
            </a:r>
            <a:r>
              <a:rPr lang="ru-RU" dirty="0" err="1"/>
              <a:t>суспільства</a:t>
            </a:r>
            <a:r>
              <a:rPr lang="ru-RU" dirty="0"/>
              <a:t> як </a:t>
            </a:r>
            <a:r>
              <a:rPr lang="ru-RU" dirty="0" err="1"/>
              <a:t>цілісної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всезагальні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та </a:t>
            </a:r>
            <a:r>
              <a:rPr lang="ru-RU" dirty="0" err="1"/>
              <a:t>рушійні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та </a:t>
            </a:r>
            <a:r>
              <a:rPr lang="ru-RU" dirty="0" err="1" smtClean="0"/>
              <a:t>розвитку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взаємозв'язок</a:t>
            </a:r>
            <a:r>
              <a:rPr lang="ru-RU" dirty="0"/>
              <a:t> з </a:t>
            </a:r>
            <a:r>
              <a:rPr lang="ru-RU" dirty="0" err="1"/>
              <a:t>природним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,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46095"/>
            <a:ext cx="5112568" cy="31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68952" cy="4896544"/>
          </a:xfrm>
        </p:spPr>
        <p:txBody>
          <a:bodyPr>
            <a:normAutofit/>
          </a:bodyPr>
          <a:lstStyle/>
          <a:p>
            <a:r>
              <a:rPr lang="ru-RU" dirty="0" err="1"/>
              <a:t>Суспільство</a:t>
            </a:r>
            <a:r>
              <a:rPr lang="ru-RU" dirty="0"/>
              <a:t> як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реальність</a:t>
            </a:r>
            <a:r>
              <a:rPr lang="ru-RU" dirty="0"/>
              <a:t> є </a:t>
            </a:r>
            <a:r>
              <a:rPr lang="ru-RU" dirty="0" err="1"/>
              <a:t>вищою</a:t>
            </a:r>
            <a:r>
              <a:rPr lang="ru-RU" dirty="0"/>
              <a:t> формою </a:t>
            </a:r>
            <a:r>
              <a:rPr lang="ru-RU" dirty="0" err="1"/>
              <a:t>руху</a:t>
            </a:r>
            <a:r>
              <a:rPr lang="ru-RU" dirty="0"/>
              <a:t>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виникло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і з самого початку мало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По-перше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специфічна</a:t>
            </a:r>
            <a:r>
              <a:rPr lang="ru-RU" dirty="0"/>
              <a:t> системна </a:t>
            </a:r>
            <a:r>
              <a:rPr lang="ru-RU" dirty="0" err="1"/>
              <a:t>організація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матеріальних</a:t>
            </a:r>
            <a:r>
              <a:rPr lang="ru-RU" dirty="0"/>
              <a:t> систем особливою структурною базою, яка 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матеріальне</a:t>
            </a:r>
            <a:r>
              <a:rPr lang="ru-RU" dirty="0"/>
              <a:t> і </a:t>
            </a:r>
            <a:r>
              <a:rPr lang="ru-RU" dirty="0" err="1"/>
              <a:t>духовне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соціальну</a:t>
            </a:r>
            <a:r>
              <a:rPr lang="ru-RU" dirty="0"/>
              <a:t> структуру,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інститути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По-друге</a:t>
            </a:r>
            <a:r>
              <a:rPr lang="ru-RU" dirty="0"/>
              <a:t>,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особливим</a:t>
            </a:r>
            <a:r>
              <a:rPr lang="ru-RU" dirty="0"/>
              <a:t> </a:t>
            </a:r>
            <a:r>
              <a:rPr lang="ru-RU" dirty="0" err="1"/>
              <a:t>механізмом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і способом </a:t>
            </a:r>
            <a:r>
              <a:rPr lang="ru-RU" dirty="0" err="1"/>
              <a:t>успадкування</a:t>
            </a:r>
            <a:r>
              <a:rPr lang="ru-RU" dirty="0"/>
              <a:t>.</a:t>
            </a:r>
          </a:p>
          <a:p>
            <a:r>
              <a:rPr lang="ru-RU" dirty="0" err="1">
                <a:solidFill>
                  <a:srgbClr val="FF0000"/>
                </a:solidFill>
              </a:rPr>
              <a:t>По-третє</a:t>
            </a:r>
            <a:r>
              <a:rPr lang="ru-RU" dirty="0"/>
              <a:t>, головною </a:t>
            </a:r>
            <a:r>
              <a:rPr lang="ru-RU" dirty="0" err="1"/>
              <a:t>відмінністю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матерії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форм </a:t>
            </a:r>
            <a:r>
              <a:rPr lang="ru-RU" dirty="0" err="1"/>
              <a:t>руху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, а й </a:t>
            </a:r>
            <a:r>
              <a:rPr lang="ru-RU" dirty="0" err="1"/>
              <a:t>духовні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свідомість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114800" cy="701040"/>
          </a:xfrm>
        </p:spPr>
        <p:txBody>
          <a:bodyPr/>
          <a:lstStyle/>
          <a:p>
            <a:r>
              <a:rPr lang="uk-UA" dirty="0" smtClean="0"/>
              <a:t>Соціум(суспільство людей)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1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212976"/>
            <a:ext cx="8136904" cy="3499112"/>
          </a:xfrm>
        </p:spPr>
        <p:txBody>
          <a:bodyPr/>
          <a:lstStyle/>
          <a:p>
            <a:r>
              <a:rPr lang="ru-RU" dirty="0"/>
              <a:t>Характеристика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а й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і </a:t>
            </a:r>
            <a:r>
              <a:rPr lang="ru-RU" dirty="0" err="1"/>
              <a:t>ролі</a:t>
            </a:r>
            <a:r>
              <a:rPr lang="ru-RU" dirty="0"/>
              <a:t> кожного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функціонуванні</a:t>
            </a:r>
            <a:r>
              <a:rPr lang="ru-RU" dirty="0"/>
              <a:t> і </a:t>
            </a:r>
            <a:r>
              <a:rPr lang="ru-RU" dirty="0" err="1"/>
              <a:t>розвиткові</a:t>
            </a:r>
            <a:r>
              <a:rPr lang="ru-RU" dirty="0"/>
              <a:t>. Так, </a:t>
            </a:r>
            <a:r>
              <a:rPr lang="ru-RU" dirty="0" err="1"/>
              <a:t>основними</a:t>
            </a:r>
            <a:r>
              <a:rPr lang="ru-RU" dirty="0"/>
              <a:t> факторами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є </a:t>
            </a:r>
            <a:r>
              <a:rPr lang="ru-RU" dirty="0" err="1"/>
              <a:t>матеріально-виробничий</a:t>
            </a:r>
            <a:r>
              <a:rPr lang="ru-RU" dirty="0"/>
              <a:t>, </a:t>
            </a:r>
            <a:r>
              <a:rPr lang="ru-RU" dirty="0" err="1"/>
              <a:t>соціальний</a:t>
            </a:r>
            <a:r>
              <a:rPr lang="ru-RU" dirty="0"/>
              <a:t>, </a:t>
            </a:r>
            <a:r>
              <a:rPr lang="ru-RU" dirty="0" err="1"/>
              <a:t>політико-управлінський</a:t>
            </a:r>
            <a:r>
              <a:rPr lang="ru-RU" dirty="0"/>
              <a:t> і </a:t>
            </a:r>
            <a:r>
              <a:rPr lang="ru-RU" dirty="0" err="1"/>
              <a:t>духовний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названих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провідною</a:t>
            </a:r>
            <a:r>
              <a:rPr lang="ru-RU" dirty="0"/>
              <a:t> в </a:t>
            </a:r>
            <a:r>
              <a:rPr lang="ru-RU" dirty="0" err="1"/>
              <a:t>соціальному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є </a:t>
            </a:r>
            <a:r>
              <a:rPr lang="ru-RU" dirty="0" err="1"/>
              <a:t>матеріально-виробнича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економічна</a:t>
            </a:r>
            <a:r>
              <a:rPr lang="ru-RU" dirty="0"/>
              <a:t> сторона,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розподіл</a:t>
            </a:r>
            <a:r>
              <a:rPr lang="ru-RU" dirty="0"/>
              <a:t>, </a:t>
            </a:r>
            <a:r>
              <a:rPr lang="ru-RU" dirty="0" err="1"/>
              <a:t>обмін</a:t>
            </a:r>
            <a:r>
              <a:rPr lang="ru-RU" dirty="0"/>
              <a:t> та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та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6632"/>
            <a:ext cx="5904656" cy="303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2782824"/>
            <a:ext cx="8229600" cy="4075176"/>
          </a:xfrm>
        </p:spPr>
        <p:txBody>
          <a:bodyPr/>
          <a:lstStyle/>
          <a:p>
            <a:r>
              <a:rPr lang="ru-RU" dirty="0" err="1"/>
              <a:t>Матеріальне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життєдіяльності</a:t>
            </a:r>
            <a:r>
              <a:rPr lang="ru-RU" dirty="0"/>
              <a:t> людей.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суспільний</a:t>
            </a:r>
            <a:r>
              <a:rPr lang="ru-RU" dirty="0"/>
              <a:t> характер і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людей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природу,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в </a:t>
            </a:r>
            <a:r>
              <a:rPr lang="ru-RU" dirty="0" err="1"/>
              <a:t>предмети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задовольняли</a:t>
            </a:r>
            <a:r>
              <a:rPr lang="ru-RU" dirty="0"/>
              <a:t> потреби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життєдіяльності</a:t>
            </a:r>
            <a:r>
              <a:rPr lang="ru-RU" dirty="0"/>
              <a:t> людей </a:t>
            </a:r>
            <a:r>
              <a:rPr lang="ru-RU" dirty="0" err="1"/>
              <a:t>значну</a:t>
            </a:r>
            <a:r>
              <a:rPr lang="ru-RU" dirty="0"/>
              <a:t> роль </a:t>
            </a:r>
            <a:r>
              <a:rPr lang="ru-RU" dirty="0" err="1"/>
              <a:t>відіграє</a:t>
            </a:r>
            <a:r>
              <a:rPr lang="ru-RU" dirty="0"/>
              <a:t> духовна сфера.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– </a:t>
            </a:r>
            <a:r>
              <a:rPr lang="ru-RU" dirty="0" err="1"/>
              <a:t>свідомому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несвідомому</a:t>
            </a:r>
            <a:r>
              <a:rPr lang="ru-RU" dirty="0"/>
              <a:t> –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. </a:t>
            </a:r>
            <a:r>
              <a:rPr lang="ru-RU" dirty="0" err="1"/>
              <a:t>Суспільне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нерозривна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матеріального</a:t>
            </a:r>
            <a:r>
              <a:rPr lang="ru-RU" dirty="0"/>
              <a:t> і духовного,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і переходи </a:t>
            </a:r>
            <a:r>
              <a:rPr lang="ru-RU" dirty="0" err="1"/>
              <a:t>одне</a:t>
            </a:r>
            <a:r>
              <a:rPr lang="ru-RU" dirty="0"/>
              <a:t> в </a:t>
            </a:r>
            <a:r>
              <a:rPr lang="ru-RU" dirty="0" err="1"/>
              <a:t>одне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686"/>
            <a:ext cx="4680520" cy="311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5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712968" cy="496855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Суспільство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система,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.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послідовно</a:t>
            </a:r>
            <a:r>
              <a:rPr lang="ru-RU" dirty="0"/>
              <a:t> проходило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закономірні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науці</a:t>
            </a:r>
            <a:r>
              <a:rPr lang="ru-RU" dirty="0"/>
              <a:t> </a:t>
            </a:r>
            <a:r>
              <a:rPr lang="ru-RU" dirty="0" err="1"/>
              <a:t>фіксуються</a:t>
            </a:r>
            <a:r>
              <a:rPr lang="ru-RU" dirty="0"/>
              <a:t> в </a:t>
            </a:r>
            <a:r>
              <a:rPr lang="ru-RU" dirty="0" err="1"/>
              <a:t>цивілізаційних</a:t>
            </a:r>
            <a:r>
              <a:rPr lang="ru-RU" dirty="0"/>
              <a:t> </a:t>
            </a:r>
            <a:r>
              <a:rPr lang="ru-RU" dirty="0" err="1"/>
              <a:t>критеріях</a:t>
            </a:r>
            <a:r>
              <a:rPr lang="ru-RU" dirty="0"/>
              <a:t>.</a:t>
            </a:r>
          </a:p>
          <a:p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цивілізаційного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характеризувався</a:t>
            </a:r>
            <a:r>
              <a:rPr lang="ru-RU" dirty="0"/>
              <a:t> </a:t>
            </a:r>
            <a:r>
              <a:rPr lang="ru-RU" dirty="0" err="1"/>
              <a:t>освоєнням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ускладненням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широким масштабом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навколишнім</a:t>
            </a:r>
            <a:r>
              <a:rPr lang="ru-RU" dirty="0"/>
              <a:t> </a:t>
            </a:r>
            <a:r>
              <a:rPr lang="ru-RU" dirty="0" err="1"/>
              <a:t>середовищем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формами </a:t>
            </a:r>
            <a:r>
              <a:rPr lang="ru-RU" dirty="0" err="1"/>
              <a:t>колективної</a:t>
            </a:r>
            <a:r>
              <a:rPr lang="ru-RU" dirty="0"/>
              <a:t> </a:t>
            </a:r>
            <a:r>
              <a:rPr lang="ru-RU" dirty="0" err="1"/>
              <a:t>суспільної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Але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в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:</a:t>
            </a:r>
          </a:p>
          <a:p>
            <a:r>
              <a:rPr lang="ru-RU" dirty="0"/>
              <a:t>– характер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духовності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фактора;</a:t>
            </a:r>
          </a:p>
          <a:p>
            <a:r>
              <a:rPr lang="ru-RU" dirty="0"/>
              <a:t>–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демократичності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структур.</a:t>
            </a:r>
          </a:p>
          <a:p>
            <a:r>
              <a:rPr lang="ru-RU" dirty="0" err="1"/>
              <a:t>Характерними</a:t>
            </a:r>
            <a:r>
              <a:rPr lang="ru-RU" dirty="0"/>
              <a:t> рисами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є:</a:t>
            </a:r>
          </a:p>
          <a:p>
            <a:r>
              <a:rPr lang="ru-RU" dirty="0"/>
              <a:t>– </a:t>
            </a:r>
            <a:r>
              <a:rPr lang="ru-RU" dirty="0" err="1"/>
              <a:t>глобальні</a:t>
            </a:r>
            <a:r>
              <a:rPr lang="ru-RU" dirty="0"/>
              <a:t> </a:t>
            </a:r>
            <a:r>
              <a:rPr lang="ru-RU" dirty="0" err="1"/>
              <a:t>масштаби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(</a:t>
            </a:r>
            <a:r>
              <a:rPr lang="ru-RU" dirty="0" err="1"/>
              <a:t>матеріального</a:t>
            </a:r>
            <a:r>
              <a:rPr lang="ru-RU" dirty="0"/>
              <a:t> і духовного);</a:t>
            </a:r>
          </a:p>
          <a:p>
            <a:r>
              <a:rPr lang="ru-RU" dirty="0"/>
              <a:t>– </a:t>
            </a:r>
            <a:r>
              <a:rPr lang="ru-RU" dirty="0" err="1"/>
              <a:t>інформаційно-технологічний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утвердження</a:t>
            </a:r>
            <a:r>
              <a:rPr lang="ru-RU" dirty="0"/>
              <a:t> </a:t>
            </a:r>
            <a:r>
              <a:rPr lang="ru-RU" dirty="0" err="1"/>
              <a:t>демократичних</a:t>
            </a:r>
            <a:r>
              <a:rPr lang="ru-RU" dirty="0"/>
              <a:t> форм </a:t>
            </a:r>
            <a:r>
              <a:rPr lang="ru-RU" dirty="0" err="1"/>
              <a:t>життєдіяльності</a:t>
            </a:r>
            <a:r>
              <a:rPr lang="ru-RU" dirty="0"/>
              <a:t>;</a:t>
            </a:r>
          </a:p>
          <a:p>
            <a:r>
              <a:rPr lang="ru-RU" dirty="0"/>
              <a:t>– </a:t>
            </a:r>
            <a:r>
              <a:rPr lang="ru-RU" dirty="0" err="1"/>
              <a:t>випереджаючий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науки і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2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8229600" cy="4075176"/>
          </a:xfrm>
        </p:spPr>
        <p:txBody>
          <a:bodyPr/>
          <a:lstStyle/>
          <a:p>
            <a:r>
              <a:rPr lang="ru-RU" dirty="0" err="1"/>
              <a:t>Вчення</a:t>
            </a:r>
            <a:r>
              <a:rPr lang="ru-RU" dirty="0"/>
              <a:t> про </a:t>
            </a:r>
            <a:r>
              <a:rPr lang="ru-RU" dirty="0" err="1"/>
              <a:t>суспільство</a:t>
            </a:r>
            <a:r>
              <a:rPr lang="ru-RU" dirty="0"/>
              <a:t> як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філософії</a:t>
            </a:r>
            <a:r>
              <a:rPr lang="ru-RU" dirty="0"/>
              <a:t> </a:t>
            </a:r>
            <a:r>
              <a:rPr lang="ru-RU" dirty="0" err="1"/>
              <a:t>пройшло</a:t>
            </a:r>
            <a:r>
              <a:rPr lang="ru-RU" dirty="0"/>
              <a:t> </a:t>
            </a:r>
            <a:r>
              <a:rPr lang="ru-RU" dirty="0" err="1"/>
              <a:t>довгий</a:t>
            </a:r>
            <a:r>
              <a:rPr lang="ru-RU" dirty="0"/>
              <a:t> і </a:t>
            </a:r>
            <a:r>
              <a:rPr lang="ru-RU" dirty="0" err="1"/>
              <a:t>складний</a:t>
            </a:r>
            <a:r>
              <a:rPr lang="ru-RU" dirty="0"/>
              <a:t> шлях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три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пояснення</a:t>
            </a:r>
            <a:r>
              <a:rPr lang="ru-RU" dirty="0"/>
              <a:t> </a:t>
            </a:r>
            <a:r>
              <a:rPr lang="ru-RU" dirty="0" err="1"/>
              <a:t>сутності</a:t>
            </a:r>
            <a:r>
              <a:rPr lang="ru-RU" dirty="0"/>
              <a:t> </a:t>
            </a:r>
            <a:r>
              <a:rPr lang="ru-RU" dirty="0" err="1"/>
              <a:t>зв'язків</a:t>
            </a:r>
            <a:r>
              <a:rPr lang="ru-RU" dirty="0"/>
              <a:t> та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200800" cy="50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44</TotalTime>
  <Words>2048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BlackTie</vt:lpstr>
      <vt:lpstr>Соціум  (суспільство людей)</vt:lpstr>
      <vt:lpstr>Джон Бернал   говорив:</vt:lpstr>
      <vt:lpstr>Що ж таке суспільство?</vt:lpstr>
      <vt:lpstr>Презентация PowerPoint</vt:lpstr>
      <vt:lpstr>Соціум(суспільство людей)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Соціальна структура суспільства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Соціум  (суспільство людей)</dc:title>
  <dc:creator>Natalya</dc:creator>
  <cp:lastModifiedBy>User</cp:lastModifiedBy>
  <cp:revision>7</cp:revision>
  <dcterms:created xsi:type="dcterms:W3CDTF">2012-11-29T11:20:26Z</dcterms:created>
  <dcterms:modified xsi:type="dcterms:W3CDTF">2013-11-28T19:18:06Z</dcterms:modified>
</cp:coreProperties>
</file>