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404664"/>
            <a:ext cx="5254352" cy="1470025"/>
          </a:xfrm>
        </p:spPr>
        <p:txBody>
          <a:bodyPr>
            <a:normAutofit/>
          </a:bodyPr>
          <a:lstStyle/>
          <a:p>
            <a:r>
              <a:rPr lang="uk-UA" sz="8800" dirty="0" smtClean="0"/>
              <a:t>ООН</a:t>
            </a:r>
            <a:endParaRPr lang="uk-UA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068960"/>
            <a:ext cx="7920880" cy="2232248"/>
          </a:xfrm>
        </p:spPr>
        <p:txBody>
          <a:bodyPr>
            <a:noAutofit/>
          </a:bodyPr>
          <a:lstStyle/>
          <a:p>
            <a:r>
              <a:rPr lang="uk-UA" sz="4800" dirty="0" smtClean="0"/>
              <a:t>Правонаступниця Ліги Нації чи нове об’єднання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345623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095.jpg (1666×118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405974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64088" y="987986"/>
            <a:ext cx="29600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dirty="0" smtClean="0"/>
              <a:t>ООН</a:t>
            </a:r>
            <a:endParaRPr lang="uk-UA" sz="9600" dirty="0"/>
          </a:p>
        </p:txBody>
      </p:sp>
      <p:pic>
        <p:nvPicPr>
          <p:cNvPr id="1028" name="Picture 4" descr="image151.gif (540×360)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3" t="14850" r="24959" b="15168"/>
          <a:stretch/>
        </p:blipFill>
        <p:spPr bwMode="auto">
          <a:xfrm>
            <a:off x="1043608" y="3284984"/>
            <a:ext cx="3240360" cy="311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48064" y="3685905"/>
            <a:ext cx="29124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 smtClean="0"/>
              <a:t>Ліга Націй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85024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ООН та Ліга Націй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Ліга </a:t>
            </a:r>
            <a:r>
              <a:rPr lang="uk-UA" b="1" dirty="0" smtClean="0"/>
              <a:t>Націй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1)Асамблея Ліги Націй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2)Рада Ліги Націй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3)Генеральний секретаріат Ліги Націй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1556792"/>
            <a:ext cx="39604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/>
              <a:t>ООН</a:t>
            </a:r>
            <a:endParaRPr lang="ru-RU" sz="3200" dirty="0"/>
          </a:p>
          <a:p>
            <a:r>
              <a:rPr lang="uk-UA" sz="3200" dirty="0"/>
              <a:t>1)Генеральна Асамблея ООН</a:t>
            </a:r>
            <a:endParaRPr lang="ru-RU" sz="3200" dirty="0"/>
          </a:p>
          <a:p>
            <a:r>
              <a:rPr lang="uk-UA" sz="3200" dirty="0"/>
              <a:t>2)Рада Безпеки ООН</a:t>
            </a:r>
            <a:endParaRPr lang="ru-RU" sz="3200" dirty="0"/>
          </a:p>
          <a:p>
            <a:r>
              <a:rPr lang="uk-UA" sz="3200" dirty="0"/>
              <a:t>3)Економічна і Соціальна Рада ООН</a:t>
            </a:r>
            <a:endParaRPr lang="ru-RU" sz="3200" dirty="0"/>
          </a:p>
          <a:p>
            <a:r>
              <a:rPr lang="uk-UA" sz="3200" dirty="0"/>
              <a:t>4)Секретаріат ООН</a:t>
            </a:r>
            <a:endParaRPr lang="ru-RU" sz="3200" dirty="0"/>
          </a:p>
          <a:p>
            <a:r>
              <a:rPr lang="uk-UA" sz="3200" dirty="0"/>
              <a:t>5)Міжнародного Суду юстиції ООН</a:t>
            </a:r>
            <a:endParaRPr lang="ru-RU" sz="32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5927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Статути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ООН:</a:t>
            </a:r>
          </a:p>
          <a:p>
            <a:pPr lvl="1"/>
            <a:r>
              <a:rPr lang="uk-UA" sz="3200" dirty="0" smtClean="0"/>
              <a:t>Гуманістичні ідеї</a:t>
            </a:r>
          </a:p>
          <a:p>
            <a:pPr lvl="1"/>
            <a:r>
              <a:rPr lang="uk-UA" sz="3200" dirty="0" smtClean="0"/>
              <a:t>Перш за все – безпека кожної людини</a:t>
            </a:r>
            <a:endParaRPr lang="uk-U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1484784"/>
            <a:ext cx="394652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3600" dirty="0" smtClean="0"/>
              <a:t>Ліга Націй:</a:t>
            </a:r>
          </a:p>
          <a:p>
            <a:pPr marL="914400" lvl="1" indent="-457200">
              <a:buFont typeface="Calibri" pitchFamily="34" charset="0"/>
              <a:buChar char="–"/>
            </a:pPr>
            <a:r>
              <a:rPr lang="uk-UA" sz="3600" dirty="0" smtClean="0"/>
              <a:t>Безпека кожної країни</a:t>
            </a:r>
          </a:p>
          <a:p>
            <a:pPr marL="914400" lvl="1" indent="-457200">
              <a:buFont typeface="Calibri" pitchFamily="34" charset="0"/>
              <a:buChar char="–"/>
            </a:pPr>
            <a:r>
              <a:rPr lang="uk-UA" sz="3600" dirty="0" smtClean="0"/>
              <a:t>Збереження миру у світі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0994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Передача активів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Після розпаду Ліги Націй Велика Британія та Франція внесли як частку установчого фонду фінансові активи раніше згаданої організації. Внеском в установчий фонд ООН нових членів організації стали фізичні активи, викуплені у Ліги Націй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2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Невдачі Ліги Націй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Захоплення </a:t>
            </a:r>
            <a:r>
              <a:rPr lang="uk-UA" dirty="0"/>
              <a:t>Маньчжурії (1931–1933</a:t>
            </a:r>
            <a:r>
              <a:rPr lang="uk-UA" dirty="0" smtClean="0"/>
              <a:t>) </a:t>
            </a:r>
          </a:p>
          <a:p>
            <a:r>
              <a:rPr lang="uk-UA" dirty="0"/>
              <a:t>І</a:t>
            </a:r>
            <a:r>
              <a:rPr lang="uk-UA" dirty="0" smtClean="0"/>
              <a:t>талійська </a:t>
            </a:r>
            <a:r>
              <a:rPr lang="uk-UA" dirty="0"/>
              <a:t>агресія відносно Ефіопії (</a:t>
            </a:r>
            <a:r>
              <a:rPr lang="uk-UA" dirty="0" smtClean="0"/>
              <a:t>1935-1936)</a:t>
            </a:r>
          </a:p>
          <a:p>
            <a:r>
              <a:rPr lang="uk-UA" dirty="0"/>
              <a:t>Г</a:t>
            </a:r>
            <a:r>
              <a:rPr lang="uk-UA" dirty="0" smtClean="0"/>
              <a:t>ромадянська </a:t>
            </a:r>
            <a:r>
              <a:rPr lang="uk-UA" dirty="0"/>
              <a:t>війна в Іспанії (1936-1939)</a:t>
            </a:r>
          </a:p>
        </p:txBody>
      </p:sp>
    </p:spTree>
    <p:extLst>
      <p:ext uri="{BB962C8B-B14F-4D97-AF65-F5344CB8AC3E}">
        <p14:creationId xmlns:p14="http://schemas.microsoft.com/office/powerpoint/2010/main" val="13343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Миротворчі заходи ООН</a:t>
            </a:r>
            <a:endParaRPr lang="uk-UA" dirty="0"/>
          </a:p>
        </p:txBody>
      </p:sp>
      <p:pic>
        <p:nvPicPr>
          <p:cNvPr id="2050" name="Picture 2" descr="300px-UN_Soldiers_in_Eritrea.jpeg (300×30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2736304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unpeacekeepers.jpg (800×594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68600"/>
            <a:ext cx="3312368" cy="24594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728" y="3902227"/>
            <a:ext cx="3005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Миротворці</a:t>
            </a:r>
            <a:r>
              <a:rPr lang="ru-RU" dirty="0" smtClean="0"/>
              <a:t> </a:t>
            </a:r>
            <a:r>
              <a:rPr lang="ru-RU" dirty="0"/>
              <a:t>ООН в </a:t>
            </a:r>
            <a:r>
              <a:rPr lang="ru-RU" dirty="0" err="1" smtClean="0"/>
              <a:t>Еритреїці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737647" y="6312225"/>
            <a:ext cx="667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Миротворц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/>
              <a:t>ООН </a:t>
            </a:r>
            <a:r>
              <a:rPr lang="ru-RU" dirty="0" err="1" smtClean="0"/>
              <a:t>допомогають</a:t>
            </a:r>
            <a:r>
              <a:rPr lang="ru-RU" dirty="0" smtClean="0"/>
              <a:t> в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/>
              <a:t>Порт-о-Пренсе, </a:t>
            </a:r>
            <a:r>
              <a:rPr lang="ru-RU" dirty="0" err="1" smtClean="0"/>
              <a:t>Гаїті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026" name="Picture 2" descr="pic_1362646329.jpg (420×280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3096344" cy="20642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64088" y="3332283"/>
            <a:ext cx="2952328" cy="37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Миротворці ООН в Сомалі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9366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148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ООН</vt:lpstr>
      <vt:lpstr>Презентация PowerPoint</vt:lpstr>
      <vt:lpstr>Структура ООН та Ліга Націй</vt:lpstr>
      <vt:lpstr>Статути</vt:lpstr>
      <vt:lpstr>Передача активів</vt:lpstr>
      <vt:lpstr>Невдачі Ліги Націй</vt:lpstr>
      <vt:lpstr>Миротворчі заходи ООН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ООН</dc:title>
  <cp:lastModifiedBy>User</cp:lastModifiedBy>
  <cp:revision>4</cp:revision>
  <dcterms:modified xsi:type="dcterms:W3CDTF">2013-03-14T19:47:35Z</dcterms:modified>
</cp:coreProperties>
</file>