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70" r:id="rId3"/>
    <p:sldId id="273" r:id="rId4"/>
    <p:sldId id="271" r:id="rId5"/>
    <p:sldId id="272" r:id="rId6"/>
    <p:sldId id="274" r:id="rId7"/>
    <p:sldId id="275" r:id="rId8"/>
    <p:sldId id="277"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256" r:id="rId35"/>
    <p:sldId id="257" r:id="rId36"/>
    <p:sldId id="259" r:id="rId37"/>
    <p:sldId id="266" r:id="rId38"/>
    <p:sldId id="263" r:id="rId39"/>
    <p:sldId id="262" r:id="rId40"/>
    <p:sldId id="261" r:id="rId41"/>
    <p:sldId id="264" r:id="rId42"/>
    <p:sldId id="276" r:id="rId43"/>
    <p:sldId id="278" r:id="rId44"/>
    <p:sldId id="267" r:id="rId4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4F4033"/>
    <a:srgbClr val="BEAB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p:scale>
          <a:sx n="70" d="100"/>
          <a:sy n="70" d="100"/>
        </p:scale>
        <p:origin x="-888" y="2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905000" y="2438400"/>
            <a:ext cx="5943600" cy="1143000"/>
          </a:xfrm>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effectLst>
                  <a:outerShdw blurRad="38100" dist="38100" dir="2700000" algn="tl">
                    <a:srgbClr val="C0C0C0"/>
                  </a:outerShdw>
                </a:effectLst>
              </a:defRPr>
            </a:lvl1pPr>
          </a:lstStyle>
          <a:p>
            <a:pPr lvl="0"/>
            <a:r>
              <a:rPr lang="ru-RU" noProof="0" smtClean="0"/>
              <a:t>Образец заголовка</a:t>
            </a:r>
            <a:endParaRPr lang="en-US"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057593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343650" y="1981200"/>
            <a:ext cx="2114550" cy="4876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0" y="1981200"/>
            <a:ext cx="6191250" cy="4876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475051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353419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val="264589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85800" y="33528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33528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557087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730999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60527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6375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3561788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4082538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981200"/>
            <a:ext cx="7772400" cy="1143000"/>
          </a:xfrm>
          <a:prstGeom prst="rect">
            <a:avLst/>
          </a:prstGeom>
          <a:noFill/>
          <a:ln>
            <a:noFill/>
          </a:ln>
          <a:effectLst>
            <a:outerShdw dist="35921" dir="2700000" algn="ctr" rotWithShape="0">
              <a:srgbClr val="BEAB9C"/>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auto">
          <a:xfrm>
            <a:off x="685800" y="3352800"/>
            <a:ext cx="7772400" cy="3505200"/>
          </a:xfrm>
          <a:prstGeom prst="rect">
            <a:avLst/>
          </a:prstGeom>
          <a:noFill/>
          <a:ln>
            <a:noFill/>
          </a:ln>
          <a:effectLst>
            <a:outerShdw dist="35921" dir="2700000" algn="ctr" rotWithShape="0">
              <a:srgbClr val="BEAB9C"/>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rgbClr val="663300"/>
          </a:solidFill>
          <a:latin typeface="+mj-lt"/>
          <a:ea typeface="+mj-ea"/>
          <a:cs typeface="+mj-cs"/>
        </a:defRPr>
      </a:lvl1pPr>
      <a:lvl2pPr algn="ctr" rtl="0" eaLnBrk="1" fontAlgn="base" hangingPunct="1">
        <a:spcBef>
          <a:spcPct val="0"/>
        </a:spcBef>
        <a:spcAft>
          <a:spcPct val="0"/>
        </a:spcAft>
        <a:defRPr sz="4400">
          <a:solidFill>
            <a:srgbClr val="663300"/>
          </a:solidFill>
          <a:latin typeface="Ignacious" pitchFamily="2" charset="0"/>
        </a:defRPr>
      </a:lvl2pPr>
      <a:lvl3pPr algn="ctr" rtl="0" eaLnBrk="1" fontAlgn="base" hangingPunct="1">
        <a:spcBef>
          <a:spcPct val="0"/>
        </a:spcBef>
        <a:spcAft>
          <a:spcPct val="0"/>
        </a:spcAft>
        <a:defRPr sz="4400">
          <a:solidFill>
            <a:srgbClr val="663300"/>
          </a:solidFill>
          <a:latin typeface="Ignacious" pitchFamily="2" charset="0"/>
        </a:defRPr>
      </a:lvl3pPr>
      <a:lvl4pPr algn="ctr" rtl="0" eaLnBrk="1" fontAlgn="base" hangingPunct="1">
        <a:spcBef>
          <a:spcPct val="0"/>
        </a:spcBef>
        <a:spcAft>
          <a:spcPct val="0"/>
        </a:spcAft>
        <a:defRPr sz="4400">
          <a:solidFill>
            <a:srgbClr val="663300"/>
          </a:solidFill>
          <a:latin typeface="Ignacious" pitchFamily="2" charset="0"/>
        </a:defRPr>
      </a:lvl4pPr>
      <a:lvl5pPr algn="ctr" rtl="0" eaLnBrk="1" fontAlgn="base" hangingPunct="1">
        <a:spcBef>
          <a:spcPct val="0"/>
        </a:spcBef>
        <a:spcAft>
          <a:spcPct val="0"/>
        </a:spcAft>
        <a:defRPr sz="4400">
          <a:solidFill>
            <a:srgbClr val="663300"/>
          </a:solidFill>
          <a:latin typeface="Ignacious" pitchFamily="2" charset="0"/>
        </a:defRPr>
      </a:lvl5pPr>
      <a:lvl6pPr marL="457200" algn="ctr" rtl="0" eaLnBrk="1" fontAlgn="base" hangingPunct="1">
        <a:spcBef>
          <a:spcPct val="0"/>
        </a:spcBef>
        <a:spcAft>
          <a:spcPct val="0"/>
        </a:spcAft>
        <a:defRPr sz="4400">
          <a:solidFill>
            <a:srgbClr val="663300"/>
          </a:solidFill>
          <a:latin typeface="Ignacious" pitchFamily="2" charset="0"/>
        </a:defRPr>
      </a:lvl6pPr>
      <a:lvl7pPr marL="914400" algn="ctr" rtl="0" eaLnBrk="1" fontAlgn="base" hangingPunct="1">
        <a:spcBef>
          <a:spcPct val="0"/>
        </a:spcBef>
        <a:spcAft>
          <a:spcPct val="0"/>
        </a:spcAft>
        <a:defRPr sz="4400">
          <a:solidFill>
            <a:srgbClr val="663300"/>
          </a:solidFill>
          <a:latin typeface="Ignacious" pitchFamily="2" charset="0"/>
        </a:defRPr>
      </a:lvl7pPr>
      <a:lvl8pPr marL="1371600" algn="ctr" rtl="0" eaLnBrk="1" fontAlgn="base" hangingPunct="1">
        <a:spcBef>
          <a:spcPct val="0"/>
        </a:spcBef>
        <a:spcAft>
          <a:spcPct val="0"/>
        </a:spcAft>
        <a:defRPr sz="4400">
          <a:solidFill>
            <a:srgbClr val="663300"/>
          </a:solidFill>
          <a:latin typeface="Ignacious" pitchFamily="2" charset="0"/>
        </a:defRPr>
      </a:lvl8pPr>
      <a:lvl9pPr marL="1828800" algn="ctr" rtl="0" eaLnBrk="1" fontAlgn="base" hangingPunct="1">
        <a:spcBef>
          <a:spcPct val="0"/>
        </a:spcBef>
        <a:spcAft>
          <a:spcPct val="0"/>
        </a:spcAft>
        <a:defRPr sz="4400">
          <a:solidFill>
            <a:srgbClr val="663300"/>
          </a:solidFill>
          <a:latin typeface="Ignacious" pitchFamily="2" charset="0"/>
        </a:defRPr>
      </a:lvl9pPr>
    </p:titleStyle>
    <p:bodyStyle>
      <a:lvl1pPr marL="609600" indent="-609600" algn="l" rtl="0" eaLnBrk="1" fontAlgn="base" hangingPunct="1">
        <a:spcBef>
          <a:spcPct val="20000"/>
        </a:spcBef>
        <a:spcAft>
          <a:spcPct val="0"/>
        </a:spcAft>
        <a:buAutoNum type="arabicPeriod"/>
        <a:defRPr sz="3200">
          <a:solidFill>
            <a:srgbClr val="663300"/>
          </a:solidFill>
          <a:latin typeface="+mn-lt"/>
          <a:ea typeface="+mn-ea"/>
          <a:cs typeface="+mn-cs"/>
        </a:defRPr>
      </a:lvl1pPr>
      <a:lvl2pPr marL="990600" indent="-533400" algn="l" rtl="0" eaLnBrk="1" fontAlgn="base" hangingPunct="1">
        <a:spcBef>
          <a:spcPct val="20000"/>
        </a:spcBef>
        <a:spcAft>
          <a:spcPct val="0"/>
        </a:spcAft>
        <a:buAutoNum type="arabicPeriod"/>
        <a:defRPr sz="2800">
          <a:solidFill>
            <a:srgbClr val="663300"/>
          </a:solidFill>
          <a:latin typeface="+mn-lt"/>
        </a:defRPr>
      </a:lvl2pPr>
      <a:lvl3pPr marL="1371600" indent="-457200" algn="l" rtl="0" eaLnBrk="1" fontAlgn="base" hangingPunct="1">
        <a:spcBef>
          <a:spcPct val="20000"/>
        </a:spcBef>
        <a:spcAft>
          <a:spcPct val="0"/>
        </a:spcAft>
        <a:buAutoNum type="arabicPeriod"/>
        <a:defRPr sz="2400">
          <a:solidFill>
            <a:srgbClr val="663300"/>
          </a:solidFill>
          <a:latin typeface="+mn-lt"/>
        </a:defRPr>
      </a:lvl3pPr>
      <a:lvl4pPr marL="1752600" indent="-381000" algn="l" rtl="0" eaLnBrk="1" fontAlgn="base" hangingPunct="1">
        <a:spcBef>
          <a:spcPct val="20000"/>
        </a:spcBef>
        <a:spcAft>
          <a:spcPct val="0"/>
        </a:spcAft>
        <a:buAutoNum type="arabicPeriod"/>
        <a:defRPr sz="2000">
          <a:solidFill>
            <a:srgbClr val="663300"/>
          </a:solidFill>
          <a:latin typeface="+mn-lt"/>
        </a:defRPr>
      </a:lvl4pPr>
      <a:lvl5pPr marL="2209800" indent="-381000" algn="l" rtl="0" eaLnBrk="1" fontAlgn="base" hangingPunct="1">
        <a:spcBef>
          <a:spcPct val="20000"/>
        </a:spcBef>
        <a:spcAft>
          <a:spcPct val="0"/>
        </a:spcAft>
        <a:buAutoNum type="arabicPeriod"/>
        <a:defRPr sz="2000">
          <a:solidFill>
            <a:srgbClr val="663300"/>
          </a:solidFill>
          <a:latin typeface="+mn-lt"/>
        </a:defRPr>
      </a:lvl5pPr>
      <a:lvl6pPr marL="2667000" indent="-381000" algn="l" rtl="0" eaLnBrk="1" fontAlgn="base" hangingPunct="1">
        <a:spcBef>
          <a:spcPct val="20000"/>
        </a:spcBef>
        <a:spcAft>
          <a:spcPct val="0"/>
        </a:spcAft>
        <a:buAutoNum type="arabicPeriod"/>
        <a:defRPr sz="2000">
          <a:solidFill>
            <a:srgbClr val="663300"/>
          </a:solidFill>
          <a:latin typeface="+mn-lt"/>
        </a:defRPr>
      </a:lvl6pPr>
      <a:lvl7pPr marL="3124200" indent="-381000" algn="l" rtl="0" eaLnBrk="1" fontAlgn="base" hangingPunct="1">
        <a:spcBef>
          <a:spcPct val="20000"/>
        </a:spcBef>
        <a:spcAft>
          <a:spcPct val="0"/>
        </a:spcAft>
        <a:buAutoNum type="arabicPeriod"/>
        <a:defRPr sz="2000">
          <a:solidFill>
            <a:srgbClr val="663300"/>
          </a:solidFill>
          <a:latin typeface="+mn-lt"/>
        </a:defRPr>
      </a:lvl7pPr>
      <a:lvl8pPr marL="3581400" indent="-381000" algn="l" rtl="0" eaLnBrk="1" fontAlgn="base" hangingPunct="1">
        <a:spcBef>
          <a:spcPct val="20000"/>
        </a:spcBef>
        <a:spcAft>
          <a:spcPct val="0"/>
        </a:spcAft>
        <a:buAutoNum type="arabicPeriod"/>
        <a:defRPr sz="2000">
          <a:solidFill>
            <a:srgbClr val="663300"/>
          </a:solidFill>
          <a:latin typeface="+mn-lt"/>
        </a:defRPr>
      </a:lvl8pPr>
      <a:lvl9pPr marL="4038600" indent="-381000" algn="l" rtl="0" eaLnBrk="1" fontAlgn="base" hangingPunct="1">
        <a:spcBef>
          <a:spcPct val="20000"/>
        </a:spcBef>
        <a:spcAft>
          <a:spcPct val="0"/>
        </a:spcAft>
        <a:buAutoNum type="arabicPeriod"/>
        <a:defRPr sz="2000">
          <a:solidFill>
            <a:srgbClr val="663300"/>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3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3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35.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332656"/>
            <a:ext cx="8856984" cy="1107996"/>
          </a:xfrm>
          <a:prstGeom prst="rect">
            <a:avLst/>
          </a:prstGeom>
        </p:spPr>
        <p:txBody>
          <a:bodyPr wrap="square">
            <a:spAutoFit/>
          </a:bodyPr>
          <a:lstStyle/>
          <a:p>
            <a:r>
              <a:rPr lang="uk-UA" sz="6600" dirty="0">
                <a:solidFill>
                  <a:srgbClr val="663300"/>
                </a:solidFill>
                <a:effectLst>
                  <a:outerShdw blurRad="38100" dist="38100" dir="2700000" algn="tl">
                    <a:srgbClr val="000000">
                      <a:alpha val="43137"/>
                    </a:srgbClr>
                  </a:outerShdw>
                </a:effectLst>
                <a:latin typeface="Segoe Script" pitchFamily="34" charset="0"/>
                <a:cs typeface="Sakkal Majalla" pitchFamily="2" charset="-78"/>
              </a:rPr>
              <a:t>Леонардо </a:t>
            </a:r>
            <a:r>
              <a:rPr lang="uk-UA" sz="6600" dirty="0" err="1">
                <a:solidFill>
                  <a:srgbClr val="663300"/>
                </a:solidFill>
                <a:effectLst>
                  <a:outerShdw blurRad="38100" dist="38100" dir="2700000" algn="tl">
                    <a:srgbClr val="000000">
                      <a:alpha val="43137"/>
                    </a:srgbClr>
                  </a:outerShdw>
                </a:effectLst>
                <a:latin typeface="Segoe Script" pitchFamily="34" charset="0"/>
                <a:cs typeface="Sakkal Majalla" pitchFamily="2" charset="-78"/>
              </a:rPr>
              <a:t>да</a:t>
            </a:r>
            <a:r>
              <a:rPr lang="uk-UA" sz="6600" dirty="0">
                <a:solidFill>
                  <a:srgbClr val="663300"/>
                </a:solidFill>
                <a:effectLst>
                  <a:outerShdw blurRad="38100" dist="38100" dir="2700000" algn="tl">
                    <a:srgbClr val="000000">
                      <a:alpha val="43137"/>
                    </a:srgbClr>
                  </a:outerShdw>
                </a:effectLst>
                <a:latin typeface="Segoe Script" pitchFamily="34" charset="0"/>
                <a:cs typeface="Sakkal Majalla" pitchFamily="2" charset="-78"/>
              </a:rPr>
              <a:t> Вінчі</a:t>
            </a:r>
          </a:p>
        </p:txBody>
      </p:sp>
      <p:sp>
        <p:nvSpPr>
          <p:cNvPr id="4" name="Прямоугольник 3"/>
          <p:cNvSpPr/>
          <p:nvPr/>
        </p:nvSpPr>
        <p:spPr>
          <a:xfrm>
            <a:off x="4067328" y="5157192"/>
            <a:ext cx="5022304" cy="830997"/>
          </a:xfrm>
          <a:prstGeom prst="rect">
            <a:avLst/>
          </a:prstGeom>
        </p:spPr>
        <p:txBody>
          <a:bodyPr wrap="square">
            <a:spAutoFit/>
          </a:bodyPr>
          <a:lstStyle/>
          <a:p>
            <a:endParaRPr lang="uk-UA" dirty="0" smtClean="0"/>
          </a:p>
          <a:p>
            <a:endParaRPr lang="uk-UA"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92696"/>
            <a:ext cx="3131840" cy="4968552"/>
          </a:xfrm>
        </p:spPr>
        <p:txBody>
          <a:bodyPr/>
          <a:lstStyle/>
          <a:p>
            <a:r>
              <a:rPr lang="uk-UA" sz="2000" dirty="0" smtClean="0">
                <a:latin typeface="Segoe Script" panose="020B0504020000000003" pitchFamily="34" charset="0"/>
              </a:rPr>
              <a:t>Робот Леонардо, механізм якого був розроблений  в 1495р., а був створений в 2001році</a:t>
            </a:r>
            <a:endParaRPr lang="uk-UA" sz="2000" dirty="0">
              <a:latin typeface="Segoe Script" panose="020B0504020000000003" pitchFamily="34" charset="0"/>
            </a:endParaRPr>
          </a:p>
        </p:txBody>
      </p:sp>
      <p:pic>
        <p:nvPicPr>
          <p:cNvPr id="4" name="Содержимое 3" descr="робот леонардо -технология которого была разработана в 1495г.jpg"/>
          <p:cNvPicPr>
            <a:picLocks noGrp="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692696"/>
            <a:ext cx="5329238"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672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92080" y="260648"/>
            <a:ext cx="3600400" cy="3024336"/>
          </a:xfrm>
        </p:spPr>
        <p:txBody>
          <a:bodyPr/>
          <a:lstStyle/>
          <a:p>
            <a:pPr algn="l"/>
            <a:r>
              <a:rPr lang="uk-UA" sz="3600" dirty="0" smtClean="0">
                <a:latin typeface="Segoe Script" panose="020B0504020000000003" pitchFamily="34" charset="0"/>
              </a:rPr>
              <a:t>Повітряний  гвинт</a:t>
            </a:r>
            <a:endParaRPr lang="uk-UA" sz="3600" dirty="0">
              <a:latin typeface="Segoe Script" panose="020B0504020000000003" pitchFamily="34" charset="0"/>
            </a:endParaRPr>
          </a:p>
        </p:txBody>
      </p:sp>
      <p:pic>
        <p:nvPicPr>
          <p:cNvPr id="4" name="Picture 5" descr="Картинка 1 из 8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37" y="1934"/>
            <a:ext cx="5338846" cy="3755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Картинка 7 из 81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20147" y="2422307"/>
            <a:ext cx="6336704" cy="443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2186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Картинка 70 из 8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260648"/>
            <a:ext cx="6120680" cy="5998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475656" y="487541"/>
            <a:ext cx="2736304" cy="830997"/>
          </a:xfrm>
          <a:prstGeom prst="rect">
            <a:avLst/>
          </a:prstGeom>
          <a:noFill/>
        </p:spPr>
        <p:txBody>
          <a:bodyPr wrap="square" rtlCol="0">
            <a:spAutoFit/>
          </a:bodyPr>
          <a:lstStyle/>
          <a:p>
            <a:r>
              <a:rPr lang="uk-UA" dirty="0" smtClean="0">
                <a:latin typeface="Segoe Script" panose="020B0504020000000003" pitchFamily="34" charset="0"/>
              </a:rPr>
              <a:t>Макет парашута</a:t>
            </a:r>
            <a:endParaRPr lang="uk-UA" dirty="0">
              <a:latin typeface="Segoe Script" panose="020B0504020000000003" pitchFamily="34" charset="0"/>
            </a:endParaRPr>
          </a:p>
        </p:txBody>
      </p:sp>
      <p:sp>
        <p:nvSpPr>
          <p:cNvPr id="7" name="TextBox 6"/>
          <p:cNvSpPr txBox="1"/>
          <p:nvPr/>
        </p:nvSpPr>
        <p:spPr>
          <a:xfrm>
            <a:off x="5148064" y="4509120"/>
            <a:ext cx="3024336" cy="830997"/>
          </a:xfrm>
          <a:prstGeom prst="rect">
            <a:avLst/>
          </a:prstGeom>
          <a:noFill/>
        </p:spPr>
        <p:txBody>
          <a:bodyPr wrap="square" rtlCol="0">
            <a:spAutoFit/>
          </a:bodyPr>
          <a:lstStyle/>
          <a:p>
            <a:r>
              <a:rPr lang="uk-UA" dirty="0" smtClean="0">
                <a:latin typeface="Segoe Script" panose="020B0504020000000003" pitchFamily="34" charset="0"/>
              </a:rPr>
              <a:t>Сам парашут</a:t>
            </a:r>
          </a:p>
          <a:p>
            <a:endParaRPr lang="uk-UA" dirty="0">
              <a:latin typeface="Segoe Script" panose="020B0504020000000003" pitchFamily="34" charset="0"/>
            </a:endParaRPr>
          </a:p>
        </p:txBody>
      </p:sp>
    </p:spTree>
    <p:extLst>
      <p:ext uri="{BB962C8B-B14F-4D97-AF65-F5344CB8AC3E}">
        <p14:creationId xmlns:p14="http://schemas.microsoft.com/office/powerpoint/2010/main" val="279898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39952" y="620688"/>
            <a:ext cx="3600400" cy="1528073"/>
          </a:xfrm>
        </p:spPr>
        <p:txBody>
          <a:bodyPr/>
          <a:lstStyle/>
          <a:p>
            <a:r>
              <a:rPr lang="uk-UA" sz="2800" dirty="0" smtClean="0">
                <a:latin typeface="Segoe Script" panose="020B0504020000000003" pitchFamily="34" charset="0"/>
              </a:rPr>
              <a:t>Макет парової пушки</a:t>
            </a:r>
            <a:endParaRPr lang="uk-UA" sz="2800" dirty="0">
              <a:latin typeface="Segoe Script" panose="020B0504020000000003" pitchFamily="34" charset="0"/>
            </a:endParaRPr>
          </a:p>
        </p:txBody>
      </p:sp>
      <p:pic>
        <p:nvPicPr>
          <p:cNvPr id="4" name="Рисунок 3" descr="чертеж паровой пушки выполненый лео в 1490г.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441"/>
            <a:ext cx="4189890" cy="3938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Объект 4" descr="крылья сделанные по чертежам леонардо.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35896" y="3068960"/>
            <a:ext cx="4870400" cy="3238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23528" y="4365104"/>
            <a:ext cx="3240360" cy="1200329"/>
          </a:xfrm>
          <a:prstGeom prst="rect">
            <a:avLst/>
          </a:prstGeom>
          <a:noFill/>
        </p:spPr>
        <p:txBody>
          <a:bodyPr wrap="square" rtlCol="0">
            <a:spAutoFit/>
          </a:bodyPr>
          <a:lstStyle/>
          <a:p>
            <a:r>
              <a:rPr lang="uk-UA" dirty="0" smtClean="0">
                <a:latin typeface="Segoe Script" panose="020B0504020000000003" pitchFamily="34" charset="0"/>
              </a:rPr>
              <a:t>Крила, зроблені по чернеткам Леонардо</a:t>
            </a:r>
            <a:endParaRPr lang="uk-UA" dirty="0">
              <a:latin typeface="Segoe Script" panose="020B0504020000000003" pitchFamily="34" charset="0"/>
            </a:endParaRPr>
          </a:p>
        </p:txBody>
      </p:sp>
    </p:spTree>
    <p:extLst>
      <p:ext uri="{BB962C8B-B14F-4D97-AF65-F5344CB8AC3E}">
        <p14:creationId xmlns:p14="http://schemas.microsoft.com/office/powerpoint/2010/main" val="2475906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leonardo-da-vinci-05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39"/>
            <a:ext cx="4896544" cy="374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Объект 4" descr="leonardo-da-vinci-050.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95736" y="3140968"/>
            <a:ext cx="6188491"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220072" y="404664"/>
            <a:ext cx="3528392" cy="830997"/>
          </a:xfrm>
          <a:prstGeom prst="rect">
            <a:avLst/>
          </a:prstGeom>
          <a:noFill/>
        </p:spPr>
        <p:txBody>
          <a:bodyPr wrap="square" rtlCol="0">
            <a:spAutoFit/>
          </a:bodyPr>
          <a:lstStyle/>
          <a:p>
            <a:r>
              <a:rPr lang="uk-UA" dirty="0" smtClean="0">
                <a:latin typeface="Segoe Script" panose="020B0504020000000003" pitchFamily="34" charset="0"/>
              </a:rPr>
              <a:t>Малюнок системи </a:t>
            </a:r>
            <a:r>
              <a:rPr lang="uk-UA" dirty="0" err="1" smtClean="0">
                <a:latin typeface="Segoe Script" panose="020B0504020000000003" pitchFamily="34" charset="0"/>
              </a:rPr>
              <a:t>орошення</a:t>
            </a:r>
            <a:endParaRPr lang="uk-UA" dirty="0">
              <a:latin typeface="Segoe Script" panose="020B0504020000000003" pitchFamily="34" charset="0"/>
            </a:endParaRPr>
          </a:p>
        </p:txBody>
      </p:sp>
      <p:sp>
        <p:nvSpPr>
          <p:cNvPr id="7" name="TextBox 6"/>
          <p:cNvSpPr txBox="1"/>
          <p:nvPr/>
        </p:nvSpPr>
        <p:spPr>
          <a:xfrm>
            <a:off x="395536" y="4293096"/>
            <a:ext cx="1944216" cy="461665"/>
          </a:xfrm>
          <a:prstGeom prst="rect">
            <a:avLst/>
          </a:prstGeom>
          <a:noFill/>
        </p:spPr>
        <p:txBody>
          <a:bodyPr wrap="square" rtlCol="0">
            <a:spAutoFit/>
          </a:bodyPr>
          <a:lstStyle/>
          <a:p>
            <a:r>
              <a:rPr lang="uk-UA" dirty="0" smtClean="0">
                <a:latin typeface="Segoe Script" panose="020B0504020000000003" pitchFamily="34" charset="0"/>
              </a:rPr>
              <a:t>І пушки</a:t>
            </a:r>
            <a:endParaRPr lang="uk-UA" dirty="0">
              <a:latin typeface="Segoe Script" panose="020B0504020000000003" pitchFamily="34" charset="0"/>
            </a:endParaRPr>
          </a:p>
        </p:txBody>
      </p:sp>
    </p:spTree>
    <p:extLst>
      <p:ext uri="{BB962C8B-B14F-4D97-AF65-F5344CB8AC3E}">
        <p14:creationId xmlns:p14="http://schemas.microsoft.com/office/powerpoint/2010/main" val="2323071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013176"/>
            <a:ext cx="7844408" cy="1287016"/>
          </a:xfrm>
        </p:spPr>
        <p:txBody>
          <a:bodyPr/>
          <a:lstStyle/>
          <a:p>
            <a:pPr algn="l"/>
            <a:r>
              <a:rPr lang="uk-UA" sz="2400" dirty="0" smtClean="0">
                <a:latin typeface="Segoe Script" panose="020B0504020000000003" pitchFamily="34" charset="0"/>
              </a:rPr>
              <a:t>Міст в Норвегії  </a:t>
            </a:r>
            <a:r>
              <a:rPr lang="uk-UA" sz="2400" dirty="0" err="1" smtClean="0">
                <a:latin typeface="Segoe Script" panose="020B0504020000000003" pitchFamily="34" charset="0"/>
              </a:rPr>
              <a:t>прдуманий</a:t>
            </a:r>
            <a:r>
              <a:rPr lang="uk-UA" sz="2400" dirty="0" smtClean="0">
                <a:latin typeface="Segoe Script" panose="020B0504020000000003" pitchFamily="34" charset="0"/>
              </a:rPr>
              <a:t> ним в 1502 р. і зроблений оригінальними чернетками в 2001 році</a:t>
            </a:r>
            <a:endParaRPr lang="uk-UA" sz="2400" dirty="0">
              <a:latin typeface="Segoe Script" panose="020B0504020000000003" pitchFamily="34" charset="0"/>
            </a:endParaRPr>
          </a:p>
        </p:txBody>
      </p:sp>
      <p:pic>
        <p:nvPicPr>
          <p:cNvPr id="4" name="Объект 3" descr="мост леонардо в Норвегии был придуман им в 1502г, а построен лишь в 2001гпо оригинальным платежам.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0"/>
            <a:ext cx="6375553" cy="455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9307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24128" y="332656"/>
            <a:ext cx="2843808" cy="2736304"/>
          </a:xfrm>
        </p:spPr>
        <p:txBody>
          <a:bodyPr/>
          <a:lstStyle/>
          <a:p>
            <a:pPr algn="l"/>
            <a:r>
              <a:rPr lang="uk-UA" sz="2400" dirty="0" smtClean="0">
                <a:latin typeface="Segoe Script" panose="020B0504020000000003" pitchFamily="34" charset="0"/>
              </a:rPr>
              <a:t>Мости на основі чернеток </a:t>
            </a:r>
            <a:r>
              <a:rPr lang="uk-UA" sz="2400" dirty="0" err="1" smtClean="0">
                <a:latin typeface="Segoe Script" panose="020B0504020000000003" pitchFamily="34" charset="0"/>
              </a:rPr>
              <a:t>да</a:t>
            </a:r>
            <a:r>
              <a:rPr lang="uk-UA" sz="2400" dirty="0" smtClean="0">
                <a:latin typeface="Segoe Script" panose="020B0504020000000003" pitchFamily="34" charset="0"/>
              </a:rPr>
              <a:t> Вінчі</a:t>
            </a:r>
            <a:endParaRPr lang="uk-UA" sz="2400" dirty="0">
              <a:latin typeface="Segoe Script" panose="020B0504020000000003" pitchFamily="34" charset="0"/>
            </a:endParaRPr>
          </a:p>
        </p:txBody>
      </p:sp>
      <p:pic>
        <p:nvPicPr>
          <p:cNvPr id="4" name="Picture 5" descr="Картинка 68 из 8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136"/>
            <a:ext cx="5400675" cy="397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DSC07745_-15-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504" y="3356992"/>
            <a:ext cx="4699000"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IMG_5077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356992"/>
            <a:ext cx="36830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8275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45224"/>
            <a:ext cx="7380312" cy="1143000"/>
          </a:xfrm>
        </p:spPr>
        <p:txBody>
          <a:bodyPr/>
          <a:lstStyle/>
          <a:p>
            <a:r>
              <a:rPr lang="uk-UA" dirty="0" smtClean="0">
                <a:latin typeface="Segoe Script" panose="020B0504020000000003" pitchFamily="34" charset="0"/>
              </a:rPr>
              <a:t>Костюм </a:t>
            </a:r>
            <a:br>
              <a:rPr lang="uk-UA" dirty="0" smtClean="0">
                <a:latin typeface="Segoe Script" panose="020B0504020000000003" pitchFamily="34" charset="0"/>
              </a:rPr>
            </a:br>
            <a:r>
              <a:rPr lang="uk-UA" dirty="0" err="1" smtClean="0">
                <a:latin typeface="Segoe Script" panose="020B0504020000000003" pitchFamily="34" charset="0"/>
              </a:rPr>
              <a:t>аквалангиста</a:t>
            </a:r>
            <a:endParaRPr lang="uk-UA" dirty="0">
              <a:latin typeface="Segoe Script" panose="020B0504020000000003" pitchFamily="34" charset="0"/>
            </a:endParaRPr>
          </a:p>
        </p:txBody>
      </p:sp>
      <p:pic>
        <p:nvPicPr>
          <p:cNvPr id="4" name="Picture 4" descr="_leo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621"/>
            <a:ext cx="5113337"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14_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5616" y="2636912"/>
            <a:ext cx="2712137"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1198245686_scafand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260648"/>
            <a:ext cx="2595562"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865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6552" y="5085184"/>
            <a:ext cx="5400600" cy="1143000"/>
          </a:xfrm>
        </p:spPr>
        <p:txBody>
          <a:bodyPr/>
          <a:lstStyle/>
          <a:p>
            <a:r>
              <a:rPr lang="uk-UA" dirty="0" smtClean="0">
                <a:latin typeface="Segoe Script" panose="020B0504020000000003" pitchFamily="34" charset="0"/>
              </a:rPr>
              <a:t>Літальний </a:t>
            </a:r>
            <a:br>
              <a:rPr lang="uk-UA" dirty="0" smtClean="0">
                <a:latin typeface="Segoe Script" panose="020B0504020000000003" pitchFamily="34" charset="0"/>
              </a:rPr>
            </a:br>
            <a:r>
              <a:rPr lang="uk-UA" dirty="0" smtClean="0">
                <a:latin typeface="Segoe Script" panose="020B0504020000000003" pitchFamily="34" charset="0"/>
              </a:rPr>
              <a:t>апарат</a:t>
            </a:r>
            <a:endParaRPr lang="uk-UA" dirty="0">
              <a:latin typeface="Segoe Script" panose="020B0504020000000003" pitchFamily="34" charset="0"/>
            </a:endParaRPr>
          </a:p>
        </p:txBody>
      </p:sp>
      <p:pic>
        <p:nvPicPr>
          <p:cNvPr id="4" name="Picture 8" descr="Картинка 1 из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735" y="116632"/>
            <a:ext cx="4993128"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Картинка 5 из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924944"/>
            <a:ext cx="4746625" cy="316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391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4139952" cy="1584176"/>
          </a:xfrm>
        </p:spPr>
        <p:txBody>
          <a:bodyPr/>
          <a:lstStyle/>
          <a:p>
            <a:r>
              <a:rPr lang="uk-UA" dirty="0" smtClean="0">
                <a:latin typeface="Segoe Script" panose="020B0504020000000003" pitchFamily="34" charset="0"/>
              </a:rPr>
              <a:t>Будівничий</a:t>
            </a:r>
            <a:br>
              <a:rPr lang="uk-UA" dirty="0" smtClean="0">
                <a:latin typeface="Segoe Script" panose="020B0504020000000003" pitchFamily="34" charset="0"/>
              </a:rPr>
            </a:br>
            <a:r>
              <a:rPr lang="uk-UA" dirty="0" smtClean="0">
                <a:latin typeface="Segoe Script" panose="020B0504020000000003" pitchFamily="34" charset="0"/>
              </a:rPr>
              <a:t>механізм</a:t>
            </a:r>
            <a:endParaRPr lang="uk-UA" dirty="0">
              <a:latin typeface="Segoe Script" panose="020B0504020000000003" pitchFamily="34" charset="0"/>
            </a:endParaRPr>
          </a:p>
        </p:txBody>
      </p:sp>
      <p:sp>
        <p:nvSpPr>
          <p:cNvPr id="3" name="Объект 2"/>
          <p:cNvSpPr>
            <a:spLocks noGrp="1"/>
          </p:cNvSpPr>
          <p:nvPr>
            <p:ph idx="1"/>
          </p:nvPr>
        </p:nvSpPr>
        <p:spPr>
          <a:xfrm>
            <a:off x="107504" y="2204864"/>
            <a:ext cx="3744416" cy="4536504"/>
          </a:xfrm>
        </p:spPr>
        <p:txBody>
          <a:bodyPr/>
          <a:lstStyle/>
          <a:p>
            <a:pPr marL="0" indent="0">
              <a:buNone/>
            </a:pPr>
            <a:r>
              <a:rPr lang="uk-UA" dirty="0" smtClean="0">
                <a:latin typeface="Segoe Script" panose="020B0504020000000003" pitchFamily="34" charset="0"/>
              </a:rPr>
              <a:t>З ним навіть діти підіймають важку вагу</a:t>
            </a:r>
            <a:endParaRPr lang="uk-UA" dirty="0">
              <a:latin typeface="Segoe Script" panose="020B0504020000000003" pitchFamily="34" charset="0"/>
            </a:endParaRPr>
          </a:p>
        </p:txBody>
      </p:sp>
      <p:pic>
        <p:nvPicPr>
          <p:cNvPr id="4" name="Рисунок 3" descr="строительный механизм с ними даже дети поднимают тяжести.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908720"/>
            <a:ext cx="4743822" cy="511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5745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7772400" cy="1143000"/>
          </a:xfrm>
        </p:spPr>
        <p:txBody>
          <a:bodyPr/>
          <a:lstStyle/>
          <a:p>
            <a:r>
              <a:rPr lang="uk-UA" dirty="0" smtClean="0">
                <a:latin typeface="Segoe Script" panose="020B0504020000000003" pitchFamily="34" charset="0"/>
              </a:rPr>
              <a:t>Біографія</a:t>
            </a:r>
            <a:endParaRPr lang="uk-UA" dirty="0">
              <a:latin typeface="Segoe Script" panose="020B0504020000000003" pitchFamily="34" charset="0"/>
            </a:endParaRPr>
          </a:p>
        </p:txBody>
      </p:sp>
      <p:sp>
        <p:nvSpPr>
          <p:cNvPr id="3" name="Объект 2"/>
          <p:cNvSpPr>
            <a:spLocks noGrp="1"/>
          </p:cNvSpPr>
          <p:nvPr>
            <p:ph idx="1"/>
          </p:nvPr>
        </p:nvSpPr>
        <p:spPr>
          <a:xfrm>
            <a:off x="685800" y="1556792"/>
            <a:ext cx="7772400" cy="5301208"/>
          </a:xfrm>
        </p:spPr>
        <p:txBody>
          <a:bodyPr/>
          <a:lstStyle/>
          <a:p>
            <a:pPr marL="0" indent="0">
              <a:buNone/>
            </a:pPr>
            <a:r>
              <a:rPr lang="uk-UA" sz="1400" dirty="0">
                <a:latin typeface="Segoe Script" panose="020B0504020000000003" pitchFamily="34" charset="0"/>
              </a:rPr>
              <a:t>Леонардо </a:t>
            </a:r>
            <a:r>
              <a:rPr lang="uk-UA" sz="1400" dirty="0" err="1">
                <a:latin typeface="Segoe Script" panose="020B0504020000000003" pitchFamily="34" charset="0"/>
              </a:rPr>
              <a:t>да</a:t>
            </a:r>
            <a:r>
              <a:rPr lang="uk-UA" sz="1400" dirty="0">
                <a:latin typeface="Segoe Script" panose="020B0504020000000003" pitchFamily="34" charset="0"/>
              </a:rPr>
              <a:t> Вінчі </a:t>
            </a:r>
            <a:r>
              <a:rPr lang="uk-UA" sz="1400" dirty="0" err="1">
                <a:latin typeface="Segoe Script" panose="020B0504020000000003" pitchFamily="34" charset="0"/>
              </a:rPr>
              <a:t>на</a:t>
            </a:r>
            <a:r>
              <a:rPr lang="uk-UA" sz="1400" dirty="0">
                <a:latin typeface="Segoe Script" panose="020B0504020000000003" pitchFamily="34" charset="0"/>
              </a:rPr>
              <a:t>родився 15 </a:t>
            </a:r>
            <a:r>
              <a:rPr lang="uk-UA" sz="1400" dirty="0" smtClean="0">
                <a:latin typeface="Segoe Script" panose="020B0504020000000003" pitchFamily="34" charset="0"/>
              </a:rPr>
              <a:t>квітня</a:t>
            </a:r>
            <a:r>
              <a:rPr lang="uk-UA" sz="1400" dirty="0">
                <a:latin typeface="Segoe Script" panose="020B0504020000000003" pitchFamily="34" charset="0"/>
              </a:rPr>
              <a:t> 1452 року в селищі Анкіано поблизу Вінчі, укріпленої фортеці за 30 км </a:t>
            </a:r>
            <a:r>
              <a:rPr lang="uk-UA" sz="1400" dirty="0" smtClean="0">
                <a:latin typeface="Segoe Script" panose="020B0504020000000003" pitchFamily="34" charset="0"/>
              </a:rPr>
              <a:t>від Флоренції</a:t>
            </a:r>
            <a:r>
              <a:rPr lang="uk-UA" sz="1400" dirty="0">
                <a:latin typeface="Segoe Script" panose="020B0504020000000003" pitchFamily="34" charset="0"/>
              </a:rPr>
              <a:t>, о «третій годині ночі», тобто о дев'ятій вечора за сучасним відліком часу. В щоденнику діда Леонардо зазначено (дослівний переклад): «В суботу, о третій годині ночі 15 квітня народився мій онук, син мого сина </a:t>
            </a:r>
            <a:r>
              <a:rPr lang="uk-UA" sz="1400" dirty="0" err="1">
                <a:latin typeface="Segoe Script" panose="020B0504020000000003" pitchFamily="34" charset="0"/>
              </a:rPr>
              <a:t>П'єро</a:t>
            </a:r>
            <a:r>
              <a:rPr lang="uk-UA" sz="1400" dirty="0">
                <a:latin typeface="Segoe Script" panose="020B0504020000000003" pitchFamily="34" charset="0"/>
              </a:rPr>
              <a:t>. Хлопчика назвали Леонардо. Його хрестив </a:t>
            </a:r>
            <a:r>
              <a:rPr lang="uk-UA" sz="1400" dirty="0" smtClean="0">
                <a:latin typeface="Segoe Script" panose="020B0504020000000003" pitchFamily="34" charset="0"/>
              </a:rPr>
              <a:t>отець </a:t>
            </a:r>
            <a:r>
              <a:rPr lang="uk-UA" sz="1400" dirty="0" err="1" smtClean="0">
                <a:latin typeface="Segoe Script" panose="020B0504020000000003" pitchFamily="34" charset="0"/>
              </a:rPr>
              <a:t>П'єро</a:t>
            </a:r>
            <a:r>
              <a:rPr lang="uk-UA" sz="1400" dirty="0" smtClean="0">
                <a:latin typeface="Segoe Script" panose="020B0504020000000003" pitchFamily="34" charset="0"/>
              </a:rPr>
              <a:t> </a:t>
            </a:r>
            <a:r>
              <a:rPr lang="uk-UA" sz="1400" dirty="0">
                <a:latin typeface="Segoe Script" panose="020B0504020000000003" pitchFamily="34" charset="0"/>
              </a:rPr>
              <a:t>ді Бартоломео». Його батьками були 25-річний </a:t>
            </a:r>
            <a:r>
              <a:rPr lang="uk-UA" sz="1400" dirty="0" smtClean="0">
                <a:latin typeface="Segoe Script" panose="020B0504020000000003" pitchFamily="34" charset="0"/>
              </a:rPr>
              <a:t>нотаріус </a:t>
            </a:r>
            <a:r>
              <a:rPr lang="uk-UA" sz="1400" dirty="0" err="1" smtClean="0">
                <a:latin typeface="Segoe Script" panose="020B0504020000000003" pitchFamily="34" charset="0"/>
              </a:rPr>
              <a:t>П'єро</a:t>
            </a:r>
            <a:r>
              <a:rPr lang="uk-UA" sz="1400" dirty="0" smtClean="0">
                <a:latin typeface="Segoe Script" panose="020B0504020000000003" pitchFamily="34" charset="0"/>
              </a:rPr>
              <a:t> </a:t>
            </a:r>
            <a:r>
              <a:rPr lang="uk-UA" sz="1400" dirty="0">
                <a:latin typeface="Segoe Script" panose="020B0504020000000003" pitchFamily="34" charset="0"/>
              </a:rPr>
              <a:t>і його кохана, селянка Катерина. Перші роки життя Леонардо провів разом з матір'ю. Його батько незабаром одружився з багатою і знатною дівчиною, але цей шлюб виявився бездітним, і </a:t>
            </a:r>
            <a:r>
              <a:rPr lang="uk-UA" sz="1400" dirty="0" err="1">
                <a:latin typeface="Segoe Script" panose="020B0504020000000003" pitchFamily="34" charset="0"/>
              </a:rPr>
              <a:t>П'єро</a:t>
            </a:r>
            <a:r>
              <a:rPr lang="uk-UA" sz="1400" dirty="0">
                <a:latin typeface="Segoe Script" panose="020B0504020000000003" pitchFamily="34" charset="0"/>
              </a:rPr>
              <a:t> забрав свого трирічного сина на виховання. Розлучений з матір'ю Леонардо все життя намагався відтворити її образ у своїх шедеврах.</a:t>
            </a:r>
          </a:p>
          <a:p>
            <a:pPr marL="0" indent="0">
              <a:buNone/>
            </a:pPr>
            <a:r>
              <a:rPr lang="uk-UA" sz="1400" dirty="0">
                <a:latin typeface="Segoe Script" panose="020B0504020000000003" pitchFamily="34" charset="0"/>
              </a:rPr>
              <a:t>В Італії того часу до позашлюбних дітей ставилися майже як до законних спадкоємців. Багато впливових людей міста Вінчі сприяли подальшій долі Леонардо. Коли Леонардо було 13 років, його </a:t>
            </a:r>
            <a:r>
              <a:rPr lang="uk-UA" sz="1400" dirty="0" smtClean="0">
                <a:latin typeface="Segoe Script" panose="020B0504020000000003" pitchFamily="34" charset="0"/>
              </a:rPr>
              <a:t>мачуха</a:t>
            </a:r>
            <a:r>
              <a:rPr lang="uk-UA" sz="1400" dirty="0">
                <a:latin typeface="Segoe Script" panose="020B0504020000000003" pitchFamily="34" charset="0"/>
              </a:rPr>
              <a:t> </a:t>
            </a:r>
            <a:r>
              <a:rPr lang="uk-UA" sz="1400" dirty="0" smtClean="0">
                <a:latin typeface="Segoe Script" panose="020B0504020000000003" pitchFamily="34" charset="0"/>
              </a:rPr>
              <a:t>померла </a:t>
            </a:r>
            <a:r>
              <a:rPr lang="uk-UA" sz="1400" dirty="0">
                <a:latin typeface="Segoe Script" panose="020B0504020000000003" pitchFamily="34" charset="0"/>
              </a:rPr>
              <a:t>при пологах. Батько одружувався вдруге і незабаром залишився вдівцем. Він прожив 67 років, був чотири рази одружений і мав 12 дітей. Батько намагався залучити Леонардо до сімейної професії, але безуспішно: син не цікавився законами суспільства.</a:t>
            </a:r>
          </a:p>
          <a:p>
            <a:pPr marL="0" indent="0">
              <a:buNone/>
            </a:pPr>
            <a:r>
              <a:rPr lang="uk-UA" sz="1400" dirty="0">
                <a:latin typeface="Segoe Script" panose="020B0504020000000003" pitchFamily="34" charset="0"/>
              </a:rPr>
              <a:t>Леонардо не мав прізвища в сучасному розумінні; «</a:t>
            </a:r>
            <a:r>
              <a:rPr lang="uk-UA" sz="1400" dirty="0" err="1">
                <a:latin typeface="Segoe Script" panose="020B0504020000000003" pitchFamily="34" charset="0"/>
              </a:rPr>
              <a:t>да</a:t>
            </a:r>
            <a:r>
              <a:rPr lang="uk-UA" sz="1400" dirty="0">
                <a:latin typeface="Segoe Script" panose="020B0504020000000003" pitchFamily="34" charset="0"/>
              </a:rPr>
              <a:t> Вінчі» означає просто «(родом) з містечка Вінчі». Повне його ім'я — Леонардо, син пана </a:t>
            </a:r>
            <a:r>
              <a:rPr lang="uk-UA" sz="1400" dirty="0" err="1">
                <a:latin typeface="Segoe Script" panose="020B0504020000000003" pitchFamily="34" charset="0"/>
              </a:rPr>
              <a:t>П'єро</a:t>
            </a:r>
            <a:r>
              <a:rPr lang="uk-UA" sz="1400" dirty="0">
                <a:latin typeface="Segoe Script" panose="020B0504020000000003" pitchFamily="34" charset="0"/>
              </a:rPr>
              <a:t> з Вінчі (італ. </a:t>
            </a:r>
            <a:r>
              <a:rPr lang="en-US" sz="1400" i="1" dirty="0">
                <a:latin typeface="Segoe Script" panose="020B0504020000000003" pitchFamily="34" charset="0"/>
              </a:rPr>
              <a:t>Leonardo di </a:t>
            </a:r>
            <a:r>
              <a:rPr lang="en-US" sz="1400" i="1" dirty="0" err="1">
                <a:latin typeface="Segoe Script" panose="020B0504020000000003" pitchFamily="34" charset="0"/>
              </a:rPr>
              <a:t>ser</a:t>
            </a:r>
            <a:r>
              <a:rPr lang="en-US" sz="1400" i="1" dirty="0">
                <a:latin typeface="Segoe Script" panose="020B0504020000000003" pitchFamily="34" charset="0"/>
              </a:rPr>
              <a:t> </a:t>
            </a:r>
            <a:r>
              <a:rPr lang="en-US" sz="1400" i="1" dirty="0" err="1">
                <a:latin typeface="Segoe Script" panose="020B0504020000000003" pitchFamily="34" charset="0"/>
              </a:rPr>
              <a:t>Piero</a:t>
            </a:r>
            <a:r>
              <a:rPr lang="en-US" sz="1400" i="1" dirty="0">
                <a:latin typeface="Segoe Script" panose="020B0504020000000003" pitchFamily="34" charset="0"/>
              </a:rPr>
              <a:t> da Vinci</a:t>
            </a:r>
            <a:r>
              <a:rPr lang="en-US" sz="1400" dirty="0">
                <a:latin typeface="Segoe Script" panose="020B0504020000000003" pitchFamily="34" charset="0"/>
              </a:rPr>
              <a:t>).</a:t>
            </a:r>
          </a:p>
          <a:p>
            <a:endParaRPr lang="uk-UA" sz="1400" dirty="0">
              <a:latin typeface="Segoe Script" panose="020B0504020000000003" pitchFamily="34" charset="0"/>
            </a:endParaRPr>
          </a:p>
        </p:txBody>
      </p:sp>
    </p:spTree>
    <p:extLst>
      <p:ext uri="{BB962C8B-B14F-4D97-AF65-F5344CB8AC3E}">
        <p14:creationId xmlns:p14="http://schemas.microsoft.com/office/powerpoint/2010/main" val="3488465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67544" y="764704"/>
            <a:ext cx="7560840" cy="5112568"/>
          </a:xfrm>
        </p:spPr>
        <p:txBody>
          <a:bodyPr/>
          <a:lstStyle/>
          <a:p>
            <a:pPr algn="l"/>
            <a:r>
              <a:rPr lang="uk-UA" sz="1800" dirty="0">
                <a:latin typeface="Segoe Script" panose="020B0504020000000003" pitchFamily="34" charset="0"/>
              </a:rPr>
              <a:t>Вивчаючи стійкість людського ока, Леонардо </a:t>
            </a:r>
            <a:r>
              <a:rPr lang="uk-UA" sz="1800" dirty="0" err="1">
                <a:latin typeface="Segoe Script" panose="020B0504020000000003" pitchFamily="34" charset="0"/>
              </a:rPr>
              <a:t>да</a:t>
            </a:r>
            <a:r>
              <a:rPr lang="uk-UA" sz="1800" dirty="0">
                <a:latin typeface="Segoe Script" panose="020B0504020000000003" pitchFamily="34" charset="0"/>
              </a:rPr>
              <a:t> Вічні висловив правильні здогади про природу бінокулярного зору. В анатомічних дослідах його </a:t>
            </a:r>
            <a:r>
              <a:rPr lang="uk-UA" sz="1800" dirty="0" err="1">
                <a:latin typeface="Segoe Script" panose="020B0504020000000003" pitchFamily="34" charset="0"/>
              </a:rPr>
              <a:t>узагальнювальні</a:t>
            </a:r>
            <a:r>
              <a:rPr lang="uk-UA" sz="1800" dirty="0">
                <a:latin typeface="Segoe Script" panose="020B0504020000000003" pitchFamily="34" charset="0"/>
              </a:rPr>
              <a:t> результати розтинів, в деталізованих малюнках заклали основи сучасної наукової ілюстрації. Почавши від простої інвентаризації органів до вивчення функції, він розглядав організм як зразок природної механіки. Леонардо </a:t>
            </a:r>
            <a:r>
              <a:rPr lang="uk-UA" sz="1800" dirty="0" err="1">
                <a:latin typeface="Segoe Script" panose="020B0504020000000003" pitchFamily="34" charset="0"/>
              </a:rPr>
              <a:t>да</a:t>
            </a:r>
            <a:r>
              <a:rPr lang="uk-UA" sz="1800" dirty="0">
                <a:latin typeface="Segoe Script" panose="020B0504020000000003" pitchFamily="34" charset="0"/>
              </a:rPr>
              <a:t> Вінчі вперше описав низку кісток та нервів, висловив пропозиції про антагонізм м'язів, особливу увагу приділяв проблемам </a:t>
            </a:r>
            <a:r>
              <a:rPr lang="uk-UA" sz="1800" dirty="0" smtClean="0">
                <a:latin typeface="Segoe Script" panose="020B0504020000000003" pitchFamily="34" charset="0"/>
              </a:rPr>
              <a:t>ембріології</a:t>
            </a:r>
            <a:r>
              <a:rPr lang="uk-UA" sz="1800" dirty="0">
                <a:latin typeface="Segoe Script" panose="020B0504020000000003" pitchFamily="34" charset="0"/>
              </a:rPr>
              <a:t> </a:t>
            </a:r>
            <a:r>
              <a:rPr lang="uk-UA" sz="1800" dirty="0" smtClean="0">
                <a:latin typeface="Segoe Script" panose="020B0504020000000003" pitchFamily="34" charset="0"/>
              </a:rPr>
              <a:t>і</a:t>
            </a:r>
            <a:r>
              <a:rPr lang="uk-UA" sz="1800" dirty="0">
                <a:latin typeface="Segoe Script" panose="020B0504020000000003" pitchFamily="34" charset="0"/>
              </a:rPr>
              <a:t> порівняльної анатомії. У дослідах з виділенням різних органів у тварин Леонардо </a:t>
            </a:r>
            <a:r>
              <a:rPr lang="uk-UA" sz="1800" dirty="0" err="1">
                <a:latin typeface="Segoe Script" panose="020B0504020000000003" pitchFamily="34" charset="0"/>
              </a:rPr>
              <a:t>да</a:t>
            </a:r>
            <a:r>
              <a:rPr lang="uk-UA" sz="1800" dirty="0">
                <a:latin typeface="Segoe Script" panose="020B0504020000000003" pitchFamily="34" charset="0"/>
              </a:rPr>
              <a:t> Вінчі прагнув запровадити дослідницький експериментальний метод у біологію. Він вперше почав розглядати ботаніку, як самостійну біологічну дисципліну, виділяючи структурно-функціональні моменти. Він дав опис листкорозміщенню,</a:t>
            </a:r>
            <a:r>
              <a:rPr lang="uk-UA" sz="1800" dirty="0" err="1">
                <a:latin typeface="Segoe Script" panose="020B0504020000000003" pitchFamily="34" charset="0"/>
              </a:rPr>
              <a:t> геліотропізм</a:t>
            </a:r>
            <a:r>
              <a:rPr lang="uk-UA" sz="1800" dirty="0">
                <a:latin typeface="Segoe Script" panose="020B0504020000000003" pitchFamily="34" charset="0"/>
              </a:rPr>
              <a:t>у і </a:t>
            </a:r>
            <a:r>
              <a:rPr lang="uk-UA" sz="1800" dirty="0" smtClean="0">
                <a:latin typeface="Segoe Script" panose="020B0504020000000003" pitchFamily="34" charset="0"/>
              </a:rPr>
              <a:t>геотропізму</a:t>
            </a:r>
            <a:r>
              <a:rPr lang="uk-UA" sz="1800" dirty="0">
                <a:latin typeface="Segoe Script" panose="020B0504020000000003" pitchFamily="34" charset="0"/>
              </a:rPr>
              <a:t>, кореневого тиску та руху соків рослини.</a:t>
            </a:r>
            <a:endParaRPr lang="uk-UA" sz="1800" dirty="0">
              <a:latin typeface="Segoe Script" panose="020B0504020000000003" pitchFamily="34" charset="0"/>
            </a:endParaRPr>
          </a:p>
        </p:txBody>
      </p:sp>
    </p:spTree>
    <p:extLst>
      <p:ext uri="{BB962C8B-B14F-4D97-AF65-F5344CB8AC3E}">
        <p14:creationId xmlns:p14="http://schemas.microsoft.com/office/powerpoint/2010/main" val="1091548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8460432" cy="1296144"/>
          </a:xfrm>
        </p:spPr>
        <p:txBody>
          <a:bodyPr/>
          <a:lstStyle/>
          <a:p>
            <a:r>
              <a:rPr lang="uk-UA" dirty="0" smtClean="0">
                <a:latin typeface="Segoe Script" panose="020B0504020000000003" pitchFamily="34" charset="0"/>
              </a:rPr>
              <a:t>Анатомія, ботаніка, палеонтологія</a:t>
            </a:r>
            <a:endParaRPr lang="uk-UA" dirty="0">
              <a:latin typeface="Segoe Script" panose="020B0504020000000003" pitchFamily="34" charset="0"/>
            </a:endParaRPr>
          </a:p>
        </p:txBody>
      </p:sp>
      <p:pic>
        <p:nvPicPr>
          <p:cNvPr id="4" name="Picture 5" descr="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0" y="1340768"/>
            <a:ext cx="2705100" cy="370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descr="рисунок лео сердца.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20210" y="1362068"/>
            <a:ext cx="1872208" cy="238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60"/>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4597119" y="1718010"/>
            <a:ext cx="1991105"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832" y="3356992"/>
            <a:ext cx="2520280" cy="311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26" y="4077072"/>
            <a:ext cx="2448272"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5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8224" y="2518453"/>
            <a:ext cx="2459037"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8092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leonardo-da-vinci-149.jpg"/>
          <p:cNvPicPr>
            <a:picLocks noGrp="1"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84317"/>
            <a:ext cx="3982505" cy="570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descr="leonardo-da-vinci-15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052736"/>
            <a:ext cx="3786188" cy="521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2111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332656"/>
            <a:ext cx="7772400" cy="1143000"/>
          </a:xfrm>
        </p:spPr>
        <p:txBody>
          <a:bodyPr/>
          <a:lstStyle/>
          <a:p>
            <a:r>
              <a:rPr lang="uk-UA" dirty="0" smtClean="0">
                <a:latin typeface="Segoe Script" panose="020B0504020000000003" pitchFamily="34" charset="0"/>
              </a:rPr>
              <a:t>Живопис</a:t>
            </a:r>
            <a:endParaRPr lang="uk-UA" dirty="0">
              <a:latin typeface="Segoe Script" panose="020B0504020000000003" pitchFamily="34" charset="0"/>
            </a:endParaRPr>
          </a:p>
        </p:txBody>
      </p:sp>
      <p:sp>
        <p:nvSpPr>
          <p:cNvPr id="3" name="Объект 2"/>
          <p:cNvSpPr>
            <a:spLocks noGrp="1"/>
          </p:cNvSpPr>
          <p:nvPr>
            <p:ph idx="1"/>
          </p:nvPr>
        </p:nvSpPr>
        <p:spPr>
          <a:xfrm>
            <a:off x="685800" y="1628800"/>
            <a:ext cx="7772400" cy="5229200"/>
          </a:xfrm>
        </p:spPr>
        <p:txBody>
          <a:bodyPr/>
          <a:lstStyle/>
          <a:p>
            <a:pPr marL="0" indent="0">
              <a:buNone/>
            </a:pPr>
            <a:r>
              <a:rPr lang="uk-UA" sz="1800" dirty="0"/>
              <a:t>Завдяки його роботам мистецтво живопису перейшло на якісно новий етап свого розвитку. Художники Ренесансу рішуче відмовлялися від багатьох умовностей середньовічного мистецтва. Це було спрямування у бік реалізму і багато було досягнуто у вивченні перспективи, анатомії, більшої свободи в композиційних рішеннях. Але в плані живописності, роботи з фарбою, художники були доволі умовні і скуті. Лінія на картині чітко окреслювала предмет, і зображення мало вигляд розфарбованого малюнка. Найбільш умовним був пейзаж, який грав другорядну роль. Леонардо усвідомив і втілив нову живописну техніку. У нього лінія має право на розмитість, бо так ми її бачимо. Він усвідомив явища розсіювання світла в повітрі і виникнення серпанку, (</a:t>
            </a:r>
            <a:r>
              <a:rPr lang="uk-UA" sz="1800" dirty="0" err="1"/>
              <a:t>сфумато</a:t>
            </a:r>
            <a:r>
              <a:rPr lang="uk-UA" sz="1800" dirty="0"/>
              <a:t>), між глядачем і зображеним предметом, який пом'якшує колірні контрасти і лінії. У результаті реалізм у живописі перейшов на якісно новий рівень.</a:t>
            </a:r>
            <a:endParaRPr lang="uk-UA" sz="1800" dirty="0">
              <a:latin typeface="Segoe Script" panose="020B0504020000000003" pitchFamily="34" charset="0"/>
            </a:endParaRPr>
          </a:p>
        </p:txBody>
      </p:sp>
    </p:spTree>
    <p:extLst>
      <p:ext uri="{BB962C8B-B14F-4D97-AF65-F5344CB8AC3E}">
        <p14:creationId xmlns:p14="http://schemas.microsoft.com/office/powerpoint/2010/main" val="3382896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кака1"/>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56"/>
            <a:ext cx="3475038"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5687823"/>
            <a:ext cx="3187006" cy="461665"/>
          </a:xfrm>
          <a:prstGeom prst="rect">
            <a:avLst/>
          </a:prstGeom>
          <a:noFill/>
        </p:spPr>
        <p:txBody>
          <a:bodyPr wrap="square" rtlCol="0">
            <a:spAutoFit/>
          </a:bodyPr>
          <a:lstStyle/>
          <a:p>
            <a:r>
              <a:rPr lang="uk-UA" dirty="0" err="1" smtClean="0">
                <a:latin typeface="Segoe Script" panose="020B0504020000000003" pitchFamily="34" charset="0"/>
              </a:rPr>
              <a:t>Бахус</a:t>
            </a:r>
            <a:endParaRPr lang="uk-UA" dirty="0">
              <a:latin typeface="Segoe Script" panose="020B0504020000000003" pitchFamily="34" charset="0"/>
            </a:endParaRPr>
          </a:p>
        </p:txBody>
      </p:sp>
      <p:pic>
        <p:nvPicPr>
          <p:cNvPr id="6" name="Picture 4" descr="ваяртсп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2698262"/>
            <a:ext cx="3071813"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428027" y="1988840"/>
            <a:ext cx="2160240" cy="830997"/>
          </a:xfrm>
          <a:prstGeom prst="rect">
            <a:avLst/>
          </a:prstGeom>
          <a:noFill/>
        </p:spPr>
        <p:txBody>
          <a:bodyPr wrap="square" rtlCol="0">
            <a:spAutoFit/>
          </a:bodyPr>
          <a:lstStyle/>
          <a:p>
            <a:r>
              <a:rPr lang="uk-UA" dirty="0" smtClean="0">
                <a:latin typeface="Segoe Script" panose="020B0504020000000003" pitchFamily="34" charset="0"/>
              </a:rPr>
              <a:t>Мадонна </a:t>
            </a:r>
            <a:r>
              <a:rPr lang="uk-UA" dirty="0" err="1" smtClean="0">
                <a:latin typeface="Segoe Script" panose="020B0504020000000003" pitchFamily="34" charset="0"/>
              </a:rPr>
              <a:t>Бенуа</a:t>
            </a:r>
            <a:endParaRPr lang="uk-UA" dirty="0">
              <a:latin typeface="Segoe Script" panose="020B0504020000000003" pitchFamily="34" charset="0"/>
            </a:endParaRPr>
          </a:p>
        </p:txBody>
      </p:sp>
      <p:pic>
        <p:nvPicPr>
          <p:cNvPr id="8" name="Picture 5" descr="Дама с горностаем The Lady with an Erm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9496" y="313125"/>
            <a:ext cx="3571875"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084168" y="3933056"/>
            <a:ext cx="2520280" cy="830997"/>
          </a:xfrm>
          <a:prstGeom prst="rect">
            <a:avLst/>
          </a:prstGeom>
          <a:noFill/>
        </p:spPr>
        <p:txBody>
          <a:bodyPr wrap="square" rtlCol="0">
            <a:spAutoFit/>
          </a:bodyPr>
          <a:lstStyle/>
          <a:p>
            <a:r>
              <a:rPr lang="uk-UA" dirty="0" smtClean="0">
                <a:latin typeface="Segoe Script" panose="020B0504020000000003" pitchFamily="34" charset="0"/>
              </a:rPr>
              <a:t>Дама з горностаєм</a:t>
            </a:r>
            <a:endParaRPr lang="uk-UA" dirty="0">
              <a:latin typeface="Segoe Script" panose="020B0504020000000003" pitchFamily="34" charset="0"/>
            </a:endParaRPr>
          </a:p>
        </p:txBody>
      </p:sp>
    </p:spTree>
    <p:extLst>
      <p:ext uri="{BB962C8B-B14F-4D97-AF65-F5344CB8AC3E}">
        <p14:creationId xmlns:p14="http://schemas.microsoft.com/office/powerpoint/2010/main" val="338930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76672"/>
            <a:ext cx="4355976" cy="936104"/>
          </a:xfrm>
        </p:spPr>
        <p:txBody>
          <a:bodyPr/>
          <a:lstStyle/>
          <a:p>
            <a:r>
              <a:rPr lang="uk-UA" sz="2800" dirty="0" smtClean="0">
                <a:latin typeface="Segoe Script" panose="020B0504020000000003" pitchFamily="34" charset="0"/>
              </a:rPr>
              <a:t>«Мадонна з гвоздикою»</a:t>
            </a:r>
            <a:endParaRPr lang="uk-UA" sz="2800" dirty="0">
              <a:latin typeface="Segoe Script" panose="020B0504020000000003" pitchFamily="34" charset="0"/>
            </a:endParaRPr>
          </a:p>
        </p:txBody>
      </p:sp>
      <p:sp>
        <p:nvSpPr>
          <p:cNvPr id="3" name="Объект 2"/>
          <p:cNvSpPr>
            <a:spLocks noGrp="1"/>
          </p:cNvSpPr>
          <p:nvPr>
            <p:ph idx="1"/>
          </p:nvPr>
        </p:nvSpPr>
        <p:spPr>
          <a:xfrm>
            <a:off x="4860032" y="332656"/>
            <a:ext cx="3672408" cy="1296144"/>
          </a:xfrm>
        </p:spPr>
        <p:txBody>
          <a:bodyPr/>
          <a:lstStyle/>
          <a:p>
            <a:pPr marL="0" indent="0">
              <a:buNone/>
            </a:pPr>
            <a:r>
              <a:rPr lang="uk-UA" dirty="0" smtClean="0">
                <a:latin typeface="Segoe Script" panose="020B0504020000000003" pitchFamily="34" charset="0"/>
              </a:rPr>
              <a:t>«Святий </a:t>
            </a:r>
            <a:r>
              <a:rPr lang="uk-UA" dirty="0" err="1" smtClean="0">
                <a:latin typeface="Segoe Script" panose="020B0504020000000003" pitchFamily="34" charset="0"/>
              </a:rPr>
              <a:t>Іеронім</a:t>
            </a:r>
            <a:r>
              <a:rPr lang="uk-UA" dirty="0" smtClean="0">
                <a:latin typeface="Segoe Script" panose="020B0504020000000003" pitchFamily="34" charset="0"/>
              </a:rPr>
              <a:t>»</a:t>
            </a:r>
            <a:endParaRPr lang="uk-UA" dirty="0">
              <a:latin typeface="Segoe Script" panose="020B0504020000000003" pitchFamily="34" charset="0"/>
            </a:endParaRPr>
          </a:p>
        </p:txBody>
      </p:sp>
      <p:pic>
        <p:nvPicPr>
          <p:cNvPr id="4" name="Picture 3" descr="C:\Documents and Settings\Mercury\Рабочий стол\Новая папка\37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498" y="1322590"/>
            <a:ext cx="4213225"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pic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322590"/>
            <a:ext cx="3705822" cy="496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5249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f_139008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194" y="-14435"/>
            <a:ext cx="4214813"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27584" y="5843440"/>
            <a:ext cx="2520280" cy="1200329"/>
          </a:xfrm>
          <a:prstGeom prst="rect">
            <a:avLst/>
          </a:prstGeom>
          <a:noFill/>
        </p:spPr>
        <p:txBody>
          <a:bodyPr wrap="square" rtlCol="0">
            <a:spAutoFit/>
          </a:bodyPr>
          <a:lstStyle/>
          <a:p>
            <a:r>
              <a:rPr lang="uk-UA" sz="3600" dirty="0" smtClean="0">
                <a:latin typeface="Segoe Script" panose="020B0504020000000003" pitchFamily="34" charset="0"/>
              </a:rPr>
              <a:t>Мадонна </a:t>
            </a:r>
            <a:r>
              <a:rPr lang="uk-UA" sz="3600" dirty="0" err="1" smtClean="0">
                <a:latin typeface="Segoe Script" panose="020B0504020000000003" pitchFamily="34" charset="0"/>
              </a:rPr>
              <a:t>Літта</a:t>
            </a:r>
            <a:endParaRPr lang="uk-UA" sz="3600" dirty="0">
              <a:latin typeface="Segoe Script" panose="020B0504020000000003" pitchFamily="34" charset="0"/>
            </a:endParaRPr>
          </a:p>
        </p:txBody>
      </p:sp>
      <p:pic>
        <p:nvPicPr>
          <p:cNvPr id="7" name="Picture 5" descr="The Dreyfus Madon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235595"/>
            <a:ext cx="4786312"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716016" y="5843440"/>
            <a:ext cx="3096344" cy="1200329"/>
          </a:xfrm>
          <a:prstGeom prst="rect">
            <a:avLst/>
          </a:prstGeom>
          <a:noFill/>
        </p:spPr>
        <p:txBody>
          <a:bodyPr wrap="square" rtlCol="0">
            <a:spAutoFit/>
          </a:bodyPr>
          <a:lstStyle/>
          <a:p>
            <a:r>
              <a:rPr lang="uk-UA" sz="3600" dirty="0" smtClean="0">
                <a:latin typeface="Segoe Script" panose="020B0504020000000003" pitchFamily="34" charset="0"/>
              </a:rPr>
              <a:t>Мадонна з дитиною</a:t>
            </a:r>
            <a:endParaRPr lang="uk-UA" sz="3600" dirty="0">
              <a:latin typeface="Segoe Script" panose="020B0504020000000003" pitchFamily="34" charset="0"/>
            </a:endParaRPr>
          </a:p>
        </p:txBody>
      </p:sp>
    </p:spTree>
    <p:extLst>
      <p:ext uri="{BB962C8B-B14F-4D97-AF65-F5344CB8AC3E}">
        <p14:creationId xmlns:p14="http://schemas.microsoft.com/office/powerpoint/2010/main" val="410131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76672"/>
            <a:ext cx="7772400" cy="1143000"/>
          </a:xfrm>
        </p:spPr>
        <p:txBody>
          <a:bodyPr/>
          <a:lstStyle/>
          <a:p>
            <a:r>
              <a:rPr lang="uk-UA" sz="6000" dirty="0" err="1" smtClean="0">
                <a:latin typeface="Segoe Script" panose="020B0504020000000003" pitchFamily="34" charset="0"/>
              </a:rPr>
              <a:t>Благовіщення</a:t>
            </a:r>
            <a:endParaRPr lang="uk-UA" sz="6000" dirty="0">
              <a:latin typeface="Segoe Script" panose="020B0504020000000003" pitchFamily="34" charset="0"/>
            </a:endParaRPr>
          </a:p>
        </p:txBody>
      </p:sp>
      <p:pic>
        <p:nvPicPr>
          <p:cNvPr id="4" name="Picture 7" descr="Благовещение"/>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060848"/>
            <a:ext cx="8556564" cy="3839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9927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836712"/>
            <a:ext cx="7772400" cy="1143000"/>
          </a:xfrm>
        </p:spPr>
        <p:txBody>
          <a:bodyPr/>
          <a:lstStyle/>
          <a:p>
            <a:r>
              <a:rPr lang="uk-UA" sz="6000" dirty="0" smtClean="0">
                <a:latin typeface="Segoe Script" panose="020B0504020000000003" pitchFamily="34" charset="0"/>
              </a:rPr>
              <a:t>Тайна вечеря</a:t>
            </a:r>
            <a:endParaRPr lang="uk-UA" sz="6000" dirty="0">
              <a:latin typeface="Segoe Script" panose="020B0504020000000003" pitchFamily="34" charset="0"/>
            </a:endParaRPr>
          </a:p>
        </p:txBody>
      </p:sp>
      <p:pic>
        <p:nvPicPr>
          <p:cNvPr id="4" name="Picture 6" descr="Картинка 59 из 139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916832"/>
            <a:ext cx="6758815" cy="480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7467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941168"/>
            <a:ext cx="8460432" cy="1224135"/>
          </a:xfrm>
        </p:spPr>
        <p:txBody>
          <a:bodyPr/>
          <a:lstStyle/>
          <a:p>
            <a:pPr algn="l"/>
            <a:r>
              <a:rPr lang="uk-UA" sz="2800" dirty="0" smtClean="0"/>
              <a:t>«</a:t>
            </a:r>
            <a:r>
              <a:rPr lang="uk-UA" sz="2800" dirty="0" smtClean="0">
                <a:latin typeface="Segoe Script" panose="020B0504020000000003" pitchFamily="34" charset="0"/>
              </a:rPr>
              <a:t>Людина – головний дар природи»</a:t>
            </a:r>
            <a:br>
              <a:rPr lang="uk-UA" sz="2800" dirty="0" smtClean="0">
                <a:latin typeface="Segoe Script" panose="020B0504020000000003" pitchFamily="34" charset="0"/>
              </a:rPr>
            </a:br>
            <a:r>
              <a:rPr lang="uk-UA" sz="2800" dirty="0">
                <a:latin typeface="Segoe Script" panose="020B0504020000000003" pitchFamily="34" charset="0"/>
              </a:rPr>
              <a:t> </a:t>
            </a:r>
            <a:r>
              <a:rPr lang="uk-UA" sz="2800" dirty="0" smtClean="0">
                <a:latin typeface="Segoe Script" panose="020B0504020000000003" pitchFamily="34" charset="0"/>
              </a:rPr>
              <a:t>                    Леонардо </a:t>
            </a:r>
            <a:r>
              <a:rPr lang="uk-UA" sz="2800" dirty="0" err="1" smtClean="0">
                <a:latin typeface="Segoe Script" panose="020B0504020000000003" pitchFamily="34" charset="0"/>
              </a:rPr>
              <a:t>да</a:t>
            </a:r>
            <a:r>
              <a:rPr lang="uk-UA" sz="2800" dirty="0" smtClean="0">
                <a:latin typeface="Segoe Script" panose="020B0504020000000003" pitchFamily="34" charset="0"/>
              </a:rPr>
              <a:t> Вінчі</a:t>
            </a:r>
            <a:endParaRPr lang="uk-UA" sz="2800" dirty="0"/>
          </a:p>
        </p:txBody>
      </p:sp>
      <p:pic>
        <p:nvPicPr>
          <p:cNvPr id="4" name="Содержимое 3" descr="leonardo-da-vinci-103.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35210"/>
            <a:ext cx="3600400" cy="475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descr="leonardo-da-vinci-12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25917"/>
            <a:ext cx="3929062"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0595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340768"/>
            <a:ext cx="7772400" cy="1143000"/>
          </a:xfrm>
        </p:spPr>
        <p:txBody>
          <a:bodyPr/>
          <a:lstStyle/>
          <a:p>
            <a:r>
              <a:rPr lang="ru-RU" sz="4800" dirty="0" err="1">
                <a:latin typeface="Segoe Script" panose="020B0504020000000003" pitchFamily="34" charset="0"/>
              </a:rPr>
              <a:t>Будинок</a:t>
            </a:r>
            <a:r>
              <a:rPr lang="ru-RU" sz="4800" dirty="0">
                <a:latin typeface="Segoe Script" panose="020B0504020000000003" pitchFamily="34" charset="0"/>
              </a:rPr>
              <a:t>, в </a:t>
            </a:r>
            <a:r>
              <a:rPr lang="ru-RU" sz="4800" dirty="0" err="1">
                <a:latin typeface="Segoe Script" panose="020B0504020000000003" pitchFamily="34" charset="0"/>
              </a:rPr>
              <a:t>якому</a:t>
            </a:r>
            <a:r>
              <a:rPr lang="ru-RU" sz="4800" dirty="0">
                <a:latin typeface="Segoe Script" panose="020B0504020000000003" pitchFamily="34" charset="0"/>
              </a:rPr>
              <a:t> жив Леонардо</a:t>
            </a:r>
            <a:endParaRPr lang="uk-UA" sz="4800" dirty="0">
              <a:latin typeface="Segoe Script" panose="020B0504020000000003" pitchFamily="34"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63688" y="2852936"/>
            <a:ext cx="5607744" cy="3556244"/>
          </a:xfrm>
        </p:spPr>
      </p:pic>
    </p:spTree>
    <p:extLst>
      <p:ext uri="{BB962C8B-B14F-4D97-AF65-F5344CB8AC3E}">
        <p14:creationId xmlns:p14="http://schemas.microsoft.com/office/powerpoint/2010/main" val="3131770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93096"/>
            <a:ext cx="4211960" cy="792088"/>
          </a:xfrm>
        </p:spPr>
        <p:txBody>
          <a:bodyPr/>
          <a:lstStyle/>
          <a:p>
            <a:r>
              <a:rPr lang="uk-UA" sz="2800" dirty="0" smtClean="0">
                <a:latin typeface="Segoe Script" panose="020B0504020000000003" pitchFamily="34" charset="0"/>
              </a:rPr>
              <a:t>Жіноча голова</a:t>
            </a:r>
            <a:endParaRPr lang="uk-UA" sz="2800" dirty="0">
              <a:latin typeface="Segoe Script" panose="020B0504020000000003" pitchFamily="34" charset="0"/>
            </a:endParaRPr>
          </a:p>
        </p:txBody>
      </p:sp>
      <p:sp>
        <p:nvSpPr>
          <p:cNvPr id="3" name="Объект 2"/>
          <p:cNvSpPr>
            <a:spLocks noGrp="1"/>
          </p:cNvSpPr>
          <p:nvPr>
            <p:ph idx="1"/>
          </p:nvPr>
        </p:nvSpPr>
        <p:spPr>
          <a:xfrm>
            <a:off x="4427984" y="5329238"/>
            <a:ext cx="4030216" cy="1528762"/>
          </a:xfrm>
        </p:spPr>
        <p:txBody>
          <a:bodyPr/>
          <a:lstStyle/>
          <a:p>
            <a:pPr marL="0" indent="0">
              <a:buNone/>
            </a:pPr>
            <a:r>
              <a:rPr lang="uk-UA" dirty="0" smtClean="0">
                <a:latin typeface="Segoe Script" panose="020B0504020000000003" pitchFamily="34" charset="0"/>
              </a:rPr>
              <a:t>Афінський воїн</a:t>
            </a:r>
            <a:endParaRPr lang="uk-UA" dirty="0">
              <a:latin typeface="Segoe Script" panose="020B0504020000000003" pitchFamily="34" charset="0"/>
            </a:endParaRPr>
          </a:p>
        </p:txBody>
      </p:sp>
      <p:pic>
        <p:nvPicPr>
          <p:cNvPr id="4" name="Рисунок 3" descr="Женская голова (Скапильята) 1500г парма.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3378183"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Содержимое 3" descr="leonardo-da-vinci-130.jpg"/>
          <p:cNvPicPr>
            <a:picLocks noGrp="1"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0"/>
            <a:ext cx="3892550" cy="532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7307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dirty="0"/>
          </a:p>
        </p:txBody>
      </p:sp>
      <p:pic>
        <p:nvPicPr>
          <p:cNvPr id="4" name="Содержимое 3" descr="leonardo-da-vinci-175.jpg"/>
          <p:cNvPicPr>
            <a:picLocks noGrp="1"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71" y="0"/>
            <a:ext cx="3416754" cy="4140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лил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18377"/>
            <a:ext cx="3681215" cy="387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Содержимое 3" descr="leonardo-da-vinci-177.jp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79512" y="3352800"/>
            <a:ext cx="569734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descr="leonardo-da-vinci-179.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05209" y="58973"/>
            <a:ext cx="3435426" cy="3794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796136" y="4140810"/>
            <a:ext cx="2952328" cy="830997"/>
          </a:xfrm>
          <a:prstGeom prst="rect">
            <a:avLst/>
          </a:prstGeom>
          <a:noFill/>
        </p:spPr>
        <p:txBody>
          <a:bodyPr wrap="square" rtlCol="0">
            <a:spAutoFit/>
          </a:bodyPr>
          <a:lstStyle/>
          <a:p>
            <a:r>
              <a:rPr lang="uk-UA" dirty="0" smtClean="0">
                <a:latin typeface="Segoe Script" panose="020B0504020000000003" pitchFamily="34" charset="0"/>
              </a:rPr>
              <a:t>Малюнки квітів</a:t>
            </a:r>
            <a:endParaRPr lang="uk-UA" dirty="0">
              <a:latin typeface="Segoe Script" panose="020B0504020000000003" pitchFamily="34" charset="0"/>
            </a:endParaRPr>
          </a:p>
        </p:txBody>
      </p:sp>
    </p:spTree>
    <p:extLst>
      <p:ext uri="{BB962C8B-B14F-4D97-AF65-F5344CB8AC3E}">
        <p14:creationId xmlns:p14="http://schemas.microsoft.com/office/powerpoint/2010/main" val="1587815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Рисунок 3" descr="leonardo-da-vinci-19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4896544" cy="35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descr="leonardo-da-vinci-184.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116632"/>
            <a:ext cx="3117642"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Объект 5" descr="leonardo-da-vinci-181.jpg"/>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66450" y="3573016"/>
            <a:ext cx="3987800"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Содержимое 3" descr="leonardo-da-vinci-180.jpg"/>
          <p:cNvPicPr>
            <a:picLocks noGrp="1"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5896" y="2852936"/>
            <a:ext cx="2448272" cy="3652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444208" y="4221088"/>
            <a:ext cx="1965514" cy="830997"/>
          </a:xfrm>
          <a:prstGeom prst="rect">
            <a:avLst/>
          </a:prstGeom>
          <a:noFill/>
        </p:spPr>
        <p:txBody>
          <a:bodyPr wrap="square" rtlCol="0">
            <a:spAutoFit/>
          </a:bodyPr>
          <a:lstStyle/>
          <a:p>
            <a:r>
              <a:rPr lang="uk-UA" dirty="0" smtClean="0">
                <a:latin typeface="Segoe Script" panose="020B0504020000000003" pitchFamily="34" charset="0"/>
              </a:rPr>
              <a:t>Малюнки тварин</a:t>
            </a:r>
            <a:endParaRPr lang="uk-UA" dirty="0">
              <a:latin typeface="Segoe Script" panose="020B0504020000000003" pitchFamily="34" charset="0"/>
            </a:endParaRPr>
          </a:p>
        </p:txBody>
      </p:sp>
    </p:spTree>
    <p:extLst>
      <p:ext uri="{BB962C8B-B14F-4D97-AF65-F5344CB8AC3E}">
        <p14:creationId xmlns:p14="http://schemas.microsoft.com/office/powerpoint/2010/main" val="2109222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99992" y="332656"/>
            <a:ext cx="3958208" cy="6525344"/>
          </a:xfrm>
        </p:spPr>
        <p:txBody>
          <a:bodyPr/>
          <a:lstStyle/>
          <a:p>
            <a:pPr marL="0" indent="0">
              <a:buNone/>
            </a:pPr>
            <a:r>
              <a:rPr lang="uk-UA" sz="2000" dirty="0">
                <a:latin typeface="Segoe Script" panose="020B0504020000000003" pitchFamily="34" charset="0"/>
              </a:rPr>
              <a:t>З 1490-х років Леонардо зосередився на архітектурі і анатомії. У 1490 була </a:t>
            </a:r>
            <a:r>
              <a:rPr lang="uk-UA" sz="2000" dirty="0" err="1">
                <a:latin typeface="Segoe Script" panose="020B0504020000000003" pitchFamily="34" charset="0"/>
              </a:rPr>
              <a:t>створена </a:t>
            </a:r>
            <a:r>
              <a:rPr lang="uk-UA" sz="2000" i="1" dirty="0" err="1" smtClean="0">
                <a:latin typeface="Segoe Script" panose="020B0504020000000003" pitchFamily="34" charset="0"/>
              </a:rPr>
              <a:t>Вітр</a:t>
            </a:r>
            <a:r>
              <a:rPr lang="uk-UA" sz="2000" i="1" dirty="0" smtClean="0">
                <a:latin typeface="Segoe Script" panose="020B0504020000000003" pitchFamily="34" charset="0"/>
              </a:rPr>
              <a:t>увіанська </a:t>
            </a:r>
            <a:r>
              <a:rPr lang="uk-UA" sz="2000" i="1" dirty="0">
                <a:latin typeface="Segoe Script" panose="020B0504020000000003" pitchFamily="34" charset="0"/>
              </a:rPr>
              <a:t>людина</a:t>
            </a:r>
            <a:r>
              <a:rPr lang="uk-UA" sz="2000" dirty="0">
                <a:latin typeface="Segoe Script" panose="020B0504020000000003" pitchFamily="34" charset="0"/>
              </a:rPr>
              <a:t> — уславлений малюнок, який іноді називають канонічними пропорціями. Було виконана глиняна модель </a:t>
            </a:r>
            <a:r>
              <a:rPr lang="uk-UA" sz="2000" dirty="0" smtClean="0">
                <a:latin typeface="Segoe Script" panose="020B0504020000000003" pitchFamily="34" charset="0"/>
              </a:rPr>
              <a:t>кінного монумента </a:t>
            </a:r>
            <a:r>
              <a:rPr lang="uk-UA" sz="2000" dirty="0">
                <a:latin typeface="Segoe Script" panose="020B0504020000000003" pitchFamily="34" charset="0"/>
              </a:rPr>
              <a:t> Франческо Сфорца, яку зруйнували французькі вояки у Мілані.</a:t>
            </a:r>
            <a:endParaRPr lang="uk-UA" sz="2000" dirty="0">
              <a:latin typeface="Segoe Script" panose="020B0504020000000003" pitchFamily="34" charset="0"/>
            </a:endParaRPr>
          </a:p>
        </p:txBody>
      </p:sp>
      <p:pic>
        <p:nvPicPr>
          <p:cNvPr id="4" name="Picture 8" descr="Витрувианский челове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95708"/>
            <a:ext cx="371475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98309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18208" y="1268760"/>
            <a:ext cx="5094312" cy="4524315"/>
          </a:xfrm>
          <a:prstGeom prst="rect">
            <a:avLst/>
          </a:prstGeom>
        </p:spPr>
        <p:txBody>
          <a:bodyPr wrap="square">
            <a:spAutoFit/>
          </a:bodyPr>
          <a:lstStyle/>
          <a:p>
            <a:r>
              <a:rPr lang="uk-UA" sz="1800" dirty="0">
                <a:solidFill>
                  <a:srgbClr val="663300"/>
                </a:solidFill>
                <a:latin typeface="Segoe Script" pitchFamily="34" charset="0"/>
              </a:rPr>
              <a:t>Леонардо, як відомо , не залишив жодного автопортрету, який би міг йому бути однозначно приписаний. Учені засумнівалися в тім, що знаменитий автопортрет </a:t>
            </a:r>
            <a:r>
              <a:rPr lang="uk-UA" sz="1800" dirty="0" err="1">
                <a:solidFill>
                  <a:srgbClr val="663300"/>
                </a:solidFill>
                <a:latin typeface="Segoe Script" pitchFamily="34" charset="0"/>
              </a:rPr>
              <a:t>сангіной</a:t>
            </a:r>
            <a:r>
              <a:rPr lang="uk-UA" sz="1800" dirty="0">
                <a:solidFill>
                  <a:srgbClr val="663300"/>
                </a:solidFill>
                <a:latin typeface="Segoe Script" pitchFamily="34" charset="0"/>
              </a:rPr>
              <a:t> Леонардо (традиційно датується 1512-1515 роками), що зображує його в старості, є таким. Вважають, що, можливо, це всього лише етюд голови апостола для ”Таємної вечері”. Сумніви в тім, що це автопортрет художника, висловлювалися з </a:t>
            </a:r>
            <a:r>
              <a:rPr lang="en-US" sz="1800" dirty="0">
                <a:solidFill>
                  <a:srgbClr val="663300"/>
                </a:solidFill>
                <a:latin typeface="Segoe Script" pitchFamily="34" charset="0"/>
              </a:rPr>
              <a:t>X</a:t>
            </a:r>
            <a:r>
              <a:rPr lang="uk-UA" sz="1800" dirty="0">
                <a:solidFill>
                  <a:srgbClr val="663300"/>
                </a:solidFill>
                <a:latin typeface="Segoe Script" pitchFamily="34" charset="0"/>
              </a:rPr>
              <a:t>І століття, останнім їх висловив недавно один з найбільших фахівців по Леонардо, професор </a:t>
            </a:r>
            <a:r>
              <a:rPr lang="uk-UA" sz="1800" dirty="0" err="1">
                <a:solidFill>
                  <a:srgbClr val="663300"/>
                </a:solidFill>
                <a:latin typeface="Segoe Script" pitchFamily="34" charset="0"/>
              </a:rPr>
              <a:t>П’єтро</a:t>
            </a:r>
            <a:r>
              <a:rPr lang="uk-UA" sz="1800" dirty="0">
                <a:solidFill>
                  <a:srgbClr val="663300"/>
                </a:solidFill>
                <a:latin typeface="Segoe Script" pitchFamily="34" charset="0"/>
              </a:rPr>
              <a:t> </a:t>
            </a:r>
            <a:r>
              <a:rPr lang="uk-UA" sz="1800" dirty="0" err="1">
                <a:solidFill>
                  <a:srgbClr val="663300"/>
                </a:solidFill>
                <a:latin typeface="Segoe Script" pitchFamily="34" charset="0"/>
              </a:rPr>
              <a:t>Марані</a:t>
            </a:r>
            <a:r>
              <a:rPr lang="uk-UA" sz="1800" dirty="0">
                <a:solidFill>
                  <a:srgbClr val="663300"/>
                </a:solidFill>
                <a:latin typeface="Segoe Script" pitchFamily="34" charset="0"/>
              </a:rPr>
              <a:t>.</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2780928"/>
            <a:ext cx="2357024" cy="3717032"/>
          </a:xfrm>
          <a:prstGeom prst="rect">
            <a:avLst/>
          </a:prstGeom>
          <a:ln>
            <a:noFill/>
          </a:ln>
          <a:effectLst>
            <a:outerShdw blurRad="292100" dist="139700" dir="2700000" algn="tl" rotWithShape="0">
              <a:srgbClr val="333333">
                <a:alpha val="65000"/>
              </a:srgbClr>
            </a:outerShdw>
          </a:effec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nodeType="clickEffect">
                                  <p:stCondLst>
                                    <p:cond delay="0"/>
                                  </p:stCondLst>
                                  <p:childTnLst>
                                    <p:animRot by="21600000">
                                      <p:cBhvr>
                                        <p:cTn id="13"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539552" y="2420888"/>
            <a:ext cx="7918648" cy="4725144"/>
          </a:xfrm>
        </p:spPr>
        <p:txBody>
          <a:bodyPr/>
          <a:lstStyle/>
          <a:p>
            <a:pPr marL="285750" indent="-285750">
              <a:buBlip>
                <a:blip r:embed="rId2"/>
              </a:buBlip>
            </a:pPr>
            <a:r>
              <a:rPr lang="uk-UA" sz="1600" dirty="0">
                <a:latin typeface="Segoe Script" pitchFamily="34" charset="0"/>
              </a:rPr>
              <a:t>Леонардо першим пояснив, чому небо синє. У книзі ”Про живопис” він писав: ”Синява неба відбувається завдяки шару освітлених часток повітря, що розташований між Землею і чорністю, що нагорі знаходиться</a:t>
            </a:r>
            <a:r>
              <a:rPr lang="uk-UA" sz="1600" dirty="0" smtClean="0">
                <a:latin typeface="Segoe Script" pitchFamily="34" charset="0"/>
              </a:rPr>
              <a:t>”.</a:t>
            </a:r>
          </a:p>
          <a:p>
            <a:pPr marL="285750" indent="-285750">
              <a:buBlip>
                <a:blip r:embed="rId2"/>
              </a:buBlip>
            </a:pPr>
            <a:endParaRPr lang="uk-UA" sz="1600" dirty="0">
              <a:latin typeface="Segoe Script" pitchFamily="34" charset="0"/>
            </a:endParaRPr>
          </a:p>
          <a:p>
            <a:pPr marL="285750" indent="-285750">
              <a:buBlip>
                <a:blip r:embed="rId2"/>
              </a:buBlip>
            </a:pPr>
            <a:r>
              <a:rPr lang="ru-RU" sz="1600" dirty="0">
                <a:latin typeface="Segoe Script" pitchFamily="34" charset="0"/>
              </a:rPr>
              <a:t>Коли Леонардо проживав з </a:t>
            </a:r>
            <a:r>
              <a:rPr lang="ru-RU" sz="1600" dirty="0" err="1">
                <a:latin typeface="Segoe Script" pitchFamily="34" charset="0"/>
              </a:rPr>
              <a:t>батьком</a:t>
            </a:r>
            <a:r>
              <a:rPr lang="ru-RU" sz="1600" dirty="0">
                <a:latin typeface="Segoe Script" pitchFamily="34" charset="0"/>
              </a:rPr>
              <a:t> у гарному </a:t>
            </a:r>
            <a:r>
              <a:rPr lang="ru-RU" sz="1600" dirty="0" err="1">
                <a:latin typeface="Segoe Script" pitchFamily="34" charset="0"/>
              </a:rPr>
              <a:t>маєтку</a:t>
            </a:r>
            <a:r>
              <a:rPr lang="ru-RU" sz="1600" dirty="0">
                <a:latin typeface="Segoe Script" pitchFamily="34" charset="0"/>
              </a:rPr>
              <a:t>, </a:t>
            </a:r>
            <a:r>
              <a:rPr lang="ru-RU" sz="1600" dirty="0" err="1">
                <a:latin typeface="Segoe Script" pitchFamily="34" charset="0"/>
              </a:rPr>
              <a:t>він</a:t>
            </a:r>
            <a:r>
              <a:rPr lang="ru-RU" sz="1600" dirty="0">
                <a:latin typeface="Segoe Script" pitchFamily="34" charset="0"/>
              </a:rPr>
              <a:t> прищепив </a:t>
            </a:r>
            <a:r>
              <a:rPr lang="ru-RU" sz="1600" dirty="0" err="1">
                <a:latin typeface="Segoe Script" pitchFamily="34" charset="0"/>
              </a:rPr>
              <a:t>собі</a:t>
            </a:r>
            <a:r>
              <a:rPr lang="ru-RU" sz="1600" dirty="0">
                <a:latin typeface="Segoe Script" pitchFamily="34" charset="0"/>
              </a:rPr>
              <a:t> </a:t>
            </a:r>
            <a:r>
              <a:rPr lang="ru-RU" sz="1600" dirty="0" err="1">
                <a:latin typeface="Segoe Script" pitchFamily="34" charset="0"/>
              </a:rPr>
              <a:t>любов</a:t>
            </a:r>
            <a:r>
              <a:rPr lang="ru-RU" sz="1600" dirty="0">
                <a:latin typeface="Segoe Script" pitchFamily="34" charset="0"/>
              </a:rPr>
              <a:t> до </a:t>
            </a:r>
            <a:r>
              <a:rPr lang="ru-RU" sz="1600" dirty="0" err="1">
                <a:latin typeface="Segoe Script" pitchFamily="34" charset="0"/>
              </a:rPr>
              <a:t>природи</a:t>
            </a:r>
            <a:r>
              <a:rPr lang="ru-RU" sz="1600" dirty="0">
                <a:latin typeface="Segoe Script" pitchFamily="34" charset="0"/>
              </a:rPr>
              <a:t>, особливо до </a:t>
            </a:r>
            <a:r>
              <a:rPr lang="ru-RU" sz="1600" dirty="0" err="1">
                <a:latin typeface="Segoe Script" pitchFamily="34" charset="0"/>
              </a:rPr>
              <a:t>птахів</a:t>
            </a:r>
            <a:r>
              <a:rPr lang="ru-RU" sz="1600" dirty="0">
                <a:latin typeface="Segoe Script" pitchFamily="34" charset="0"/>
              </a:rPr>
              <a:t> та коней</a:t>
            </a:r>
            <a:r>
              <a:rPr lang="ru-RU" sz="1600" dirty="0" smtClean="0">
                <a:latin typeface="Segoe Script" pitchFamily="34" charset="0"/>
              </a:rPr>
              <a:t>.</a:t>
            </a:r>
          </a:p>
          <a:p>
            <a:pPr marL="0" indent="0">
              <a:buNone/>
            </a:pPr>
            <a:endParaRPr lang="ru-RU" sz="1600" dirty="0" smtClean="0">
              <a:latin typeface="Segoe Script" pitchFamily="34" charset="0"/>
            </a:endParaRPr>
          </a:p>
          <a:p>
            <a:pPr marL="285750" indent="-285750">
              <a:buBlip>
                <a:blip r:embed="rId2"/>
              </a:buBlip>
            </a:pPr>
            <a:r>
              <a:rPr lang="uk-UA" sz="1600" dirty="0" smtClean="0">
                <a:latin typeface="Segoe Script" pitchFamily="34" charset="0"/>
              </a:rPr>
              <a:t>Леонардо </a:t>
            </a:r>
            <a:r>
              <a:rPr lang="uk-UA" sz="1600" dirty="0">
                <a:latin typeface="Segoe Script" pitchFamily="34" charset="0"/>
              </a:rPr>
              <a:t>не мав прізвища в сучасному смислі: «</a:t>
            </a:r>
            <a:r>
              <a:rPr lang="uk-UA" sz="1600" dirty="0" err="1">
                <a:latin typeface="Segoe Script" pitchFamily="34" charset="0"/>
              </a:rPr>
              <a:t>да</a:t>
            </a:r>
            <a:r>
              <a:rPr lang="uk-UA" sz="1600" dirty="0">
                <a:latin typeface="Segoe Script" pitchFamily="34" charset="0"/>
              </a:rPr>
              <a:t> Вінчі» означає «(родом) з містечка Вінчі». Повне його ім'я – </a:t>
            </a:r>
            <a:r>
              <a:rPr lang="en-US" sz="1600" dirty="0">
                <a:latin typeface="Segoe Script" pitchFamily="34" charset="0"/>
              </a:rPr>
              <a:t>Leonardo di </a:t>
            </a:r>
            <a:r>
              <a:rPr lang="en-US" sz="1600" dirty="0" err="1">
                <a:latin typeface="Segoe Script" pitchFamily="34" charset="0"/>
              </a:rPr>
              <a:t>ser</a:t>
            </a:r>
            <a:r>
              <a:rPr lang="en-US" sz="1600" dirty="0">
                <a:latin typeface="Segoe Script" pitchFamily="34" charset="0"/>
              </a:rPr>
              <a:t> </a:t>
            </a:r>
            <a:r>
              <a:rPr lang="en-US" sz="1600" dirty="0" err="1">
                <a:latin typeface="Segoe Script" pitchFamily="34" charset="0"/>
              </a:rPr>
              <a:t>Piero</a:t>
            </a:r>
            <a:r>
              <a:rPr lang="en-US" sz="1600" dirty="0">
                <a:latin typeface="Segoe Script" pitchFamily="34" charset="0"/>
              </a:rPr>
              <a:t> da Vinci, </a:t>
            </a:r>
            <a:r>
              <a:rPr lang="uk-UA" sz="1600" dirty="0">
                <a:latin typeface="Segoe Script" pitchFamily="34" charset="0"/>
              </a:rPr>
              <a:t>тобто «Леонардо, син пана </a:t>
            </a:r>
            <a:r>
              <a:rPr lang="uk-UA" sz="1600" dirty="0" err="1">
                <a:latin typeface="Segoe Script" pitchFamily="34" charset="0"/>
              </a:rPr>
              <a:t>П'єро</a:t>
            </a:r>
            <a:r>
              <a:rPr lang="uk-UA" sz="1600" dirty="0">
                <a:latin typeface="Segoe Script" pitchFamily="34" charset="0"/>
              </a:rPr>
              <a:t> з Вінчі».</a:t>
            </a:r>
            <a:br>
              <a:rPr lang="uk-UA" sz="1600" dirty="0">
                <a:latin typeface="Segoe Script" pitchFamily="34" charset="0"/>
              </a:rPr>
            </a:br>
            <a:r>
              <a:rPr lang="uk-UA" sz="1600" dirty="0">
                <a:latin typeface="Segoe Script" pitchFamily="34" charset="0"/>
              </a:rPr>
              <a:t/>
            </a:r>
            <a:br>
              <a:rPr lang="uk-UA" sz="1600" dirty="0">
                <a:latin typeface="Segoe Script" pitchFamily="34" charset="0"/>
              </a:rPr>
            </a:br>
            <a:endParaRPr lang="uk-UA" sz="1600" dirty="0">
              <a:latin typeface="Segoe Script" pitchFamily="34" charset="0"/>
            </a:endParaRPr>
          </a:p>
          <a:p>
            <a:endParaRPr lang="en-US" sz="1600" dirty="0">
              <a:latin typeface="Segoe Scrip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 calcmode="lin" valueType="num">
                                      <p:cBhvr additive="base">
                                        <p:cTn id="13"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9">
                                            <p:txEl>
                                              <p:pRg st="4" end="4"/>
                                            </p:txEl>
                                          </p:spTgt>
                                        </p:tgtEl>
                                        <p:attrNameLst>
                                          <p:attrName>style.visibility</p:attrName>
                                        </p:attrNameLst>
                                      </p:cBhvr>
                                      <p:to>
                                        <p:strVal val="visible"/>
                                      </p:to>
                                    </p:set>
                                    <p:anim calcmode="lin" valueType="num">
                                      <p:cBhvr additive="base">
                                        <p:cTn id="19"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851920" y="2492896"/>
            <a:ext cx="5040560" cy="3970318"/>
          </a:xfrm>
          <a:prstGeom prst="rect">
            <a:avLst/>
          </a:prstGeom>
        </p:spPr>
        <p:txBody>
          <a:bodyPr wrap="square">
            <a:spAutoFit/>
          </a:bodyPr>
          <a:lstStyle/>
          <a:p>
            <a:pPr marL="285750" indent="-285750">
              <a:buFont typeface="Arial" pitchFamily="34" charset="0"/>
              <a:buChar char="•"/>
            </a:pPr>
            <a:r>
              <a:rPr lang="uk-UA" sz="1800" dirty="0">
                <a:solidFill>
                  <a:srgbClr val="663300"/>
                </a:solidFill>
                <a:latin typeface="Segoe Script" pitchFamily="34" charset="0"/>
              </a:rPr>
              <a:t>Леонардо був </a:t>
            </a:r>
            <a:r>
              <a:rPr lang="uk-UA" sz="1800" dirty="0" err="1">
                <a:solidFill>
                  <a:srgbClr val="663300"/>
                </a:solidFill>
                <a:latin typeface="Segoe Script" pitchFamily="34" charset="0"/>
              </a:rPr>
              <a:t>амбідекстром</a:t>
            </a:r>
            <a:r>
              <a:rPr lang="uk-UA" sz="1800" dirty="0">
                <a:solidFill>
                  <a:srgbClr val="663300"/>
                </a:solidFill>
                <a:latin typeface="Segoe Script" pitchFamily="34" charset="0"/>
              </a:rPr>
              <a:t> – в однаковому ступені добре володів правою і лівою руками</a:t>
            </a:r>
            <a:r>
              <a:rPr lang="uk-UA" sz="1800" dirty="0" smtClean="0">
                <a:solidFill>
                  <a:srgbClr val="663300"/>
                </a:solidFill>
                <a:latin typeface="Segoe Script" pitchFamily="34" charset="0"/>
              </a:rPr>
              <a:t>.</a:t>
            </a:r>
          </a:p>
          <a:p>
            <a:pPr marL="285750" indent="-285750">
              <a:buFont typeface="Arial" pitchFamily="34" charset="0"/>
              <a:buChar char="•"/>
            </a:pPr>
            <a:endParaRPr lang="uk-UA" sz="1800" dirty="0" smtClean="0">
              <a:solidFill>
                <a:srgbClr val="663300"/>
              </a:solidFill>
              <a:latin typeface="Segoe Script" pitchFamily="34" charset="0"/>
            </a:endParaRPr>
          </a:p>
          <a:p>
            <a:pPr marL="285750" indent="-285750">
              <a:buFont typeface="Arial" pitchFamily="34" charset="0"/>
              <a:buChar char="•"/>
            </a:pPr>
            <a:r>
              <a:rPr lang="uk-UA" sz="1800" dirty="0" smtClean="0">
                <a:solidFill>
                  <a:srgbClr val="663300"/>
                </a:solidFill>
                <a:latin typeface="Segoe Script" pitchFamily="34" charset="0"/>
              </a:rPr>
              <a:t> </a:t>
            </a:r>
            <a:r>
              <a:rPr lang="uk-UA" sz="1800" dirty="0">
                <a:solidFill>
                  <a:srgbClr val="663300"/>
                </a:solidFill>
                <a:latin typeface="Segoe Script" pitchFamily="34" charset="0"/>
              </a:rPr>
              <a:t>Він страждав </a:t>
            </a:r>
            <a:r>
              <a:rPr lang="uk-UA" sz="1800" dirty="0" err="1">
                <a:solidFill>
                  <a:srgbClr val="663300"/>
                </a:solidFill>
                <a:latin typeface="Segoe Script" pitchFamily="34" charset="0"/>
              </a:rPr>
              <a:t>дислексією</a:t>
            </a:r>
            <a:r>
              <a:rPr lang="uk-UA" sz="1800" dirty="0">
                <a:solidFill>
                  <a:srgbClr val="663300"/>
                </a:solidFill>
                <a:latin typeface="Segoe Script" pitchFamily="34" charset="0"/>
              </a:rPr>
              <a:t> (порушенням здатності читати) – цю недугу, так званою, ”словесною сліпотою”, пов’язують зі зниженою активністю мозку у визначеній зоні лівої півкулі</a:t>
            </a:r>
            <a:r>
              <a:rPr lang="uk-UA" sz="1800" dirty="0" smtClean="0">
                <a:solidFill>
                  <a:srgbClr val="663300"/>
                </a:solidFill>
                <a:latin typeface="Segoe Script" pitchFamily="34" charset="0"/>
              </a:rPr>
              <a:t>.</a:t>
            </a:r>
          </a:p>
          <a:p>
            <a:pPr marL="285750" indent="-285750">
              <a:buFont typeface="Arial" pitchFamily="34" charset="0"/>
              <a:buChar char="•"/>
            </a:pPr>
            <a:endParaRPr lang="uk-UA" sz="1800" dirty="0" smtClean="0">
              <a:solidFill>
                <a:srgbClr val="663300"/>
              </a:solidFill>
              <a:latin typeface="Segoe Script" pitchFamily="34" charset="0"/>
            </a:endParaRPr>
          </a:p>
          <a:p>
            <a:pPr marL="285750" indent="-285750">
              <a:buFont typeface="Arial" pitchFamily="34" charset="0"/>
              <a:buChar char="•"/>
            </a:pPr>
            <a:r>
              <a:rPr lang="uk-UA" sz="1800" dirty="0" smtClean="0">
                <a:solidFill>
                  <a:srgbClr val="663300"/>
                </a:solidFill>
                <a:latin typeface="Segoe Script" pitchFamily="34" charset="0"/>
              </a:rPr>
              <a:t> </a:t>
            </a:r>
            <a:r>
              <a:rPr lang="uk-UA" sz="1800" dirty="0">
                <a:solidFill>
                  <a:srgbClr val="663300"/>
                </a:solidFill>
                <a:latin typeface="Segoe Script" pitchFamily="34" charset="0"/>
              </a:rPr>
              <a:t>Як відомо, Леонардо писав дзеркальним способом.</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411760" y="620688"/>
            <a:ext cx="6186622" cy="830997"/>
          </a:xfrm>
          <a:prstGeom prst="rect">
            <a:avLst/>
          </a:prstGeom>
        </p:spPr>
        <p:txBody>
          <a:bodyPr wrap="square">
            <a:spAutoFit/>
          </a:bodyPr>
          <a:lstStyle/>
          <a:p>
            <a:r>
              <a:rPr lang="uk-UA" sz="4800" dirty="0" smtClean="0">
                <a:solidFill>
                  <a:srgbClr val="663300"/>
                </a:solidFill>
                <a:effectLst>
                  <a:outerShdw blurRad="38100" dist="38100" dir="2700000" algn="tl">
                    <a:srgbClr val="000000">
                      <a:alpha val="43137"/>
                    </a:srgbClr>
                  </a:outerShdw>
                </a:effectLst>
                <a:latin typeface="Segoe Script" pitchFamily="34" charset="0"/>
              </a:rPr>
              <a:t>Про </a:t>
            </a:r>
            <a:r>
              <a:rPr lang="uk-UA" sz="4800" dirty="0" err="1" smtClean="0">
                <a:solidFill>
                  <a:srgbClr val="663300"/>
                </a:solidFill>
                <a:effectLst>
                  <a:outerShdw blurRad="38100" dist="38100" dir="2700000" algn="tl">
                    <a:srgbClr val="000000">
                      <a:alpha val="43137"/>
                    </a:srgbClr>
                  </a:outerShdw>
                </a:effectLst>
                <a:latin typeface="Segoe Script" pitchFamily="34" charset="0"/>
              </a:rPr>
              <a:t>Джаконду</a:t>
            </a:r>
            <a:endParaRPr lang="uk-UA" sz="4800" dirty="0">
              <a:solidFill>
                <a:srgbClr val="663300"/>
              </a:solidFill>
              <a:effectLst>
                <a:outerShdw blurRad="38100" dist="38100" dir="2700000" algn="tl">
                  <a:srgbClr val="000000">
                    <a:alpha val="43137"/>
                  </a:srgbClr>
                </a:outerShdw>
              </a:effectLst>
              <a:latin typeface="Segoe Script" pitchFamily="34" charset="0"/>
            </a:endParaRPr>
          </a:p>
        </p:txBody>
      </p:sp>
    </p:spTree>
    <p:extLst>
      <p:ext uri="{BB962C8B-B14F-4D97-AF65-F5344CB8AC3E}">
        <p14:creationId xmlns:p14="http://schemas.microsoft.com/office/powerpoint/2010/main" val="16042216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355976" y="692696"/>
            <a:ext cx="4572000" cy="5909310"/>
          </a:xfrm>
          <a:prstGeom prst="rect">
            <a:avLst/>
          </a:prstGeom>
        </p:spPr>
        <p:txBody>
          <a:bodyPr>
            <a:spAutoFit/>
          </a:bodyPr>
          <a:lstStyle/>
          <a:p>
            <a:pPr marL="285750" indent="-285750">
              <a:buFont typeface="Arial" pitchFamily="34" charset="0"/>
              <a:buChar char="•"/>
            </a:pPr>
            <a:r>
              <a:rPr lang="uk-UA" sz="1800" dirty="0">
                <a:solidFill>
                  <a:srgbClr val="663300"/>
                </a:solidFill>
                <a:latin typeface="Segoe Script" pitchFamily="34" charset="0"/>
              </a:rPr>
              <a:t>Цікавий факт, </a:t>
            </a:r>
            <a:r>
              <a:rPr lang="uk-UA" sz="1800" dirty="0" err="1">
                <a:solidFill>
                  <a:srgbClr val="663300"/>
                </a:solidFill>
                <a:latin typeface="Segoe Script" pitchFamily="34" charset="0"/>
              </a:rPr>
              <a:t>Мона</a:t>
            </a:r>
            <a:r>
              <a:rPr lang="uk-UA" sz="1800" dirty="0">
                <a:solidFill>
                  <a:srgbClr val="663300"/>
                </a:solidFill>
                <a:latin typeface="Segoe Script" pitchFamily="34" charset="0"/>
              </a:rPr>
              <a:t> Ліза проживає у своїй власній кімнаті в Луврі в Парижі і захищена куленепробивним склом і спеціальним мікрокліматом, що захищає її від згубної дії зовнішнього середовища. </a:t>
            </a:r>
            <a:endParaRPr lang="uk-UA" sz="1800" dirty="0" smtClean="0">
              <a:solidFill>
                <a:srgbClr val="663300"/>
              </a:solidFill>
              <a:latin typeface="Segoe Script" pitchFamily="34" charset="0"/>
            </a:endParaRPr>
          </a:p>
          <a:p>
            <a:pPr marL="285750" indent="-285750">
              <a:buFont typeface="Arial" pitchFamily="34" charset="0"/>
              <a:buChar char="•"/>
            </a:pPr>
            <a:endParaRPr lang="uk-UA" sz="1800" dirty="0" smtClean="0">
              <a:solidFill>
                <a:srgbClr val="663300"/>
              </a:solidFill>
              <a:latin typeface="Segoe Script" pitchFamily="34" charset="0"/>
            </a:endParaRPr>
          </a:p>
          <a:p>
            <a:pPr marL="285750" indent="-285750">
              <a:buFont typeface="Arial" pitchFamily="34" charset="0"/>
              <a:buChar char="•"/>
            </a:pPr>
            <a:r>
              <a:rPr lang="uk-UA" sz="1800" dirty="0" smtClean="0">
                <a:solidFill>
                  <a:srgbClr val="663300"/>
                </a:solidFill>
                <a:latin typeface="Segoe Script" pitchFamily="34" charset="0"/>
              </a:rPr>
              <a:t>Ця </a:t>
            </a:r>
            <a:r>
              <a:rPr lang="uk-UA" sz="1800" dirty="0">
                <a:solidFill>
                  <a:srgbClr val="663300"/>
                </a:solidFill>
                <a:latin typeface="Segoe Script" pitchFamily="34" charset="0"/>
              </a:rPr>
              <a:t>кімната була побудована спеціально для картини і коштувала музею більше семи мільйонів доларів</a:t>
            </a:r>
            <a:r>
              <a:rPr lang="uk-UA" sz="1800" dirty="0" smtClean="0">
                <a:solidFill>
                  <a:srgbClr val="663300"/>
                </a:solidFill>
                <a:latin typeface="Segoe Script" pitchFamily="34" charset="0"/>
              </a:rPr>
              <a:t>.</a:t>
            </a:r>
          </a:p>
          <a:p>
            <a:pPr marL="285750" indent="-285750">
              <a:buFont typeface="Arial" pitchFamily="34" charset="0"/>
              <a:buChar char="•"/>
            </a:pPr>
            <a:endParaRPr lang="uk-UA" sz="1800" dirty="0" smtClean="0">
              <a:solidFill>
                <a:srgbClr val="663300"/>
              </a:solidFill>
              <a:latin typeface="Segoe Script" pitchFamily="34" charset="0"/>
            </a:endParaRPr>
          </a:p>
          <a:p>
            <a:pPr marL="285750" indent="-285750">
              <a:buFont typeface="Arial" pitchFamily="34" charset="0"/>
              <a:buChar char="•"/>
            </a:pPr>
            <a:r>
              <a:rPr lang="uk-UA" sz="1800" dirty="0" smtClean="0">
                <a:solidFill>
                  <a:srgbClr val="663300"/>
                </a:solidFill>
                <a:latin typeface="Segoe Script" pitchFamily="34" charset="0"/>
              </a:rPr>
              <a:t> Недавні </a:t>
            </a:r>
            <a:r>
              <a:rPr lang="uk-UA" sz="1800" dirty="0">
                <a:solidFill>
                  <a:srgbClr val="663300"/>
                </a:solidFill>
                <a:latin typeface="Segoe Script" pitchFamily="34" charset="0"/>
              </a:rPr>
              <a:t>великі дослідження показують, що є три різні версії </a:t>
            </a:r>
            <a:r>
              <a:rPr lang="uk-UA" sz="1800" dirty="0" err="1">
                <a:solidFill>
                  <a:srgbClr val="663300"/>
                </a:solidFill>
                <a:latin typeface="Segoe Script" pitchFamily="34" charset="0"/>
              </a:rPr>
              <a:t>Мони</a:t>
            </a:r>
            <a:r>
              <a:rPr lang="uk-UA" sz="1800" dirty="0">
                <a:solidFill>
                  <a:srgbClr val="663300"/>
                </a:solidFill>
                <a:latin typeface="Segoe Script" pitchFamily="34" charset="0"/>
              </a:rPr>
              <a:t> Лізи на одному полотні, але в різних шарах. Мабуть художник кілька разів перемальовував своє творіння.</a:t>
            </a:r>
          </a:p>
          <a:p>
            <a:endParaRPr lang="uk-UA" sz="1800" dirty="0">
              <a:solidFill>
                <a:srgbClr val="663300"/>
              </a:solidFill>
              <a:latin typeface="Segoe Script" pitchFamily="34" charset="0"/>
            </a:endParaRPr>
          </a:p>
        </p:txBody>
      </p:sp>
    </p:spTree>
    <p:extLst>
      <p:ext uri="{BB962C8B-B14F-4D97-AF65-F5344CB8AC3E}">
        <p14:creationId xmlns:p14="http://schemas.microsoft.com/office/powerpoint/2010/main" val="21563337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2367171"/>
            <a:ext cx="6552728" cy="3693319"/>
          </a:xfrm>
          <a:prstGeom prst="rect">
            <a:avLst/>
          </a:prstGeom>
        </p:spPr>
        <p:txBody>
          <a:bodyPr wrap="square">
            <a:spAutoFit/>
          </a:bodyPr>
          <a:lstStyle/>
          <a:p>
            <a:pPr marL="285750" indent="-285750">
              <a:buFont typeface="Arial" pitchFamily="34" charset="0"/>
              <a:buChar char="•"/>
            </a:pPr>
            <a:r>
              <a:rPr lang="uk-UA" sz="1800" dirty="0" err="1">
                <a:solidFill>
                  <a:srgbClr val="663300"/>
                </a:solidFill>
                <a:latin typeface="Segoe Script" pitchFamily="34" charset="0"/>
              </a:rPr>
              <a:t>Да</a:t>
            </a:r>
            <a:r>
              <a:rPr lang="uk-UA" sz="1800" dirty="0">
                <a:solidFill>
                  <a:srgbClr val="663300"/>
                </a:solidFill>
                <a:latin typeface="Segoe Script" pitchFamily="34" charset="0"/>
              </a:rPr>
              <a:t> Вінчі знадобилося майже чотири роки, щоб написати цей портрет. </a:t>
            </a:r>
            <a:endParaRPr lang="uk-UA" sz="1800" dirty="0" smtClean="0">
              <a:solidFill>
                <a:srgbClr val="663300"/>
              </a:solidFill>
              <a:latin typeface="Segoe Script" pitchFamily="34" charset="0"/>
            </a:endParaRPr>
          </a:p>
          <a:p>
            <a:pPr marL="285750" indent="-285750">
              <a:buFont typeface="Arial" pitchFamily="34" charset="0"/>
              <a:buChar char="•"/>
            </a:pPr>
            <a:endParaRPr lang="uk-UA" sz="1800" dirty="0" smtClean="0">
              <a:solidFill>
                <a:srgbClr val="663300"/>
              </a:solidFill>
              <a:latin typeface="Segoe Script" pitchFamily="34" charset="0"/>
            </a:endParaRPr>
          </a:p>
          <a:p>
            <a:pPr marL="285750" indent="-285750">
              <a:buFont typeface="Arial" pitchFamily="34" charset="0"/>
              <a:buChar char="•"/>
            </a:pPr>
            <a:r>
              <a:rPr lang="uk-UA" sz="1800" dirty="0" smtClean="0">
                <a:solidFill>
                  <a:srgbClr val="663300"/>
                </a:solidFill>
                <a:latin typeface="Segoe Script" pitchFamily="34" charset="0"/>
              </a:rPr>
              <a:t> </a:t>
            </a:r>
            <a:r>
              <a:rPr lang="uk-UA" sz="1800" dirty="0">
                <a:solidFill>
                  <a:srgbClr val="663300"/>
                </a:solidFill>
                <a:latin typeface="Segoe Script" pitchFamily="34" charset="0"/>
              </a:rPr>
              <a:t>У </a:t>
            </a:r>
            <a:r>
              <a:rPr lang="uk-UA" sz="1800" dirty="0" err="1">
                <a:solidFill>
                  <a:srgbClr val="663300"/>
                </a:solidFill>
                <a:latin typeface="Segoe Script" pitchFamily="34" charset="0"/>
              </a:rPr>
              <a:t>Мони</a:t>
            </a:r>
            <a:r>
              <a:rPr lang="uk-UA" sz="1800" dirty="0">
                <a:solidFill>
                  <a:srgbClr val="663300"/>
                </a:solidFill>
                <a:latin typeface="Segoe Script" pitchFamily="34" charset="0"/>
              </a:rPr>
              <a:t> Лізи відсутні брови, і є думка, що Леонардо, будучи закінченим </a:t>
            </a:r>
            <a:r>
              <a:rPr lang="uk-UA" sz="1800" dirty="0" err="1">
                <a:solidFill>
                  <a:srgbClr val="663300"/>
                </a:solidFill>
                <a:latin typeface="Segoe Script" pitchFamily="34" charset="0"/>
              </a:rPr>
              <a:t>перфекціоністом</a:t>
            </a:r>
            <a:r>
              <a:rPr lang="uk-UA" sz="1800" dirty="0">
                <a:solidFill>
                  <a:srgbClr val="663300"/>
                </a:solidFill>
                <a:latin typeface="Segoe Script" pitchFamily="34" charset="0"/>
              </a:rPr>
              <a:t>, хотів переробити невдалі брови і стер їх, але руки намалювати їх знову у художника так і не дійшли</a:t>
            </a:r>
            <a:r>
              <a:rPr lang="uk-UA" sz="1800" dirty="0" smtClean="0">
                <a:solidFill>
                  <a:srgbClr val="663300"/>
                </a:solidFill>
                <a:latin typeface="Segoe Script" pitchFamily="34" charset="0"/>
              </a:rPr>
              <a:t>.</a:t>
            </a:r>
          </a:p>
          <a:p>
            <a:pPr marL="285750" indent="-285750">
              <a:buFont typeface="Arial" pitchFamily="34" charset="0"/>
              <a:buChar char="•"/>
            </a:pPr>
            <a:endParaRPr lang="uk-UA" sz="1800" dirty="0">
              <a:solidFill>
                <a:srgbClr val="663300"/>
              </a:solidFill>
              <a:latin typeface="Segoe Script" pitchFamily="34" charset="0"/>
            </a:endParaRPr>
          </a:p>
          <a:p>
            <a:pPr marL="285750" indent="-285750">
              <a:buFont typeface="Arial" pitchFamily="34" charset="0"/>
              <a:buChar char="•"/>
            </a:pPr>
            <a:r>
              <a:rPr lang="ru-RU" sz="1800" dirty="0">
                <a:solidFill>
                  <a:srgbClr val="663300"/>
                </a:solidFill>
                <a:latin typeface="Segoe Script" pitchFamily="34" charset="0"/>
              </a:rPr>
              <a:t>У 1956 </a:t>
            </a:r>
            <a:r>
              <a:rPr lang="ru-RU" sz="1800" dirty="0" err="1">
                <a:solidFill>
                  <a:srgbClr val="663300"/>
                </a:solidFill>
                <a:latin typeface="Segoe Script" pitchFamily="34" charset="0"/>
              </a:rPr>
              <a:t>чоловік</a:t>
            </a:r>
            <a:r>
              <a:rPr lang="ru-RU" sz="1800" dirty="0">
                <a:solidFill>
                  <a:srgbClr val="663300"/>
                </a:solidFill>
                <a:latin typeface="Segoe Script" pitchFamily="34" charset="0"/>
              </a:rPr>
              <a:t> на </a:t>
            </a:r>
            <a:r>
              <a:rPr lang="ru-RU" sz="1800" dirty="0" err="1">
                <a:solidFill>
                  <a:srgbClr val="663300"/>
                </a:solidFill>
                <a:latin typeface="Segoe Script" pitchFamily="34" charset="0"/>
              </a:rPr>
              <a:t>ім'я</a:t>
            </a:r>
            <a:r>
              <a:rPr lang="ru-RU" sz="1800" dirty="0">
                <a:solidFill>
                  <a:srgbClr val="663300"/>
                </a:solidFill>
                <a:latin typeface="Segoe Script" pitchFamily="34" charset="0"/>
              </a:rPr>
              <a:t> Уго </a:t>
            </a:r>
            <a:r>
              <a:rPr lang="ru-RU" sz="1800" dirty="0" err="1">
                <a:solidFill>
                  <a:srgbClr val="663300"/>
                </a:solidFill>
                <a:latin typeface="Segoe Script" pitchFamily="34" charset="0"/>
              </a:rPr>
              <a:t>Унгаца</a:t>
            </a:r>
            <a:r>
              <a:rPr lang="ru-RU" sz="1800" dirty="0">
                <a:solidFill>
                  <a:srgbClr val="663300"/>
                </a:solidFill>
                <a:latin typeface="Segoe Script" pitchFamily="34" charset="0"/>
              </a:rPr>
              <a:t> кинув </a:t>
            </a:r>
            <a:r>
              <a:rPr lang="ru-RU" sz="1800" dirty="0" err="1">
                <a:solidFill>
                  <a:srgbClr val="663300"/>
                </a:solidFill>
                <a:latin typeface="Segoe Script" pitchFamily="34" charset="0"/>
              </a:rPr>
              <a:t>каменем</a:t>
            </a:r>
            <a:r>
              <a:rPr lang="ru-RU" sz="1800" dirty="0">
                <a:solidFill>
                  <a:srgbClr val="663300"/>
                </a:solidFill>
                <a:latin typeface="Segoe Script" pitchFamily="34" charset="0"/>
              </a:rPr>
              <a:t> в полотно, </a:t>
            </a:r>
            <a:r>
              <a:rPr lang="ru-RU" sz="1800" dirty="0" err="1">
                <a:solidFill>
                  <a:srgbClr val="663300"/>
                </a:solidFill>
                <a:latin typeface="Segoe Script" pitchFamily="34" charset="0"/>
              </a:rPr>
              <a:t>це</a:t>
            </a:r>
            <a:r>
              <a:rPr lang="ru-RU" sz="1800" dirty="0">
                <a:solidFill>
                  <a:srgbClr val="663300"/>
                </a:solidFill>
                <a:latin typeface="Segoe Script" pitchFamily="34" charset="0"/>
              </a:rPr>
              <a:t> привело до невеликого </a:t>
            </a:r>
            <a:r>
              <a:rPr lang="ru-RU" sz="1800" dirty="0" err="1">
                <a:solidFill>
                  <a:srgbClr val="663300"/>
                </a:solidFill>
                <a:latin typeface="Segoe Script" pitchFamily="34" charset="0"/>
              </a:rPr>
              <a:t>поврежденнию</a:t>
            </a:r>
            <a:r>
              <a:rPr lang="ru-RU" sz="1800" dirty="0">
                <a:solidFill>
                  <a:srgbClr val="663300"/>
                </a:solidFill>
                <a:latin typeface="Segoe Script" pitchFamily="34" charset="0"/>
              </a:rPr>
              <a:t> </a:t>
            </a:r>
            <a:r>
              <a:rPr lang="ru-RU" sz="1800" dirty="0" err="1">
                <a:solidFill>
                  <a:srgbClr val="663300"/>
                </a:solidFill>
                <a:latin typeface="Segoe Script" pitchFamily="34" charset="0"/>
              </a:rPr>
              <a:t>фарби</a:t>
            </a:r>
            <a:r>
              <a:rPr lang="ru-RU" sz="1800" dirty="0">
                <a:solidFill>
                  <a:srgbClr val="663300"/>
                </a:solidFill>
                <a:latin typeface="Segoe Script" pitchFamily="34" charset="0"/>
              </a:rPr>
              <a:t> </a:t>
            </a:r>
            <a:r>
              <a:rPr lang="ru-RU" sz="1800" dirty="0" err="1">
                <a:solidFill>
                  <a:srgbClr val="663300"/>
                </a:solidFill>
                <a:latin typeface="Segoe Script" pitchFamily="34" charset="0"/>
              </a:rPr>
              <a:t>поряд</a:t>
            </a:r>
            <a:r>
              <a:rPr lang="ru-RU" sz="1800" dirty="0">
                <a:solidFill>
                  <a:srgbClr val="663300"/>
                </a:solidFill>
                <a:latin typeface="Segoe Script" pitchFamily="34" charset="0"/>
              </a:rPr>
              <a:t> з </a:t>
            </a:r>
            <a:r>
              <a:rPr lang="ru-RU" sz="1800" dirty="0" err="1">
                <a:solidFill>
                  <a:srgbClr val="663300"/>
                </a:solidFill>
                <a:latin typeface="Segoe Script" pitchFamily="34" charset="0"/>
              </a:rPr>
              <a:t>лівим</a:t>
            </a:r>
            <a:r>
              <a:rPr lang="ru-RU" sz="1800" dirty="0">
                <a:solidFill>
                  <a:srgbClr val="663300"/>
                </a:solidFill>
                <a:latin typeface="Segoe Script" pitchFamily="34" charset="0"/>
              </a:rPr>
              <a:t> </a:t>
            </a:r>
            <a:r>
              <a:rPr lang="ru-RU" sz="1800" dirty="0" err="1">
                <a:solidFill>
                  <a:srgbClr val="663300"/>
                </a:solidFill>
                <a:latin typeface="Segoe Script" pitchFamily="34" charset="0"/>
              </a:rPr>
              <a:t>ліктем</a:t>
            </a:r>
            <a:r>
              <a:rPr lang="ru-RU" sz="1800" dirty="0">
                <a:solidFill>
                  <a:srgbClr val="663300"/>
                </a:solidFill>
                <a:latin typeface="Segoe Script" pitchFamily="34" charset="0"/>
              </a:rPr>
              <a:t> Мони </a:t>
            </a:r>
            <a:r>
              <a:rPr lang="ru-RU" sz="1800" dirty="0" err="1">
                <a:solidFill>
                  <a:srgbClr val="663300"/>
                </a:solidFill>
                <a:latin typeface="Segoe Script" pitchFamily="34" charset="0"/>
              </a:rPr>
              <a:t>Лізи</a:t>
            </a:r>
            <a:r>
              <a:rPr lang="ru-RU" sz="1800" dirty="0">
                <a:solidFill>
                  <a:srgbClr val="663300"/>
                </a:solidFill>
                <a:latin typeface="Segoe Script" pitchFamily="34" charset="0"/>
              </a:rPr>
              <a:t>.</a:t>
            </a:r>
            <a:endParaRPr lang="uk-UA" sz="1800" dirty="0">
              <a:solidFill>
                <a:srgbClr val="663300"/>
              </a:solidFill>
              <a:latin typeface="Segoe Script" pitchFamily="34" charset="0"/>
            </a:endParaRPr>
          </a:p>
        </p:txBody>
      </p:sp>
    </p:spTree>
    <p:extLst>
      <p:ext uri="{BB962C8B-B14F-4D97-AF65-F5344CB8AC3E}">
        <p14:creationId xmlns:p14="http://schemas.microsoft.com/office/powerpoint/2010/main" val="33210195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6056" y="1196752"/>
            <a:ext cx="3744416" cy="5040560"/>
          </a:xfrm>
        </p:spPr>
        <p:txBody>
          <a:bodyPr/>
          <a:lstStyle/>
          <a:p>
            <a:pPr algn="l"/>
            <a:r>
              <a:rPr lang="uk-UA" sz="1600" dirty="0">
                <a:latin typeface="Segoe Script" panose="020B0504020000000003" pitchFamily="34" charset="0"/>
              </a:rPr>
              <a:t>Першим вчителем Леонардо, (коли він мав приблизно 15 років), вважають </a:t>
            </a:r>
            <a:r>
              <a:rPr lang="uk-UA" sz="1600" dirty="0" err="1">
                <a:latin typeface="Segoe Script" panose="020B0504020000000003" pitchFamily="34" charset="0"/>
              </a:rPr>
              <a:t>Андреа</a:t>
            </a:r>
            <a:r>
              <a:rPr lang="uk-UA" sz="1600" dirty="0">
                <a:latin typeface="Segoe Script" panose="020B0504020000000003" pitchFamily="34" charset="0"/>
              </a:rPr>
              <a:t> </a:t>
            </a:r>
            <a:r>
              <a:rPr lang="uk-UA" sz="1600" dirty="0" err="1">
                <a:latin typeface="Segoe Script" panose="020B0504020000000003" pitchFamily="34" charset="0"/>
              </a:rPr>
              <a:t>Вероккіо</a:t>
            </a:r>
            <a:r>
              <a:rPr lang="uk-UA" sz="1600" dirty="0">
                <a:latin typeface="Segoe Script" panose="020B0504020000000003" pitchFamily="34" charset="0"/>
              </a:rPr>
              <a:t> (італ. </a:t>
            </a:r>
            <a:r>
              <a:rPr lang="en-US" sz="1600" i="1" dirty="0">
                <a:latin typeface="Segoe Script" panose="020B0504020000000003" pitchFamily="34" charset="0"/>
              </a:rPr>
              <a:t>Andrea del Verrocchio</a:t>
            </a:r>
            <a:r>
              <a:rPr lang="en-US" sz="1600" dirty="0">
                <a:latin typeface="Segoe Script" panose="020B0504020000000003" pitchFamily="34" charset="0"/>
              </a:rPr>
              <a:t>), </a:t>
            </a:r>
            <a:r>
              <a:rPr lang="uk-UA" sz="1600" dirty="0">
                <a:latin typeface="Segoe Script" panose="020B0504020000000003" pitchFamily="34" charset="0"/>
              </a:rPr>
              <a:t>італійського скульптора та художника епохи Відродження. В майстерні </a:t>
            </a:r>
            <a:r>
              <a:rPr lang="uk-UA" sz="1600" dirty="0" err="1">
                <a:latin typeface="Segoe Script" panose="020B0504020000000003" pitchFamily="34" charset="0"/>
              </a:rPr>
              <a:t>Верроккіо</a:t>
            </a:r>
            <a:r>
              <a:rPr lang="uk-UA" sz="1600" dirty="0">
                <a:latin typeface="Segoe Script" panose="020B0504020000000003" pitchFamily="34" charset="0"/>
              </a:rPr>
              <a:t>, що містилася в інтелектуальному центрі тодішньої Італії — місті Флоренції, Леонардо вивчав також гуманітарні науки, тут він набув деяких технічних знань. У 1473 році, у віці 20 років, Леонардо </a:t>
            </a:r>
            <a:r>
              <a:rPr lang="uk-UA" sz="1600" dirty="0" err="1">
                <a:latin typeface="Segoe Script" panose="020B0504020000000003" pitchFamily="34" charset="0"/>
              </a:rPr>
              <a:t>да</a:t>
            </a:r>
            <a:r>
              <a:rPr lang="uk-UA" sz="1600" dirty="0">
                <a:latin typeface="Segoe Script" panose="020B0504020000000003" pitchFamily="34" charset="0"/>
              </a:rPr>
              <a:t> Вінчі отримав кваліфікацію майстра </a:t>
            </a:r>
            <a:r>
              <a:rPr lang="uk-UA" sz="1600" dirty="0" smtClean="0">
                <a:latin typeface="Segoe Script" panose="020B0504020000000003" pitchFamily="34" charset="0"/>
              </a:rPr>
              <a:t>в Гільдії </a:t>
            </a:r>
            <a:r>
              <a:rPr lang="uk-UA" sz="1600" dirty="0">
                <a:latin typeface="Segoe Script" panose="020B0504020000000003" pitchFamily="34" charset="0"/>
              </a:rPr>
              <a:t>Святого Луки.</a:t>
            </a:r>
            <a:endParaRPr lang="uk-UA" sz="1600" dirty="0">
              <a:latin typeface="Segoe Script" panose="020B0504020000000003" pitchFamily="34"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412776"/>
            <a:ext cx="3128342" cy="4364037"/>
          </a:xfrm>
        </p:spPr>
      </p:pic>
    </p:spTree>
    <p:extLst>
      <p:ext uri="{BB962C8B-B14F-4D97-AF65-F5344CB8AC3E}">
        <p14:creationId xmlns:p14="http://schemas.microsoft.com/office/powerpoint/2010/main" val="38232563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638592" y="3284984"/>
            <a:ext cx="6336704" cy="3785652"/>
          </a:xfrm>
          <a:prstGeom prst="rect">
            <a:avLst/>
          </a:prstGeom>
        </p:spPr>
        <p:txBody>
          <a:bodyPr wrap="square">
            <a:spAutoFit/>
          </a:bodyPr>
          <a:lstStyle/>
          <a:p>
            <a:pPr marL="342900" indent="-342900">
              <a:buFont typeface="Arial" pitchFamily="34" charset="0"/>
              <a:buChar char="•"/>
            </a:pPr>
            <a:r>
              <a:rPr lang="uk-UA" sz="2000" dirty="0">
                <a:solidFill>
                  <a:srgbClr val="663300"/>
                </a:solidFill>
                <a:latin typeface="Segoe Script" pitchFamily="34" charset="0"/>
              </a:rPr>
              <a:t>За однією з теорій, </a:t>
            </a:r>
            <a:r>
              <a:rPr lang="uk-UA" sz="2000" dirty="0" err="1">
                <a:solidFill>
                  <a:srgbClr val="663300"/>
                </a:solidFill>
                <a:latin typeface="Segoe Script" pitchFamily="34" charset="0"/>
              </a:rPr>
              <a:t>Мона</a:t>
            </a:r>
            <a:r>
              <a:rPr lang="uk-UA" sz="2000" dirty="0">
                <a:solidFill>
                  <a:srgbClr val="663300"/>
                </a:solidFill>
                <a:latin typeface="Segoe Script" pitchFamily="34" charset="0"/>
              </a:rPr>
              <a:t> Ліза посміхається від усвідомлення таємниці для усіх своєї вагітності </a:t>
            </a:r>
            <a:endParaRPr lang="uk-UA" sz="2000" dirty="0" smtClean="0">
              <a:solidFill>
                <a:srgbClr val="663300"/>
              </a:solidFill>
              <a:latin typeface="Segoe Script" pitchFamily="34" charset="0"/>
            </a:endParaRPr>
          </a:p>
          <a:p>
            <a:endParaRPr lang="uk-UA" sz="2000" dirty="0">
              <a:solidFill>
                <a:srgbClr val="663300"/>
              </a:solidFill>
              <a:latin typeface="Segoe Script" pitchFamily="34" charset="0"/>
            </a:endParaRPr>
          </a:p>
          <a:p>
            <a:pPr marL="342900" indent="-342900">
              <a:buFont typeface="Arial" pitchFamily="34" charset="0"/>
              <a:buChar char="•"/>
            </a:pPr>
            <a:r>
              <a:rPr lang="uk-UA" sz="2000" dirty="0">
                <a:solidFill>
                  <a:srgbClr val="663300"/>
                </a:solidFill>
                <a:latin typeface="Segoe Script" pitchFamily="34" charset="0"/>
              </a:rPr>
              <a:t> За іншою версією, Джоконду розважали музиканти і клоуни в той час, як вона позувала художнику</a:t>
            </a:r>
            <a:r>
              <a:rPr lang="uk-UA" sz="2000" dirty="0" smtClean="0">
                <a:solidFill>
                  <a:srgbClr val="663300"/>
                </a:solidFill>
                <a:latin typeface="Segoe Script" pitchFamily="34" charset="0"/>
              </a:rPr>
              <a:t>.</a:t>
            </a:r>
          </a:p>
          <a:p>
            <a:endParaRPr lang="uk-UA" sz="2000" dirty="0">
              <a:solidFill>
                <a:srgbClr val="663300"/>
              </a:solidFill>
              <a:latin typeface="Segoe Script" pitchFamily="34" charset="0"/>
            </a:endParaRPr>
          </a:p>
          <a:p>
            <a:pPr marL="342900" indent="-342900">
              <a:buFont typeface="Arial" pitchFamily="34" charset="0"/>
              <a:buChar char="•"/>
            </a:pPr>
            <a:r>
              <a:rPr lang="uk-UA" sz="2000" dirty="0">
                <a:solidFill>
                  <a:srgbClr val="663300"/>
                </a:solidFill>
                <a:latin typeface="Segoe Script" pitchFamily="34" charset="0"/>
              </a:rPr>
              <a:t> Є ще одна теорія, відповідно до якої, ”</a:t>
            </a:r>
            <a:r>
              <a:rPr lang="uk-UA" sz="2000" dirty="0" err="1">
                <a:solidFill>
                  <a:srgbClr val="663300"/>
                </a:solidFill>
                <a:latin typeface="Segoe Script" pitchFamily="34" charset="0"/>
              </a:rPr>
              <a:t>Мона</a:t>
            </a:r>
            <a:r>
              <a:rPr lang="uk-UA" sz="2000" dirty="0">
                <a:solidFill>
                  <a:srgbClr val="663300"/>
                </a:solidFill>
                <a:latin typeface="Segoe Script" pitchFamily="34" charset="0"/>
              </a:rPr>
              <a:t> Ліза” – це автопортрет Леонардо.</a:t>
            </a:r>
          </a:p>
          <a:p>
            <a:endParaRPr lang="uk-UA" sz="2000" dirty="0">
              <a:solidFill>
                <a:srgbClr val="663300"/>
              </a:solidFill>
              <a:latin typeface="Segoe Script" pitchFamily="34"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171400"/>
            <a:ext cx="3749040" cy="4686300"/>
          </a:xfrm>
          <a:prstGeom prst="rect">
            <a:avLst/>
          </a:prstGeom>
          <a:ln>
            <a:noFill/>
          </a:ln>
          <a:effectLst>
            <a:softEdge rad="635000"/>
          </a:effectLst>
        </p:spPr>
      </p:pic>
    </p:spTree>
    <p:extLst>
      <p:ext uri="{BB962C8B-B14F-4D97-AF65-F5344CB8AC3E}">
        <p14:creationId xmlns:p14="http://schemas.microsoft.com/office/powerpoint/2010/main" val="42045581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2568" y="2780928"/>
            <a:ext cx="6552728" cy="3170099"/>
          </a:xfrm>
          <a:prstGeom prst="rect">
            <a:avLst/>
          </a:prstGeom>
        </p:spPr>
        <p:txBody>
          <a:bodyPr wrap="square">
            <a:spAutoFit/>
          </a:bodyPr>
          <a:lstStyle/>
          <a:p>
            <a:pPr marL="342900" indent="-342900">
              <a:buFont typeface="Arial" pitchFamily="34" charset="0"/>
              <a:buChar char="•"/>
            </a:pPr>
            <a:r>
              <a:rPr lang="ru-RU" sz="2000" dirty="0" err="1">
                <a:solidFill>
                  <a:srgbClr val="663300"/>
                </a:solidFill>
                <a:latin typeface="Segoe Script" pitchFamily="34" charset="0"/>
              </a:rPr>
              <a:t>Неперевершена</a:t>
            </a:r>
            <a:r>
              <a:rPr lang="ru-RU" sz="2000" dirty="0">
                <a:solidFill>
                  <a:srgbClr val="663300"/>
                </a:solidFill>
                <a:latin typeface="Segoe Script" pitchFamily="34" charset="0"/>
              </a:rPr>
              <a:t> </a:t>
            </a:r>
            <a:r>
              <a:rPr lang="ru-RU" sz="2000" dirty="0" err="1">
                <a:solidFill>
                  <a:srgbClr val="663300"/>
                </a:solidFill>
                <a:latin typeface="Segoe Script" pitchFamily="34" charset="0"/>
              </a:rPr>
              <a:t>популярність</a:t>
            </a:r>
            <a:r>
              <a:rPr lang="ru-RU" sz="2000" dirty="0">
                <a:solidFill>
                  <a:srgbClr val="663300"/>
                </a:solidFill>
                <a:latin typeface="Segoe Script" pitchFamily="34" charset="0"/>
              </a:rPr>
              <a:t> </a:t>
            </a:r>
            <a:r>
              <a:rPr lang="ru-RU" sz="2000" dirty="0" err="1">
                <a:solidFill>
                  <a:srgbClr val="663300"/>
                </a:solidFill>
                <a:latin typeface="Segoe Script" pitchFamily="34" charset="0"/>
              </a:rPr>
              <a:t>цієї</a:t>
            </a:r>
            <a:r>
              <a:rPr lang="ru-RU" sz="2000" dirty="0">
                <a:solidFill>
                  <a:srgbClr val="663300"/>
                </a:solidFill>
                <a:latin typeface="Segoe Script" pitchFamily="34" charset="0"/>
              </a:rPr>
              <a:t> </a:t>
            </a:r>
            <a:r>
              <a:rPr lang="ru-RU" sz="2000" dirty="0" err="1">
                <a:solidFill>
                  <a:srgbClr val="663300"/>
                </a:solidFill>
                <a:latin typeface="Segoe Script" pitchFamily="34" charset="0"/>
              </a:rPr>
              <a:t>роботи</a:t>
            </a:r>
            <a:r>
              <a:rPr lang="ru-RU" sz="2000" dirty="0">
                <a:solidFill>
                  <a:srgbClr val="663300"/>
                </a:solidFill>
                <a:latin typeface="Segoe Script" pitchFamily="34" charset="0"/>
              </a:rPr>
              <a:t> </a:t>
            </a:r>
            <a:r>
              <a:rPr lang="ru-RU" sz="2000" dirty="0" err="1">
                <a:solidFill>
                  <a:srgbClr val="663300"/>
                </a:solidFill>
                <a:latin typeface="Segoe Script" pitchFamily="34" charset="0"/>
              </a:rPr>
              <a:t>полягає</a:t>
            </a:r>
            <a:r>
              <a:rPr lang="ru-RU" sz="2000" dirty="0">
                <a:solidFill>
                  <a:srgbClr val="663300"/>
                </a:solidFill>
                <a:latin typeface="Segoe Script" pitchFamily="34" charset="0"/>
              </a:rPr>
              <a:t> </a:t>
            </a:r>
            <a:r>
              <a:rPr lang="ru-RU" sz="2000" dirty="0" err="1">
                <a:solidFill>
                  <a:srgbClr val="663300"/>
                </a:solidFill>
                <a:latin typeface="Segoe Script" pitchFamily="34" charset="0"/>
              </a:rPr>
              <a:t>частково</a:t>
            </a:r>
            <a:r>
              <a:rPr lang="ru-RU" sz="2000" dirty="0">
                <a:solidFill>
                  <a:srgbClr val="663300"/>
                </a:solidFill>
                <a:latin typeface="Segoe Script" pitchFamily="34" charset="0"/>
              </a:rPr>
              <a:t> в тому, </a:t>
            </a:r>
            <a:r>
              <a:rPr lang="ru-RU" sz="2000" dirty="0" err="1">
                <a:solidFill>
                  <a:srgbClr val="663300"/>
                </a:solidFill>
                <a:latin typeface="Segoe Script" pitchFamily="34" charset="0"/>
              </a:rPr>
              <a:t>що</a:t>
            </a:r>
            <a:r>
              <a:rPr lang="ru-RU" sz="2000" dirty="0">
                <a:solidFill>
                  <a:srgbClr val="663300"/>
                </a:solidFill>
                <a:latin typeface="Segoe Script" pitchFamily="34" charset="0"/>
              </a:rPr>
              <a:t> вона </a:t>
            </a:r>
            <a:r>
              <a:rPr lang="ru-RU" sz="2000" dirty="0" err="1">
                <a:solidFill>
                  <a:srgbClr val="663300"/>
                </a:solidFill>
                <a:latin typeface="Segoe Script" pitchFamily="34" charset="0"/>
              </a:rPr>
              <a:t>була</a:t>
            </a:r>
            <a:r>
              <a:rPr lang="ru-RU" sz="2000" dirty="0">
                <a:solidFill>
                  <a:srgbClr val="663300"/>
                </a:solidFill>
                <a:latin typeface="Segoe Script" pitchFamily="34" charset="0"/>
              </a:rPr>
              <a:t> </a:t>
            </a:r>
            <a:r>
              <a:rPr lang="ru-RU" sz="2000" dirty="0" err="1">
                <a:solidFill>
                  <a:srgbClr val="663300"/>
                </a:solidFill>
                <a:latin typeface="Segoe Script" pitchFamily="34" charset="0"/>
              </a:rPr>
              <a:t>вкрадена</a:t>
            </a:r>
            <a:r>
              <a:rPr lang="ru-RU" sz="2000" dirty="0">
                <a:solidFill>
                  <a:srgbClr val="663300"/>
                </a:solidFill>
                <a:latin typeface="Segoe Script" pitchFamily="34" charset="0"/>
              </a:rPr>
              <a:t> з Лувру в </a:t>
            </a:r>
            <a:r>
              <a:rPr lang="ru-RU" sz="2000" dirty="0" err="1">
                <a:solidFill>
                  <a:srgbClr val="663300"/>
                </a:solidFill>
                <a:latin typeface="Segoe Script" pitchFamily="34" charset="0"/>
              </a:rPr>
              <a:t>Парижі</a:t>
            </a:r>
            <a:r>
              <a:rPr lang="ru-RU" sz="2000" dirty="0">
                <a:solidFill>
                  <a:srgbClr val="663300"/>
                </a:solidFill>
                <a:latin typeface="Segoe Script" pitchFamily="34" charset="0"/>
              </a:rPr>
              <a:t> </a:t>
            </a:r>
            <a:r>
              <a:rPr lang="ru-RU" sz="2000" dirty="0" err="1">
                <a:solidFill>
                  <a:srgbClr val="663300"/>
                </a:solidFill>
                <a:latin typeface="Segoe Script" pitchFamily="34" charset="0"/>
              </a:rPr>
              <a:t>що</a:t>
            </a:r>
            <a:r>
              <a:rPr lang="ru-RU" sz="2000" dirty="0">
                <a:solidFill>
                  <a:srgbClr val="663300"/>
                </a:solidFill>
                <a:latin typeface="Segoe Script" pitchFamily="34" charset="0"/>
              </a:rPr>
              <a:t> </a:t>
            </a:r>
            <a:r>
              <a:rPr lang="ru-RU" sz="2000" dirty="0" err="1">
                <a:solidFill>
                  <a:srgbClr val="663300"/>
                </a:solidFill>
                <a:latin typeface="Segoe Script" pitchFamily="34" charset="0"/>
              </a:rPr>
              <a:t>серед</a:t>
            </a:r>
            <a:r>
              <a:rPr lang="ru-RU" sz="2000" dirty="0">
                <a:solidFill>
                  <a:srgbClr val="663300"/>
                </a:solidFill>
                <a:latin typeface="Segoe Script" pitchFamily="34" charset="0"/>
              </a:rPr>
              <a:t> </a:t>
            </a:r>
            <a:r>
              <a:rPr lang="ru-RU" sz="2000" dirty="0" err="1">
                <a:solidFill>
                  <a:srgbClr val="663300"/>
                </a:solidFill>
                <a:latin typeface="Segoe Script" pitchFamily="34" charset="0"/>
              </a:rPr>
              <a:t>білого</a:t>
            </a:r>
            <a:r>
              <a:rPr lang="ru-RU" sz="2000" dirty="0">
                <a:solidFill>
                  <a:srgbClr val="663300"/>
                </a:solidFill>
                <a:latin typeface="Segoe Script" pitchFamily="34" charset="0"/>
              </a:rPr>
              <a:t> дня служить в 1911 </a:t>
            </a:r>
            <a:r>
              <a:rPr lang="ru-RU" sz="2000" dirty="0" err="1">
                <a:solidFill>
                  <a:srgbClr val="663300"/>
                </a:solidFill>
                <a:latin typeface="Segoe Script" pitchFamily="34" charset="0"/>
              </a:rPr>
              <a:t>році</a:t>
            </a:r>
            <a:r>
              <a:rPr lang="ru-RU" sz="2000" dirty="0">
                <a:solidFill>
                  <a:srgbClr val="663300"/>
                </a:solidFill>
                <a:latin typeface="Segoe Script" pitchFamily="34" charset="0"/>
              </a:rPr>
              <a:t>. </a:t>
            </a:r>
            <a:endParaRPr lang="ru-RU" sz="2000" dirty="0" smtClean="0">
              <a:solidFill>
                <a:srgbClr val="663300"/>
              </a:solidFill>
              <a:latin typeface="Segoe Script" pitchFamily="34" charset="0"/>
            </a:endParaRPr>
          </a:p>
          <a:p>
            <a:pPr marL="342900" indent="-342900">
              <a:buFont typeface="Arial" pitchFamily="34" charset="0"/>
              <a:buChar char="•"/>
            </a:pPr>
            <a:endParaRPr lang="ru-RU" sz="2000" dirty="0" smtClean="0">
              <a:solidFill>
                <a:srgbClr val="663300"/>
              </a:solidFill>
              <a:latin typeface="Segoe Script" pitchFamily="34" charset="0"/>
            </a:endParaRPr>
          </a:p>
          <a:p>
            <a:pPr marL="342900" indent="-342900">
              <a:buFont typeface="Arial" pitchFamily="34" charset="0"/>
              <a:buChar char="•"/>
            </a:pPr>
            <a:r>
              <a:rPr lang="ru-RU" sz="2000" dirty="0" smtClean="0">
                <a:solidFill>
                  <a:srgbClr val="663300"/>
                </a:solidFill>
                <a:latin typeface="Segoe Script" pitchFamily="34" charset="0"/>
              </a:rPr>
              <a:t>А </a:t>
            </a:r>
            <a:r>
              <a:rPr lang="ru-RU" sz="2000" dirty="0" err="1">
                <a:solidFill>
                  <a:srgbClr val="663300"/>
                </a:solidFill>
                <a:latin typeface="Segoe Script" pitchFamily="34" charset="0"/>
              </a:rPr>
              <a:t>знайшли</a:t>
            </a:r>
            <a:r>
              <a:rPr lang="ru-RU" sz="2000" dirty="0">
                <a:solidFill>
                  <a:srgbClr val="663300"/>
                </a:solidFill>
                <a:latin typeface="Segoe Script" pitchFamily="34" charset="0"/>
              </a:rPr>
              <a:t> </a:t>
            </a:r>
            <a:r>
              <a:rPr lang="ru-RU" sz="2000" dirty="0" err="1">
                <a:solidFill>
                  <a:srgbClr val="663300"/>
                </a:solidFill>
                <a:latin typeface="Segoe Script" pitchFamily="34" charset="0"/>
              </a:rPr>
              <a:t>її</a:t>
            </a:r>
            <a:r>
              <a:rPr lang="ru-RU" sz="2000" dirty="0">
                <a:solidFill>
                  <a:srgbClr val="663300"/>
                </a:solidFill>
                <a:latin typeface="Segoe Script" pitchFamily="34" charset="0"/>
              </a:rPr>
              <a:t> </a:t>
            </a:r>
            <a:r>
              <a:rPr lang="ru-RU" sz="2000" dirty="0" err="1">
                <a:solidFill>
                  <a:srgbClr val="663300"/>
                </a:solidFill>
                <a:latin typeface="Segoe Script" pitchFamily="34" charset="0"/>
              </a:rPr>
              <a:t>тільки</a:t>
            </a:r>
            <a:r>
              <a:rPr lang="ru-RU" sz="2000" dirty="0">
                <a:solidFill>
                  <a:srgbClr val="663300"/>
                </a:solidFill>
                <a:latin typeface="Segoe Script" pitchFamily="34" charset="0"/>
              </a:rPr>
              <a:t> через два роки.  </a:t>
            </a:r>
            <a:endParaRPr lang="ru-RU" sz="2000" dirty="0" smtClean="0">
              <a:solidFill>
                <a:srgbClr val="663300"/>
              </a:solidFill>
              <a:latin typeface="Segoe Script" pitchFamily="34" charset="0"/>
            </a:endParaRPr>
          </a:p>
          <a:p>
            <a:pPr marL="342900" indent="-342900">
              <a:buFont typeface="Arial" pitchFamily="34" charset="0"/>
              <a:buChar char="•"/>
            </a:pPr>
            <a:endParaRPr lang="ru-RU" sz="2000" dirty="0" smtClean="0">
              <a:solidFill>
                <a:srgbClr val="663300"/>
              </a:solidFill>
              <a:latin typeface="Segoe Script" pitchFamily="34" charset="0"/>
            </a:endParaRPr>
          </a:p>
          <a:p>
            <a:pPr marL="342900" indent="-342900">
              <a:buFont typeface="Arial" pitchFamily="34" charset="0"/>
              <a:buChar char="•"/>
            </a:pPr>
            <a:r>
              <a:rPr lang="ru-RU" sz="2000" dirty="0" err="1" smtClean="0">
                <a:solidFill>
                  <a:srgbClr val="663300"/>
                </a:solidFill>
                <a:latin typeface="Segoe Script" pitchFamily="34" charset="0"/>
              </a:rPr>
              <a:t>Цікаво</a:t>
            </a:r>
            <a:r>
              <a:rPr lang="ru-RU" sz="2000" dirty="0">
                <a:solidFill>
                  <a:srgbClr val="663300"/>
                </a:solidFill>
                <a:latin typeface="Segoe Script" pitchFamily="34" charset="0"/>
              </a:rPr>
              <a:t>, </a:t>
            </a:r>
            <a:r>
              <a:rPr lang="ru-RU" sz="2000" dirty="0" err="1">
                <a:solidFill>
                  <a:srgbClr val="663300"/>
                </a:solidFill>
                <a:latin typeface="Segoe Script" pitchFamily="34" charset="0"/>
              </a:rPr>
              <a:t>що</a:t>
            </a:r>
            <a:r>
              <a:rPr lang="ru-RU" sz="2000" dirty="0">
                <a:solidFill>
                  <a:srgbClr val="663300"/>
                </a:solidFill>
                <a:latin typeface="Segoe Script" pitchFamily="34" charset="0"/>
              </a:rPr>
              <a:t> </a:t>
            </a:r>
            <a:r>
              <a:rPr lang="ru-RU" sz="2000" dirty="0" err="1">
                <a:solidFill>
                  <a:srgbClr val="663300"/>
                </a:solidFill>
                <a:latin typeface="Segoe Script" pitchFamily="34" charset="0"/>
              </a:rPr>
              <a:t>Мона</a:t>
            </a:r>
            <a:r>
              <a:rPr lang="ru-RU" sz="2000" dirty="0">
                <a:solidFill>
                  <a:srgbClr val="663300"/>
                </a:solidFill>
                <a:latin typeface="Segoe Script" pitchFamily="34" charset="0"/>
              </a:rPr>
              <a:t> </a:t>
            </a:r>
            <a:r>
              <a:rPr lang="ru-RU" sz="2000" dirty="0" err="1">
                <a:solidFill>
                  <a:srgbClr val="663300"/>
                </a:solidFill>
                <a:latin typeface="Segoe Script" pitchFamily="34" charset="0"/>
              </a:rPr>
              <a:t>Ліза</a:t>
            </a:r>
            <a:r>
              <a:rPr lang="ru-RU" sz="2000" dirty="0">
                <a:solidFill>
                  <a:srgbClr val="663300"/>
                </a:solidFill>
                <a:latin typeface="Segoe Script" pitchFamily="34" charset="0"/>
              </a:rPr>
              <a:t> </a:t>
            </a:r>
            <a:r>
              <a:rPr lang="ru-RU" sz="2000" dirty="0" err="1">
                <a:solidFill>
                  <a:srgbClr val="663300"/>
                </a:solidFill>
                <a:latin typeface="Segoe Script" pitchFamily="34" charset="0"/>
              </a:rPr>
              <a:t>вважається</a:t>
            </a:r>
            <a:r>
              <a:rPr lang="ru-RU" sz="2000" dirty="0">
                <a:solidFill>
                  <a:srgbClr val="663300"/>
                </a:solidFill>
                <a:latin typeface="Segoe Script" pitchFamily="34" charset="0"/>
              </a:rPr>
              <a:t> </a:t>
            </a:r>
            <a:r>
              <a:rPr lang="ru-RU" sz="2000" dirty="0" err="1">
                <a:solidFill>
                  <a:srgbClr val="663300"/>
                </a:solidFill>
                <a:latin typeface="Segoe Script" pitchFamily="34" charset="0"/>
              </a:rPr>
              <a:t>безцінною</a:t>
            </a:r>
            <a:r>
              <a:rPr lang="ru-RU" sz="2000" dirty="0">
                <a:solidFill>
                  <a:srgbClr val="663300"/>
                </a:solidFill>
                <a:latin typeface="Segoe Script" pitchFamily="34" charset="0"/>
              </a:rPr>
              <a:t> і тому не </a:t>
            </a:r>
            <a:r>
              <a:rPr lang="ru-RU" sz="2000" dirty="0" err="1">
                <a:solidFill>
                  <a:srgbClr val="663300"/>
                </a:solidFill>
                <a:latin typeface="Segoe Script" pitchFamily="34" charset="0"/>
              </a:rPr>
              <a:t>може</a:t>
            </a:r>
            <a:r>
              <a:rPr lang="ru-RU" sz="2000" dirty="0">
                <a:solidFill>
                  <a:srgbClr val="663300"/>
                </a:solidFill>
                <a:latin typeface="Segoe Script" pitchFamily="34" charset="0"/>
              </a:rPr>
              <a:t> бути застрахована.</a:t>
            </a:r>
            <a:endParaRPr lang="uk-UA" sz="2000" dirty="0">
              <a:solidFill>
                <a:srgbClr val="663300"/>
              </a:solidFill>
              <a:latin typeface="Segoe Script" pitchFamily="34" charset="0"/>
            </a:endParaRPr>
          </a:p>
        </p:txBody>
      </p:sp>
    </p:spTree>
    <p:extLst>
      <p:ext uri="{BB962C8B-B14F-4D97-AF65-F5344CB8AC3E}">
        <p14:creationId xmlns:p14="http://schemas.microsoft.com/office/powerpoint/2010/main" val="11992876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836712"/>
            <a:ext cx="7772400" cy="1143000"/>
          </a:xfrm>
        </p:spPr>
        <p:txBody>
          <a:bodyPr/>
          <a:lstStyle/>
          <a:p>
            <a:r>
              <a:rPr lang="uk-UA" sz="3600" dirty="0" err="1" smtClean="0">
                <a:latin typeface="Segoe Script" panose="020B0504020000000003" pitchFamily="34" charset="0"/>
              </a:rPr>
              <a:t>Кло-Люсе</a:t>
            </a:r>
            <a:r>
              <a:rPr lang="uk-UA" sz="3600" dirty="0" smtClean="0">
                <a:latin typeface="Segoe Script" panose="020B0504020000000003" pitchFamily="34" charset="0"/>
              </a:rPr>
              <a:t>, місто смерті Леонардо </a:t>
            </a:r>
            <a:r>
              <a:rPr lang="uk-UA" sz="3600" dirty="0" err="1" smtClean="0">
                <a:latin typeface="Segoe Script" panose="020B0504020000000003" pitchFamily="34" charset="0"/>
              </a:rPr>
              <a:t>да</a:t>
            </a:r>
            <a:r>
              <a:rPr lang="uk-UA" sz="3600" dirty="0" smtClean="0">
                <a:latin typeface="Segoe Script" panose="020B0504020000000003" pitchFamily="34" charset="0"/>
              </a:rPr>
              <a:t> Вінчі</a:t>
            </a:r>
            <a:endParaRPr lang="uk-UA" sz="3600" dirty="0">
              <a:latin typeface="Segoe Script" panose="020B0504020000000003" pitchFamily="34" charset="0"/>
            </a:endParaRPr>
          </a:p>
        </p:txBody>
      </p:sp>
      <p:pic>
        <p:nvPicPr>
          <p:cNvPr id="4" name="Picture 5" descr="Leonardo_Da_Vinci%27s_hous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4949" y="2060848"/>
            <a:ext cx="6692595" cy="4653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39554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96752"/>
            <a:ext cx="7772400" cy="1143000"/>
          </a:xfrm>
        </p:spPr>
        <p:txBody>
          <a:bodyPr/>
          <a:lstStyle/>
          <a:p>
            <a:r>
              <a:rPr lang="uk-UA" sz="3600" dirty="0" smtClean="0">
                <a:latin typeface="Segoe Script" panose="020B0504020000000003" pitchFamily="34" charset="0"/>
              </a:rPr>
              <a:t>Замок </a:t>
            </a:r>
            <a:r>
              <a:rPr lang="uk-UA" sz="3600" dirty="0" err="1" smtClean="0">
                <a:latin typeface="Segoe Script" panose="020B0504020000000003" pitchFamily="34" charset="0"/>
              </a:rPr>
              <a:t>Амбуаз</a:t>
            </a:r>
            <a:r>
              <a:rPr lang="uk-UA" sz="3600" dirty="0" smtClean="0">
                <a:latin typeface="Segoe Script" panose="020B0504020000000003" pitchFamily="34" charset="0"/>
              </a:rPr>
              <a:t>, де був похований Леонардо </a:t>
            </a:r>
            <a:r>
              <a:rPr lang="uk-UA" sz="3600" dirty="0" err="1" smtClean="0">
                <a:latin typeface="Segoe Script" panose="020B0504020000000003" pitchFamily="34" charset="0"/>
              </a:rPr>
              <a:t>да</a:t>
            </a:r>
            <a:r>
              <a:rPr lang="uk-UA" sz="3600" dirty="0" smtClean="0">
                <a:latin typeface="Segoe Script" panose="020B0504020000000003" pitchFamily="34" charset="0"/>
              </a:rPr>
              <a:t> Вінчі</a:t>
            </a:r>
            <a:endParaRPr lang="uk-UA" sz="3600" dirty="0">
              <a:latin typeface="Segoe Script" panose="020B0504020000000003" pitchFamily="34" charset="0"/>
            </a:endParaRPr>
          </a:p>
        </p:txBody>
      </p:sp>
      <p:pic>
        <p:nvPicPr>
          <p:cNvPr id="4" name="Объект 3" descr="замок Амбуаз где похоронен леонардо.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2492896"/>
            <a:ext cx="6067341"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50966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132856"/>
            <a:ext cx="8496944" cy="4001095"/>
          </a:xfrm>
          <a:prstGeom prst="rect">
            <a:avLst/>
          </a:prstGeom>
          <a:noFill/>
        </p:spPr>
        <p:txBody>
          <a:bodyPr wrap="square" rtlCol="0">
            <a:spAutoFit/>
          </a:bodyPr>
          <a:lstStyle/>
          <a:p>
            <a:pPr algn="ctr"/>
            <a:r>
              <a:rPr lang="uk-UA" sz="8800" dirty="0" smtClean="0">
                <a:solidFill>
                  <a:srgbClr val="663300"/>
                </a:solidFill>
                <a:latin typeface="Segoe Script" pitchFamily="34" charset="0"/>
              </a:rPr>
              <a:t>Дякую за УВАГУ!!!</a:t>
            </a:r>
          </a:p>
          <a:p>
            <a:pPr algn="r"/>
            <a:r>
              <a:rPr lang="uk-UA" dirty="0">
                <a:solidFill>
                  <a:srgbClr val="663300"/>
                </a:solidFill>
                <a:latin typeface="Segoe Script" pitchFamily="34" charset="0"/>
              </a:rPr>
              <a:t> </a:t>
            </a:r>
            <a:r>
              <a:rPr lang="uk-UA" dirty="0" smtClean="0">
                <a:solidFill>
                  <a:srgbClr val="663300"/>
                </a:solidFill>
                <a:latin typeface="Segoe Script" pitchFamily="34" charset="0"/>
              </a:rPr>
              <a:t>підготувала </a:t>
            </a:r>
          </a:p>
          <a:p>
            <a:pPr algn="r"/>
            <a:r>
              <a:rPr lang="uk-UA" sz="5400" dirty="0" err="1" smtClean="0">
                <a:solidFill>
                  <a:srgbClr val="663300"/>
                </a:solidFill>
                <a:latin typeface="Segoe Script" panose="020B0504020000000003" pitchFamily="34" charset="0"/>
              </a:rPr>
              <a:t>Вакарова</a:t>
            </a:r>
            <a:r>
              <a:rPr lang="uk-UA" sz="5400" dirty="0" smtClean="0">
                <a:solidFill>
                  <a:srgbClr val="663300"/>
                </a:solidFill>
                <a:latin typeface="Segoe Script" panose="020B0504020000000003" pitchFamily="34" charset="0"/>
              </a:rPr>
              <a:t> Валентина</a:t>
            </a:r>
            <a:endParaRPr lang="uk-UA" sz="5400" dirty="0">
              <a:solidFill>
                <a:srgbClr val="663300"/>
              </a:solidFill>
              <a:latin typeface="Segoe Script" panose="020B0504020000000003" pitchFamily="34" charset="0"/>
            </a:endParaRPr>
          </a:p>
        </p:txBody>
      </p:sp>
    </p:spTree>
    <p:extLst>
      <p:ext uri="{BB962C8B-B14F-4D97-AF65-F5344CB8AC3E}">
        <p14:creationId xmlns:p14="http://schemas.microsoft.com/office/powerpoint/2010/main" val="2231286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45224"/>
            <a:ext cx="8136904" cy="1008112"/>
          </a:xfrm>
        </p:spPr>
        <p:txBody>
          <a:bodyPr/>
          <a:lstStyle/>
          <a:p>
            <a:pPr algn="l"/>
            <a:r>
              <a:rPr lang="uk-UA" sz="2800" dirty="0" smtClean="0">
                <a:latin typeface="Segoe Script" panose="020B0504020000000003" pitchFamily="34" charset="0"/>
              </a:rPr>
              <a:t>Картина </a:t>
            </a:r>
            <a:r>
              <a:rPr lang="uk-UA" sz="2800" dirty="0" err="1" smtClean="0">
                <a:latin typeface="Segoe Script" panose="020B0504020000000003" pitchFamily="34" charset="0"/>
              </a:rPr>
              <a:t>Веррокіо</a:t>
            </a:r>
            <a:r>
              <a:rPr lang="uk-UA" sz="2800" dirty="0" smtClean="0">
                <a:latin typeface="Segoe Script" panose="020B0504020000000003" pitchFamily="34" charset="0"/>
              </a:rPr>
              <a:t> «Хрещення Христа». Ангел зліва (лівий нижній </a:t>
            </a:r>
            <a:r>
              <a:rPr lang="uk-UA" sz="2800" dirty="0" err="1" smtClean="0">
                <a:latin typeface="Segoe Script" panose="020B0504020000000003" pitchFamily="34" charset="0"/>
              </a:rPr>
              <a:t>угол</a:t>
            </a:r>
            <a:r>
              <a:rPr lang="uk-UA" sz="2800" dirty="0" smtClean="0">
                <a:latin typeface="Segoe Script" panose="020B0504020000000003" pitchFamily="34" charset="0"/>
              </a:rPr>
              <a:t>) – робота пензля </a:t>
            </a:r>
            <a:r>
              <a:rPr lang="uk-UA" sz="2800" dirty="0" err="1" smtClean="0">
                <a:latin typeface="Segoe Script" panose="020B0504020000000003" pitchFamily="34" charset="0"/>
              </a:rPr>
              <a:t>да</a:t>
            </a:r>
            <a:r>
              <a:rPr lang="uk-UA" sz="2800" dirty="0" smtClean="0">
                <a:latin typeface="Segoe Script" panose="020B0504020000000003" pitchFamily="34" charset="0"/>
              </a:rPr>
              <a:t> Вінчі</a:t>
            </a:r>
            <a:endParaRPr lang="uk-UA" sz="2800" dirty="0">
              <a:latin typeface="Segoe Script" panose="020B0504020000000003" pitchFamily="34"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1760" y="476672"/>
            <a:ext cx="4035325" cy="4813510"/>
          </a:xfrm>
        </p:spPr>
      </p:pic>
    </p:spTree>
    <p:extLst>
      <p:ext uri="{BB962C8B-B14F-4D97-AF65-F5344CB8AC3E}">
        <p14:creationId xmlns:p14="http://schemas.microsoft.com/office/powerpoint/2010/main" val="2734424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88640"/>
            <a:ext cx="7920880" cy="1368152"/>
          </a:xfrm>
        </p:spPr>
        <p:txBody>
          <a:bodyPr/>
          <a:lstStyle/>
          <a:p>
            <a:pPr algn="l"/>
            <a:r>
              <a:rPr lang="uk-UA" sz="2400" dirty="0" smtClean="0">
                <a:latin typeface="Segoe Script" panose="020B0504020000000003" pitchFamily="34" charset="0"/>
              </a:rPr>
              <a:t>Життя в </a:t>
            </a:r>
            <a:r>
              <a:rPr lang="uk-UA" sz="2400" dirty="0" err="1" smtClean="0">
                <a:latin typeface="Segoe Script" panose="020B0504020000000003" pitchFamily="34" charset="0"/>
              </a:rPr>
              <a:t>Арменії</a:t>
            </a:r>
            <a:r>
              <a:rPr lang="uk-UA" sz="2400" dirty="0" smtClean="0">
                <a:latin typeface="Segoe Script" panose="020B0504020000000003" pitchFamily="34" charset="0"/>
              </a:rPr>
              <a:t> показало вплив на його  стиль в архітектурі </a:t>
            </a:r>
            <a:endParaRPr lang="uk-UA" sz="2400" dirty="0">
              <a:latin typeface="Segoe Script" panose="020B0504020000000003" pitchFamily="34" charset="0"/>
            </a:endParaRPr>
          </a:p>
        </p:txBody>
      </p:sp>
      <p:pic>
        <p:nvPicPr>
          <p:cNvPr id="4" name="Объект 3" descr="ararat_plane.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3888432" cy="2681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descr="60572264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509" y="3869101"/>
            <a:ext cx="40005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descr="leonardo-da-vinci-03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47448" y="1190195"/>
            <a:ext cx="3714750" cy="535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52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92696"/>
            <a:ext cx="7772400" cy="1143000"/>
          </a:xfrm>
        </p:spPr>
        <p:txBody>
          <a:bodyPr/>
          <a:lstStyle/>
          <a:p>
            <a:r>
              <a:rPr lang="uk-UA" sz="4800" dirty="0" smtClean="0">
                <a:latin typeface="Segoe Script" panose="020B0504020000000003" pitchFamily="34" charset="0"/>
              </a:rPr>
              <a:t>Карта, створена </a:t>
            </a:r>
            <a:r>
              <a:rPr lang="uk-UA" sz="4800" dirty="0" err="1" smtClean="0">
                <a:latin typeface="Segoe Script" panose="020B0504020000000003" pitchFamily="34" charset="0"/>
              </a:rPr>
              <a:t>Леонордо</a:t>
            </a:r>
            <a:r>
              <a:rPr lang="uk-UA" sz="4800" dirty="0" err="1">
                <a:latin typeface="Segoe Script" panose="020B0504020000000003" pitchFamily="34" charset="0"/>
              </a:rPr>
              <a:t>м</a:t>
            </a:r>
            <a:endParaRPr lang="uk-UA" sz="4800" dirty="0">
              <a:latin typeface="Segoe Script" panose="020B0504020000000003" pitchFamily="34" charset="0"/>
            </a:endParaRPr>
          </a:p>
        </p:txBody>
      </p:sp>
      <p:pic>
        <p:nvPicPr>
          <p:cNvPr id="4" name="Содержимое 3" descr="leonardo-da-vinci-17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921156"/>
            <a:ext cx="7201323" cy="4936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7802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548680"/>
            <a:ext cx="7704856" cy="5616624"/>
          </a:xfrm>
        </p:spPr>
        <p:txBody>
          <a:bodyPr/>
          <a:lstStyle/>
          <a:p>
            <a:pPr marL="0" indent="0">
              <a:buNone/>
            </a:pPr>
            <a:r>
              <a:rPr lang="uk-UA" sz="1800" dirty="0">
                <a:latin typeface="Segoe Script" panose="020B0504020000000003" pitchFamily="34" charset="0"/>
              </a:rPr>
              <a:t>Особливу увагу Леонардо </a:t>
            </a:r>
            <a:r>
              <a:rPr lang="uk-UA" sz="1800" dirty="0" err="1">
                <a:latin typeface="Segoe Script" panose="020B0504020000000003" pitchFamily="34" charset="0"/>
              </a:rPr>
              <a:t>да</a:t>
            </a:r>
            <a:r>
              <a:rPr lang="uk-UA" sz="1800" dirty="0">
                <a:latin typeface="Segoe Script" panose="020B0504020000000003" pitchFamily="34" charset="0"/>
              </a:rPr>
              <a:t> Вічні приділяв механіці, називаючи її «раєм математичних наук» і бачачи в ній головний ключ до таємниць </a:t>
            </a:r>
            <a:r>
              <a:rPr lang="uk-UA" sz="1800" dirty="0" err="1">
                <a:latin typeface="Segoe Script" panose="020B0504020000000003" pitchFamily="34" charset="0"/>
              </a:rPr>
              <a:t>світознання</a:t>
            </a:r>
            <a:r>
              <a:rPr lang="uk-UA" sz="1800" dirty="0">
                <a:latin typeface="Segoe Script" panose="020B0504020000000003" pitchFamily="34" charset="0"/>
              </a:rPr>
              <a:t>. Він зробив спроби встановити коефіцієнти </a:t>
            </a:r>
            <a:r>
              <a:rPr lang="uk-UA" sz="1800" dirty="0" err="1" smtClean="0">
                <a:latin typeface="Segoe Script" panose="020B0504020000000003" pitchFamily="34" charset="0"/>
              </a:rPr>
              <a:t>тертяі</a:t>
            </a:r>
            <a:r>
              <a:rPr lang="uk-UA" sz="1800" dirty="0" smtClean="0">
                <a:latin typeface="Segoe Script" panose="020B0504020000000003" pitchFamily="34" charset="0"/>
              </a:rPr>
              <a:t> </a:t>
            </a:r>
            <a:r>
              <a:rPr lang="uk-UA" sz="1800" dirty="0">
                <a:latin typeface="Segoe Script" panose="020B0504020000000003" pitchFamily="34" charset="0"/>
              </a:rPr>
              <a:t>ковзання, вивчав опір металів, займався гідравлікою. Численні гідротехнічні досліди допомогли Леонардо правильно описати рівновагу рідини у посуді.</a:t>
            </a:r>
          </a:p>
          <a:p>
            <a:pPr marL="0" indent="0">
              <a:buNone/>
            </a:pPr>
            <a:r>
              <a:rPr lang="uk-UA" sz="1800" dirty="0">
                <a:latin typeface="Segoe Script" panose="020B0504020000000003" pitchFamily="34" charset="0"/>
              </a:rPr>
              <a:t>Леонардо </a:t>
            </a:r>
            <a:r>
              <a:rPr lang="uk-UA" sz="1800" dirty="0" err="1">
                <a:latin typeface="Segoe Script" panose="020B0504020000000003" pitchFamily="34" charset="0"/>
              </a:rPr>
              <a:t>да</a:t>
            </a:r>
            <a:r>
              <a:rPr lang="uk-UA" sz="1800" dirty="0">
                <a:latin typeface="Segoe Script" panose="020B0504020000000003" pitchFamily="34" charset="0"/>
              </a:rPr>
              <a:t> Вінчі цікавили проблеми польоту. У Мілані він робив багато малюнків і вивчав літальний механізм птахів різних порід і кажанів. Окрім спостережень він виконував досліди, але вони всі були невдалими. Леонардо дуже хотів побудувати літальний апарат. Він говорив: «Хто знає все, той може все. Аби дізнатися — і крила будуть!» Спочатку Леонардо розробляв політ за допомогою крил, що приводяться в рух м'язовою силою людини: ідея простого </a:t>
            </a:r>
            <a:r>
              <a:rPr lang="uk-UA" sz="1800" dirty="0" err="1">
                <a:latin typeface="Segoe Script" panose="020B0504020000000003" pitchFamily="34" charset="0"/>
              </a:rPr>
              <a:t>апарат</a:t>
            </a:r>
            <a:r>
              <a:rPr lang="uk-UA" sz="1800" dirty="0">
                <a:latin typeface="Segoe Script" panose="020B0504020000000003" pitchFamily="34" charset="0"/>
              </a:rPr>
              <a:t>у </a:t>
            </a:r>
            <a:r>
              <a:rPr lang="uk-UA" sz="1800" dirty="0" smtClean="0">
                <a:latin typeface="Segoe Script" panose="020B0504020000000003" pitchFamily="34" charset="0"/>
              </a:rPr>
              <a:t>Дедала</a:t>
            </a:r>
            <a:r>
              <a:rPr lang="uk-UA" sz="1800" dirty="0">
                <a:latin typeface="Segoe Script" panose="020B0504020000000003" pitchFamily="34" charset="0"/>
              </a:rPr>
              <a:t> </a:t>
            </a:r>
            <a:r>
              <a:rPr lang="uk-UA" sz="1800" dirty="0" smtClean="0">
                <a:latin typeface="Segoe Script" panose="020B0504020000000003" pitchFamily="34" charset="0"/>
              </a:rPr>
              <a:t>й</a:t>
            </a:r>
            <a:r>
              <a:rPr lang="uk-UA" sz="1800" dirty="0">
                <a:latin typeface="Segoe Script" panose="020B0504020000000003" pitchFamily="34" charset="0"/>
              </a:rPr>
              <a:t> Ікара. Але потім він дійшов думки про спорудження такого апарату, до якого людина не прикріплялась, а зберігала повну свободу, щоб керувати ним; приводитися в рух апарат мав власною силою. Це по суті ідея аероплана. </a:t>
            </a:r>
          </a:p>
          <a:p>
            <a:pPr marL="0" indent="0">
              <a:buNone/>
            </a:pPr>
            <a:endParaRPr lang="uk-UA" sz="2000" dirty="0">
              <a:latin typeface="Segoe Script" panose="020B0504020000000003" pitchFamily="34" charset="0"/>
            </a:endParaRPr>
          </a:p>
        </p:txBody>
      </p:sp>
    </p:spTree>
    <p:extLst>
      <p:ext uri="{BB962C8B-B14F-4D97-AF65-F5344CB8AC3E}">
        <p14:creationId xmlns:p14="http://schemas.microsoft.com/office/powerpoint/2010/main" val="3047033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Мои документы\Мои рисунки\leonardo-da-vinci-0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96" y="0"/>
            <a:ext cx="509111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Содержимое 3" descr="катапульта.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35896" y="2780928"/>
            <a:ext cx="4878156"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923928" y="548680"/>
            <a:ext cx="4608512" cy="1200329"/>
          </a:xfrm>
          <a:prstGeom prst="rect">
            <a:avLst/>
          </a:prstGeom>
          <a:noFill/>
        </p:spPr>
        <p:txBody>
          <a:bodyPr wrap="square" rtlCol="0">
            <a:spAutoFit/>
          </a:bodyPr>
          <a:lstStyle/>
          <a:p>
            <a:r>
              <a:rPr lang="uk-UA" sz="7200" dirty="0" smtClean="0">
                <a:latin typeface="Segoe Script" panose="020B0504020000000003" pitchFamily="34" charset="0"/>
              </a:rPr>
              <a:t>Арбалет</a:t>
            </a:r>
            <a:endParaRPr lang="uk-UA" sz="7200" dirty="0">
              <a:latin typeface="Segoe Script" panose="020B0504020000000003" pitchFamily="34" charset="0"/>
            </a:endParaRPr>
          </a:p>
        </p:txBody>
      </p:sp>
      <p:sp>
        <p:nvSpPr>
          <p:cNvPr id="9" name="TextBox 8"/>
          <p:cNvSpPr txBox="1"/>
          <p:nvPr/>
        </p:nvSpPr>
        <p:spPr>
          <a:xfrm>
            <a:off x="478612" y="5229200"/>
            <a:ext cx="4320480" cy="707886"/>
          </a:xfrm>
          <a:prstGeom prst="rect">
            <a:avLst/>
          </a:prstGeom>
          <a:noFill/>
        </p:spPr>
        <p:txBody>
          <a:bodyPr wrap="square" rtlCol="0">
            <a:spAutoFit/>
          </a:bodyPr>
          <a:lstStyle/>
          <a:p>
            <a:r>
              <a:rPr lang="uk-UA" sz="4000" dirty="0" smtClean="0">
                <a:latin typeface="Segoe Script" panose="020B0504020000000003" pitchFamily="34" charset="0"/>
              </a:rPr>
              <a:t>Катапульта</a:t>
            </a:r>
            <a:endParaRPr lang="uk-UA" sz="4000" dirty="0">
              <a:latin typeface="Segoe Script" panose="020B0504020000000003" pitchFamily="34" charset="0"/>
            </a:endParaRPr>
          </a:p>
        </p:txBody>
      </p:sp>
    </p:spTree>
    <p:extLst>
      <p:ext uri="{BB962C8B-B14F-4D97-AF65-F5344CB8AC3E}">
        <p14:creationId xmlns:p14="http://schemas.microsoft.com/office/powerpoint/2010/main" val="1220060954"/>
      </p:ext>
    </p:extLst>
  </p:cSld>
  <p:clrMapOvr>
    <a:masterClrMapping/>
  </p:clrMapOvr>
</p:sld>
</file>

<file path=ppt/theme/theme1.xml><?xml version="1.0" encoding="utf-8"?>
<a:theme xmlns:a="http://schemas.openxmlformats.org/drawingml/2006/main" name="de_vinci_presentation">
  <a:themeElements>
    <a:clrScheme name="Тема Off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Ignacious"/>
        <a:ea typeface=""/>
        <a:cs typeface=""/>
      </a:majorFont>
      <a:minorFont>
        <a:latin typeface="Ignaciou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CC990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de_vinci_presentation</Template>
  <TotalTime>175</TotalTime>
  <Words>881</Words>
  <Application>Microsoft Office PowerPoint</Application>
  <PresentationFormat>Экран (4:3)</PresentationFormat>
  <Paragraphs>84</Paragraphs>
  <Slides>44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de_vinci_presentation</vt:lpstr>
      <vt:lpstr>Презентация PowerPoint</vt:lpstr>
      <vt:lpstr>Біографія</vt:lpstr>
      <vt:lpstr>Будинок, в якому жив Леонардо</vt:lpstr>
      <vt:lpstr>Першим вчителем Леонардо, (коли він мав приблизно 15 років), вважають Андреа Вероккіо (італ. Andrea del Verrocchio), італійського скульптора та художника епохи Відродження. В майстерні Верроккіо, що містилася в інтелектуальному центрі тодішньої Італії — місті Флоренції, Леонардо вивчав також гуманітарні науки, тут він набув деяких технічних знань. У 1473 році, у віці 20 років, Леонардо да Вінчі отримав кваліфікацію майстра в Гільдії Святого Луки.</vt:lpstr>
      <vt:lpstr>Картина Веррокіо «Хрещення Христа». Ангел зліва (лівий нижній угол) – робота пензля да Вінчі</vt:lpstr>
      <vt:lpstr>Життя в Арменії показало вплив на його  стиль в архітектурі </vt:lpstr>
      <vt:lpstr>Карта, створена Леонордом</vt:lpstr>
      <vt:lpstr>Презентация PowerPoint</vt:lpstr>
      <vt:lpstr>Презентация PowerPoint</vt:lpstr>
      <vt:lpstr>Робот Леонардо, механізм якого був розроблений  в 1495р., а був створений в 2001році</vt:lpstr>
      <vt:lpstr>Повітряний  гвинт</vt:lpstr>
      <vt:lpstr>Презентация PowerPoint</vt:lpstr>
      <vt:lpstr>Макет парової пушки</vt:lpstr>
      <vt:lpstr>Презентация PowerPoint</vt:lpstr>
      <vt:lpstr>Міст в Норвегії  прдуманий ним в 1502 р. і зроблений оригінальними чернетками в 2001 році</vt:lpstr>
      <vt:lpstr>Мости на основі чернеток да Вінчі</vt:lpstr>
      <vt:lpstr>Костюм  аквалангиста</vt:lpstr>
      <vt:lpstr>Літальний  апарат</vt:lpstr>
      <vt:lpstr>Будівничий механізм</vt:lpstr>
      <vt:lpstr>Вивчаючи стійкість людського ока, Леонардо да Вічні висловив правильні здогади про природу бінокулярного зору. В анатомічних дослідах його узагальнювальні результати розтинів, в деталізованих малюнках заклали основи сучасної наукової ілюстрації. Почавши від простої інвентаризації органів до вивчення функції, він розглядав організм як зразок природної механіки. Леонардо да Вінчі вперше описав низку кісток та нервів, висловив пропозиції про антагонізм м'язів, особливу увагу приділяв проблемам ембріології і порівняльної анатомії. У дослідах з виділенням різних органів у тварин Леонардо да Вінчі прагнув запровадити дослідницький експериментальний метод у біологію. Він вперше почав розглядати ботаніку, як самостійну біологічну дисципліну, виділяючи структурно-функціональні моменти. Він дав опис листкорозміщенню, геліотропізму і геотропізму, кореневого тиску та руху соків рослини.</vt:lpstr>
      <vt:lpstr>Анатомія, ботаніка, палеонтологія</vt:lpstr>
      <vt:lpstr>Презентация PowerPoint</vt:lpstr>
      <vt:lpstr>Живопис</vt:lpstr>
      <vt:lpstr>Презентация PowerPoint</vt:lpstr>
      <vt:lpstr>«Мадонна з гвоздикою»</vt:lpstr>
      <vt:lpstr>Презентация PowerPoint</vt:lpstr>
      <vt:lpstr>Благовіщення</vt:lpstr>
      <vt:lpstr>Тайна вечеря</vt:lpstr>
      <vt:lpstr>«Людина – головний дар природи»                      Леонардо да Вінчі</vt:lpstr>
      <vt:lpstr>Жіноча голова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Кло-Люсе, місто смерті Леонардо да Вінчі</vt:lpstr>
      <vt:lpstr>Замок Амбуаз, де був похований Леонардо да Вінчі</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maniak79</dc:creator>
  <cp:lastModifiedBy>123</cp:lastModifiedBy>
  <cp:revision>15</cp:revision>
  <dcterms:created xsi:type="dcterms:W3CDTF">2013-03-08T06:09:37Z</dcterms:created>
  <dcterms:modified xsi:type="dcterms:W3CDTF">2014-09-23T18:17:05Z</dcterms:modified>
</cp:coreProperties>
</file>