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2"/>
    <p:sldMasterId id="2147483673" r:id="rId3"/>
  </p:sldMasterIdLst>
  <p:notesMasterIdLst>
    <p:notesMasterId r:id="rId29"/>
  </p:notesMasterIdLst>
  <p:sldIdLst>
    <p:sldId id="257" r:id="rId4"/>
    <p:sldId id="258" r:id="rId5"/>
    <p:sldId id="271" r:id="rId6"/>
    <p:sldId id="259" r:id="rId7"/>
    <p:sldId id="272" r:id="rId8"/>
    <p:sldId id="260" r:id="rId9"/>
    <p:sldId id="273" r:id="rId10"/>
    <p:sldId id="274" r:id="rId11"/>
    <p:sldId id="261" r:id="rId12"/>
    <p:sldId id="275" r:id="rId13"/>
    <p:sldId id="262" r:id="rId14"/>
    <p:sldId id="276" r:id="rId15"/>
    <p:sldId id="277" r:id="rId16"/>
    <p:sldId id="263" r:id="rId17"/>
    <p:sldId id="279" r:id="rId18"/>
    <p:sldId id="264" r:id="rId19"/>
    <p:sldId id="265" r:id="rId20"/>
    <p:sldId id="278" r:id="rId21"/>
    <p:sldId id="267" r:id="rId22"/>
    <p:sldId id="282" r:id="rId23"/>
    <p:sldId id="268" r:id="rId24"/>
    <p:sldId id="281" r:id="rId25"/>
    <p:sldId id="266" r:id="rId26"/>
    <p:sldId id="280" r:id="rId27"/>
    <p:sldId id="27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4" autoAdjust="0"/>
    <p:restoredTop sz="94660"/>
  </p:normalViewPr>
  <p:slideViewPr>
    <p:cSldViewPr>
      <p:cViewPr>
        <p:scale>
          <a:sx n="66" d="100"/>
          <a:sy n="66" d="100"/>
        </p:scale>
        <p:origin x="-1476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8246E-42A3-4BBE-A9B8-2ACC6C716811}" type="datetimeFigureOut">
              <a:rPr lang="en-US" smtClean="0"/>
              <a:t>2/27/2013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9272E-650B-40B0-AF47-036C7276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25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 defTabSz="914400">
              <a:buNone/>
            </a:pPr>
            <a:fld id="{81331B57-0BE5-4F82-AA58-76F53EFF3ADA}" type="datetime8">
              <a:rPr lang="en-US" sz="1200" b="0" i="0">
                <a:latin typeface="Calibri"/>
                <a:ea typeface="+mn-ea"/>
                <a:cs typeface="+mn-cs"/>
              </a:rPr>
              <a:t>2/27/2013 4:38 PM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8685213"/>
            <a:ext cx="6172200" cy="457200"/>
          </a:xfrm>
        </p:spPr>
        <p:txBody>
          <a:bodyPr/>
          <a:lstStyle/>
          <a:p>
            <a:pPr algn="l" defTabSz="914400">
              <a:buNone/>
            </a:pPr>
            <a:r>
              <a:rPr lang="en-US" sz="500" b="0" i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© Корпорация Майкрософт (Microsoft Corporation), 2008. Все права защищены. Microsoft, Windows, Windows Vista и другие названия продуктов являются или могут являться зарегистрированными товарными знаками и/или товарными знаками в США и/или других странах.</a:t>
            </a:r>
          </a:p>
          <a:p>
            <a:pPr algn="l" defTabSz="914400">
              <a:buNone/>
            </a:pPr>
            <a:r>
              <a:rPr lang="en-US" sz="500" b="0" i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Информация приведена в этом документе только в демонстрационных целях и не отражает точку зрения представителей корпорации Майкрософт на момент составления данной презентации.  Поскольку корпорация Майкрософт вынуждена учитывать меняющиеся рыночные условия, она не гарантирует точность информации, указанной после составления этой презентации, а также не берет на себя подобной обязанности.  </a:t>
            </a:r>
            <a:br>
              <a:rPr lang="en-US" sz="500" b="0" i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</a:br>
            <a:r>
              <a:rPr lang="en-US" sz="500" b="0" i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КОРПОРАЦИЯ МАЙКРОСОФТ НЕ ДАЕТ НИКАКИХ ЯВНЫХ, ПОДРАЗУМЕВАЕМЫХ ИЛИ ЗАКРЕПЛЕННЫХ ЗАКОНОДАТЕЛЬСТВОМ ГАРАНТИЙ В ОТНОШЕНИИ СВЕДЕНИЙ ИЗ ЭТОЙ ПРЕЗЕНТАЦИИ.</a:t>
            </a:r>
          </a:p>
          <a:p>
            <a:pPr algn="l" defTabSz="914400">
              <a:buNone/>
            </a:pPr>
            <a:endParaRPr lang="en-US" sz="500" dirty="0" smtClean="0"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172199" y="8685213"/>
            <a:ext cx="684213" cy="457200"/>
          </a:xfrm>
        </p:spPr>
        <p:txBody>
          <a:bodyPr/>
          <a:lstStyle/>
          <a:p>
            <a:pPr algn="r" defTabSz="914400">
              <a:buNone/>
            </a:pPr>
            <a:fld id="{EC87E0CF-87F6-4B58-B8B8-DCAB2DAAF3CA}" type="slidenum">
              <a:rPr lang="en-US" sz="1200" b="0" i="0">
                <a:latin typeface="Calibri"/>
                <a:ea typeface="+mn-ea"/>
                <a:cs typeface="+mn-cs"/>
              </a:rPr>
              <a:t>1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20574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ролик, видео и прочие особые слайды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420813"/>
            <a:ext cx="8032750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50" y="3352800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5715000"/>
            <a:ext cx="9144000" cy="1141413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alpha val="30000"/>
                </a:schemeClr>
              </a:gs>
              <a:gs pos="100000">
                <a:schemeClr val="accent5">
                  <a:lumMod val="50000"/>
                </a:schemeClr>
              </a:gs>
            </a:gsLst>
          </a:gradFill>
          <a:ln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prstMaterial="flat">
            <a:bevelT w="0" h="0"/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noProof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1072886" y="4648200"/>
            <a:ext cx="7690114" cy="1073150"/>
          </a:xfrm>
          <a:effectLst>
            <a:reflection blurRad="6350" stA="52000" endA="300" endPos="35000" dir="5400000" sy="-100000" algn="bl" rotWithShape="0"/>
          </a:effectLst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r"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олик, видео и прочие особые слайды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420813"/>
            <a:ext cx="8032750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50" y="3352800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5715000"/>
            <a:ext cx="9144000" cy="1141413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  <a:alpha val="30000"/>
                </a:schemeClr>
              </a:gs>
              <a:gs pos="100000">
                <a:schemeClr val="accent5">
                  <a:lumMod val="50000"/>
                </a:schemeClr>
              </a:gs>
            </a:gsLst>
          </a:gradFill>
          <a:ln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prstMaterial="flat">
            <a:bevelT w="0" h="0"/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noProof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1072886" y="4648200"/>
            <a:ext cx="7690114" cy="1073150"/>
          </a:xfrm>
          <a:effectLst>
            <a:reflection blurRad="6350" stA="52000" endA="300" endPos="35000" dir="5400000" sy="-100000" algn="bl" rotWithShape="0"/>
          </a:effectLst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r"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61" r:id="rId1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457200" indent="-45720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4"/>
        </a:buBlip>
        <a:defRPr sz="32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8540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258888" indent="-404813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4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681913" cy="4752528"/>
          </a:xfrm>
        </p:spPr>
        <p:txBody>
          <a:bodyPr/>
          <a:lstStyle/>
          <a:p>
            <a:pPr algn="ctr" defTabSz="914400">
              <a:spcBef>
                <a:spcPts val="0"/>
              </a:spcBef>
            </a:pPr>
            <a:r>
              <a:rPr lang="uk-UA" sz="5400" b="1" i="0" spc="-150" dirty="0" smtClean="0">
                <a:solidFill>
                  <a:schemeClr val="bg1"/>
                </a:soli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/>
              </a:rPr>
              <a:t>Скласти </a:t>
            </a:r>
            <a:r>
              <a:rPr lang="uk-UA" sz="5400" b="1" i="0" spc="-150" dirty="0" err="1" smtClean="0">
                <a:solidFill>
                  <a:schemeClr val="bg1"/>
                </a:soli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/>
              </a:rPr>
              <a:t>етнокультурознавчий</a:t>
            </a:r>
            <a:r>
              <a:rPr lang="uk-UA" sz="5400" b="1" i="0" spc="-150" dirty="0" smtClean="0">
                <a:solidFill>
                  <a:schemeClr val="bg1"/>
                </a:soli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/>
              </a:rPr>
              <a:t>  </a:t>
            </a:r>
            <a:r>
              <a:rPr lang="ru-RU" b="1" dirty="0" err="1">
                <a:solidFill>
                  <a:schemeClr val="bg1"/>
                </a:soli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/>
              </a:rPr>
              <a:t>словничок</a:t>
            </a:r>
            <a:r>
              <a:rPr lang="ru-RU" b="1" dirty="0">
                <a:solidFill>
                  <a:schemeClr val="bg1"/>
                </a:soli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/>
              </a:rPr>
              <a:t> </a:t>
            </a:r>
            <a:r>
              <a:rPr lang="ru-RU" b="1" dirty="0" err="1">
                <a:solidFill>
                  <a:schemeClr val="bg1"/>
                </a:soli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/>
              </a:rPr>
              <a:t>із</a:t>
            </a:r>
            <a:r>
              <a:rPr lang="ru-RU" b="1" dirty="0">
                <a:solidFill>
                  <a:schemeClr val="bg1"/>
                </a:soli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/>
              </a:rPr>
              <a:t> </a:t>
            </a:r>
            <a:r>
              <a:rPr lang="ru-RU" b="1" dirty="0" err="1">
                <a:solidFill>
                  <a:schemeClr val="bg1"/>
                </a:soli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/>
              </a:rPr>
              <a:t>слів</a:t>
            </a:r>
            <a:r>
              <a:rPr lang="ru-RU" b="1" dirty="0">
                <a:solidFill>
                  <a:schemeClr val="bg1"/>
                </a:soli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/>
              </a:rPr>
              <a:t>: </a:t>
            </a:r>
            <a:r>
              <a:rPr lang="ru-RU" b="1" dirty="0" err="1">
                <a:solidFill>
                  <a:schemeClr val="bg1"/>
                </a:soli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/>
              </a:rPr>
              <a:t>покуть</a:t>
            </a:r>
            <a:r>
              <a:rPr lang="ru-RU" b="1" dirty="0">
                <a:solidFill>
                  <a:schemeClr val="bg1"/>
                </a:soli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/>
              </a:rPr>
              <a:t>, </a:t>
            </a:r>
            <a:r>
              <a:rPr lang="ru-RU" b="1" dirty="0" err="1">
                <a:solidFill>
                  <a:schemeClr val="bg1"/>
                </a:soli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/>
              </a:rPr>
              <a:t>куліш</a:t>
            </a:r>
            <a:r>
              <a:rPr lang="ru-RU" b="1" dirty="0">
                <a:solidFill>
                  <a:schemeClr val="bg1"/>
                </a:soli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/>
              </a:rPr>
              <a:t>, </a:t>
            </a:r>
            <a:r>
              <a:rPr lang="ru-RU" b="1" dirty="0" err="1">
                <a:solidFill>
                  <a:schemeClr val="bg1"/>
                </a:soli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/>
              </a:rPr>
              <a:t>коралі</a:t>
            </a:r>
            <a:r>
              <a:rPr lang="ru-RU" b="1" dirty="0">
                <a:solidFill>
                  <a:schemeClr val="bg1"/>
                </a:soli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/>
              </a:rPr>
              <a:t>, жупан, </a:t>
            </a:r>
            <a:r>
              <a:rPr lang="ru-RU" b="1" dirty="0" err="1">
                <a:solidFill>
                  <a:schemeClr val="bg1"/>
                </a:soli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/>
              </a:rPr>
              <a:t>витинанка</a:t>
            </a:r>
            <a:r>
              <a:rPr lang="ru-RU" b="1" dirty="0">
                <a:solidFill>
                  <a:schemeClr val="bg1"/>
                </a:soli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/>
              </a:rPr>
              <a:t>, </a:t>
            </a:r>
            <a:r>
              <a:rPr lang="ru-RU" b="1" dirty="0" err="1">
                <a:solidFill>
                  <a:schemeClr val="bg1"/>
                </a:soli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/>
              </a:rPr>
              <a:t>берегиня</a:t>
            </a:r>
            <a:r>
              <a:rPr lang="ru-RU" b="1" dirty="0">
                <a:solidFill>
                  <a:schemeClr val="bg1"/>
                </a:soli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/>
              </a:rPr>
              <a:t>, </a:t>
            </a:r>
            <a:r>
              <a:rPr lang="ru-RU" b="1" dirty="0" err="1">
                <a:solidFill>
                  <a:schemeClr val="bg1"/>
                </a:soli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/>
              </a:rPr>
              <a:t>дідух</a:t>
            </a:r>
            <a:r>
              <a:rPr lang="ru-RU" b="1" dirty="0">
                <a:solidFill>
                  <a:schemeClr val="bg1"/>
                </a:soli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/>
              </a:rPr>
              <a:t>, </a:t>
            </a:r>
            <a:r>
              <a:rPr lang="ru-RU" b="1" dirty="0" err="1">
                <a:solidFill>
                  <a:schemeClr val="bg1"/>
                </a:soli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/>
              </a:rPr>
              <a:t>призьба</a:t>
            </a:r>
            <a:r>
              <a:rPr lang="ru-RU" b="1" dirty="0">
                <a:solidFill>
                  <a:schemeClr val="bg1"/>
                </a:solidFill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Arial"/>
              </a:rPr>
              <a:t>, сволок, хорунжий.</a:t>
            </a:r>
            <a:endParaRPr lang="ru-RU" sz="5400" b="1" i="0" spc="-150" dirty="0">
              <a:solidFill>
                <a:schemeClr val="bg1"/>
              </a:solidFill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latin typeface="Comic Sans MS" pitchFamily="66" charset="0"/>
              <a:cs typeface="Arial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1293812"/>
          </a:xfrm>
        </p:spPr>
        <p:txBody>
          <a:bodyPr>
            <a:normAutofit/>
          </a:bodyPr>
          <a:lstStyle/>
          <a:p>
            <a:pPr marL="0" indent="0" algn="l">
              <a:lnSpc>
                <a:spcPct val="90000"/>
              </a:lnSpc>
              <a:spcBef>
                <a:spcPts val="0"/>
              </a:spcBef>
              <a:buNone/>
            </a:pPr>
            <a:r>
              <a:rPr lang="uk-UA" b="0" i="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endParaRPr lang="ru-RU" b="0" i="0" dirty="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60648"/>
            <a:ext cx="5796137" cy="620477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Ж</a:t>
            </a:r>
            <a:r>
              <a:rPr lang="ru-RU" dirty="0" smtClean="0"/>
              <a:t>упан </a:t>
            </a:r>
            <a:r>
              <a:rPr lang="ru-RU" dirty="0"/>
              <a:t>є </a:t>
            </a:r>
            <a:r>
              <a:rPr lang="ru-RU" dirty="0" err="1"/>
              <a:t>найстарішим</a:t>
            </a:r>
            <a:r>
              <a:rPr lang="ru-RU" dirty="0"/>
              <a:t> </a:t>
            </a:r>
            <a:r>
              <a:rPr lang="ru-RU" dirty="0" err="1"/>
              <a:t>польським</a:t>
            </a:r>
            <a:r>
              <a:rPr lang="ru-RU" dirty="0"/>
              <a:t> </a:t>
            </a:r>
            <a:r>
              <a:rPr lang="ru-RU" dirty="0" err="1"/>
              <a:t>одягом</a:t>
            </a:r>
            <a:r>
              <a:rPr lang="ru-RU" dirty="0"/>
              <a:t>. Жупан та кунтуш належали до </a:t>
            </a:r>
            <a:r>
              <a:rPr lang="ru-RU" dirty="0" err="1"/>
              <a:t>шляхетсько</a:t>
            </a:r>
            <a:r>
              <a:rPr lang="ru-RU" dirty="0"/>
              <a:t> </a:t>
            </a:r>
            <a:r>
              <a:rPr lang="ru-RU" dirty="0" err="1"/>
              <a:t>одягу</a:t>
            </a:r>
            <a:r>
              <a:rPr lang="ru-RU" dirty="0"/>
              <a:t>, до </a:t>
            </a:r>
            <a:r>
              <a:rPr lang="ru-RU" dirty="0" err="1"/>
              <a:t>нього</a:t>
            </a:r>
            <a:r>
              <a:rPr lang="ru-RU" dirty="0"/>
              <a:t> шляхта носила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шовковий</a:t>
            </a:r>
            <a:r>
              <a:rPr lang="ru-RU" dirty="0"/>
              <a:t> пояс. </a:t>
            </a:r>
            <a:r>
              <a:rPr lang="ru-RU" dirty="0" err="1"/>
              <a:t>Український</a:t>
            </a:r>
            <a:r>
              <a:rPr lang="ru-RU" dirty="0"/>
              <a:t> жупан </a:t>
            </a:r>
            <a:r>
              <a:rPr lang="ru-RU" dirty="0" err="1"/>
              <a:t>мав</a:t>
            </a:r>
            <a:r>
              <a:rPr lang="ru-RU" dirty="0"/>
              <a:t> </a:t>
            </a:r>
            <a:r>
              <a:rPr lang="ru-RU" dirty="0" err="1"/>
              <a:t>відкидні</a:t>
            </a:r>
            <a:r>
              <a:rPr lang="ru-RU" dirty="0"/>
              <a:t> рукава і </a:t>
            </a:r>
            <a:r>
              <a:rPr lang="ru-RU" dirty="0" err="1"/>
              <a:t>його</a:t>
            </a:r>
            <a:r>
              <a:rPr lang="ru-RU" dirty="0"/>
              <a:t> носили в 19 </a:t>
            </a:r>
            <a:r>
              <a:rPr lang="ru-RU" dirty="0" err="1"/>
              <a:t>столітті</a:t>
            </a:r>
            <a:r>
              <a:rPr lang="ru-RU" dirty="0"/>
              <a:t>, так як за </a:t>
            </a:r>
            <a:r>
              <a:rPr lang="ru-RU" dirty="0" err="1"/>
              <a:t>козацьких</a:t>
            </a:r>
            <a:r>
              <a:rPr lang="ru-RU" dirty="0"/>
              <a:t> </a:t>
            </a:r>
            <a:r>
              <a:rPr lang="ru-RU" dirty="0" err="1"/>
              <a:t>часів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кунтушем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свитою. В 19 ст. жупан шили з </a:t>
            </a:r>
            <a:r>
              <a:rPr lang="ru-RU" dirty="0" err="1" smtClean="0"/>
              <a:t>бавовняної</a:t>
            </a:r>
            <a:r>
              <a:rPr lang="ru-RU" dirty="0" smtClean="0"/>
              <a:t> </a:t>
            </a:r>
            <a:r>
              <a:rPr lang="ru-RU" dirty="0" err="1"/>
              <a:t>тканини</a:t>
            </a:r>
            <a:r>
              <a:rPr lang="ru-RU" dirty="0"/>
              <a:t>. Носили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заможні</a:t>
            </a:r>
            <a:r>
              <a:rPr lang="ru-RU" dirty="0"/>
              <a:t> люди без </a:t>
            </a:r>
            <a:r>
              <a:rPr lang="ru-RU" dirty="0" err="1"/>
              <a:t>верхнього</a:t>
            </a:r>
            <a:r>
              <a:rPr lang="ru-RU" dirty="0"/>
              <a:t> </a:t>
            </a:r>
            <a:r>
              <a:rPr lang="ru-RU" dirty="0" err="1"/>
              <a:t>одягу</a:t>
            </a:r>
            <a:r>
              <a:rPr lang="ru-RU" dirty="0"/>
              <a:t>. </a:t>
            </a:r>
            <a:r>
              <a:rPr lang="ru-RU" dirty="0" err="1"/>
              <a:t>Крій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такий</a:t>
            </a:r>
            <a:r>
              <a:rPr lang="ru-RU" dirty="0"/>
              <a:t> </a:t>
            </a:r>
            <a:r>
              <a:rPr lang="ru-RU" dirty="0" err="1"/>
              <a:t>самий</a:t>
            </a:r>
            <a:r>
              <a:rPr lang="ru-RU" dirty="0"/>
              <a:t> як у </a:t>
            </a:r>
            <a:r>
              <a:rPr lang="ru-RU" dirty="0" err="1"/>
              <a:t>свиті</a:t>
            </a:r>
            <a:r>
              <a:rPr lang="ru-RU" dirty="0"/>
              <a:t>, </a:t>
            </a:r>
            <a:r>
              <a:rPr lang="ru-RU" dirty="0" err="1"/>
              <a:t>тільки</a:t>
            </a:r>
            <a:r>
              <a:rPr lang="ru-RU" dirty="0"/>
              <a:t> часом </a:t>
            </a:r>
            <a:r>
              <a:rPr lang="ru-RU" dirty="0" err="1"/>
              <a:t>його</a:t>
            </a:r>
            <a:r>
              <a:rPr lang="ru-RU" dirty="0"/>
              <a:t> шили </a:t>
            </a:r>
            <a:r>
              <a:rPr lang="ru-RU" dirty="0" err="1"/>
              <a:t>однобортним</a:t>
            </a:r>
            <a:r>
              <a:rPr lang="ru-RU" dirty="0"/>
              <a:t>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253" y="-171400"/>
            <a:ext cx="3705225" cy="7416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23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4320480"/>
          </a:xfrm>
        </p:spPr>
        <p:txBody>
          <a:bodyPr/>
          <a:lstStyle/>
          <a:p>
            <a:pPr algn="ctr"/>
            <a:r>
              <a:rPr lang="ru-RU" i="1" dirty="0" err="1"/>
              <a:t>Витинанка</a:t>
            </a:r>
            <a:r>
              <a:rPr lang="ru-RU" dirty="0"/>
              <a:t> — </a:t>
            </a:r>
            <a:r>
              <a:rPr lang="ru-RU" dirty="0" err="1"/>
              <a:t>візерунок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вирізують</a:t>
            </a:r>
            <a:r>
              <a:rPr lang="ru-RU" dirty="0"/>
              <a:t> (</a:t>
            </a:r>
            <a:r>
              <a:rPr lang="ru-RU" dirty="0" err="1"/>
              <a:t>витинають</a:t>
            </a:r>
            <a:r>
              <a:rPr lang="ru-RU" dirty="0"/>
              <a:t>) з </a:t>
            </a:r>
            <a:r>
              <a:rPr lang="ru-RU" dirty="0" err="1"/>
              <a:t>кольорового</a:t>
            </a:r>
            <a:r>
              <a:rPr lang="ru-RU" dirty="0"/>
              <a:t> </a:t>
            </a:r>
            <a:r>
              <a:rPr lang="ru-RU" dirty="0" err="1"/>
              <a:t>паперу</a:t>
            </a:r>
            <a:r>
              <a:rPr lang="ru-RU" dirty="0"/>
              <a:t> </a:t>
            </a:r>
            <a:r>
              <a:rPr lang="ru-RU" dirty="0" err="1"/>
              <a:t>ножицями</a:t>
            </a:r>
            <a:r>
              <a:rPr lang="ru-RU" dirty="0"/>
              <a:t>, </a:t>
            </a:r>
            <a:r>
              <a:rPr lang="ru-RU" dirty="0" err="1"/>
              <a:t>рідше</a:t>
            </a:r>
            <a:r>
              <a:rPr lang="ru-RU" dirty="0"/>
              <a:t> </a:t>
            </a:r>
            <a:r>
              <a:rPr lang="ru-RU" dirty="0" err="1"/>
              <a:t>ножем</a:t>
            </a:r>
            <a:r>
              <a:rPr lang="ru-RU" dirty="0"/>
              <a:t> так, </a:t>
            </a:r>
            <a:r>
              <a:rPr lang="ru-RU" dirty="0" err="1"/>
              <a:t>щоб</a:t>
            </a:r>
            <a:r>
              <a:rPr lang="ru-RU" dirty="0"/>
              <a:t> не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суцільних</a:t>
            </a:r>
            <a:r>
              <a:rPr lang="ru-RU" dirty="0"/>
              <a:t> </a:t>
            </a:r>
            <a:r>
              <a:rPr lang="ru-RU" dirty="0" err="1"/>
              <a:t>розрізів</a:t>
            </a:r>
            <a:r>
              <a:rPr lang="ru-RU" dirty="0"/>
              <a:t> і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усі</a:t>
            </a:r>
            <a:r>
              <a:rPr lang="ru-RU" dirty="0"/>
              <a:t> </a:t>
            </a:r>
            <a:r>
              <a:rPr lang="ru-RU" dirty="0" err="1"/>
              <a:t>елементи</a:t>
            </a:r>
            <a:r>
              <a:rPr lang="ru-RU" dirty="0"/>
              <a:t> </a:t>
            </a:r>
            <a:r>
              <a:rPr lang="ru-RU" dirty="0" err="1"/>
              <a:t>візерунка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єдиними</a:t>
            </a:r>
            <a:r>
              <a:rPr lang="ru-RU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751" y="3909775"/>
            <a:ext cx="3872130" cy="3617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09775"/>
            <a:ext cx="4264774" cy="3367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437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60648"/>
            <a:ext cx="9036496" cy="576157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>
                <a:solidFill>
                  <a:schemeClr val="bg1"/>
                </a:solidFill>
              </a:rPr>
              <a:t>Традиції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витинання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території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України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віднаходять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зокрема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трипільській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кераміці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Зустрічаються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витинанки</a:t>
            </a:r>
            <a:r>
              <a:rPr lang="ru-RU" dirty="0">
                <a:solidFill>
                  <a:schemeClr val="bg1"/>
                </a:solidFill>
              </a:rPr>
              <a:t> у артефактах </a:t>
            </a:r>
            <a:r>
              <a:rPr lang="ru-RU" dirty="0" err="1">
                <a:solidFill>
                  <a:schemeClr val="bg1"/>
                </a:solidFill>
              </a:rPr>
              <a:t>кочових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народів</a:t>
            </a:r>
            <a:r>
              <a:rPr lang="ru-RU" dirty="0">
                <a:solidFill>
                  <a:schemeClr val="bg1"/>
                </a:solidFill>
              </a:rPr>
              <a:t> Алтаю, на </a:t>
            </a:r>
            <a:r>
              <a:rPr lang="ru-RU" dirty="0" err="1">
                <a:solidFill>
                  <a:schemeClr val="bg1"/>
                </a:solidFill>
              </a:rPr>
              <a:t>півночі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Європи</a:t>
            </a:r>
            <a:r>
              <a:rPr lang="ru-RU" dirty="0">
                <a:solidFill>
                  <a:schemeClr val="bg1"/>
                </a:solidFill>
              </a:rPr>
              <a:t>, Балканах і в </a:t>
            </a:r>
            <a:r>
              <a:rPr lang="ru-RU" dirty="0" err="1">
                <a:solidFill>
                  <a:schemeClr val="bg1"/>
                </a:solidFill>
              </a:rPr>
              <a:t>слов'ян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Це</a:t>
            </a:r>
            <a:r>
              <a:rPr lang="ru-RU" dirty="0">
                <a:solidFill>
                  <a:schemeClr val="bg1"/>
                </a:solidFill>
              </a:rPr>
              <a:t> часто </a:t>
            </a:r>
            <a:r>
              <a:rPr lang="ru-RU" dirty="0" err="1">
                <a:solidFill>
                  <a:schemeClr val="bg1"/>
                </a:solidFill>
              </a:rPr>
              <a:t>ажурні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аплікації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шкіри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хутра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одязі</a:t>
            </a:r>
            <a:r>
              <a:rPr lang="ru-RU" dirty="0">
                <a:solidFill>
                  <a:schemeClr val="bg1"/>
                </a:solidFill>
              </a:rPr>
              <a:t> і предметах </a:t>
            </a:r>
            <a:r>
              <a:rPr lang="ru-RU" dirty="0" err="1">
                <a:solidFill>
                  <a:schemeClr val="bg1"/>
                </a:solidFill>
              </a:rPr>
              <a:t>домашнього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побуту</a:t>
            </a:r>
            <a:r>
              <a:rPr lang="ru-RU" dirty="0">
                <a:solidFill>
                  <a:schemeClr val="bg1"/>
                </a:solidFill>
              </a:rPr>
              <a:t>. У </a:t>
            </a:r>
            <a:r>
              <a:rPr lang="en-US" dirty="0">
                <a:solidFill>
                  <a:schemeClr val="bg1"/>
                </a:solidFill>
              </a:rPr>
              <a:t>VII—XII </a:t>
            </a:r>
            <a:r>
              <a:rPr lang="ru-RU" dirty="0">
                <a:solidFill>
                  <a:schemeClr val="bg1"/>
                </a:solidFill>
              </a:rPr>
              <a:t>ст. у </a:t>
            </a:r>
            <a:r>
              <a:rPr lang="ru-RU" dirty="0" err="1">
                <a:solidFill>
                  <a:schemeClr val="bg1"/>
                </a:solidFill>
              </a:rPr>
              <a:t>Китаї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набули</a:t>
            </a:r>
            <a:r>
              <a:rPr lang="ru-RU" dirty="0">
                <a:solidFill>
                  <a:schemeClr val="bg1"/>
                </a:solidFill>
              </a:rPr>
              <a:t> широкого </a:t>
            </a:r>
            <a:r>
              <a:rPr lang="ru-RU" dirty="0" err="1">
                <a:solidFill>
                  <a:schemeClr val="bg1"/>
                </a:solidFill>
              </a:rPr>
              <a:t>поширення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паперові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прикраси</a:t>
            </a:r>
            <a:r>
              <a:rPr lang="ru-RU" dirty="0">
                <a:solidFill>
                  <a:schemeClr val="bg1"/>
                </a:solidFill>
              </a:rPr>
              <a:t>: </a:t>
            </a:r>
            <a:r>
              <a:rPr lang="ru-RU" dirty="0" err="1">
                <a:solidFill>
                  <a:schemeClr val="bg1"/>
                </a:solidFill>
              </a:rPr>
              <a:t>зображення</a:t>
            </a:r>
            <a:r>
              <a:rPr lang="ru-RU" dirty="0">
                <a:solidFill>
                  <a:schemeClr val="bg1"/>
                </a:solidFill>
              </a:rPr>
              <a:t> божеств, </a:t>
            </a:r>
            <a:r>
              <a:rPr lang="ru-RU" dirty="0" err="1">
                <a:solidFill>
                  <a:schemeClr val="bg1"/>
                </a:solidFill>
              </a:rPr>
              <a:t>духів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драконів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квітів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птахів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риб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які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наклеювали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вікна</a:t>
            </a:r>
            <a:r>
              <a:rPr lang="ru-RU" dirty="0">
                <a:solidFill>
                  <a:schemeClr val="bg1"/>
                </a:solidFill>
              </a:rPr>
              <a:t>. У </a:t>
            </a:r>
            <a:r>
              <a:rPr lang="en-US" dirty="0">
                <a:solidFill>
                  <a:schemeClr val="bg1"/>
                </a:solidFill>
              </a:rPr>
              <a:t>XIII </a:t>
            </a:r>
            <a:r>
              <a:rPr lang="ru-RU" dirty="0">
                <a:solidFill>
                  <a:schemeClr val="bg1"/>
                </a:solidFill>
              </a:rPr>
              <a:t>ст. </a:t>
            </a:r>
            <a:r>
              <a:rPr lang="ru-RU" dirty="0" err="1">
                <a:solidFill>
                  <a:schemeClr val="bg1"/>
                </a:solidFill>
              </a:rPr>
              <a:t>подібні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витинанки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були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розповсюджені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Персії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згодом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Європі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Українські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народні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паперові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витинанки</a:t>
            </a:r>
            <a:r>
              <a:rPr lang="ru-RU" dirty="0">
                <a:solidFill>
                  <a:schemeClr val="bg1"/>
                </a:solidFill>
              </a:rPr>
              <a:t>, як </a:t>
            </a:r>
            <a:r>
              <a:rPr lang="ru-RU" dirty="0" err="1">
                <a:solidFill>
                  <a:schemeClr val="bg1"/>
                </a:solidFill>
              </a:rPr>
              <a:t>прикраси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сільських</a:t>
            </a:r>
            <a:r>
              <a:rPr lang="ru-RU" dirty="0">
                <a:solidFill>
                  <a:schemeClr val="bg1"/>
                </a:solidFill>
              </a:rPr>
              <a:t> хат, </a:t>
            </a:r>
            <a:r>
              <a:rPr lang="ru-RU" dirty="0" err="1">
                <a:solidFill>
                  <a:schemeClr val="bg1"/>
                </a:solidFill>
              </a:rPr>
              <a:t>з'являються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середині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XIX </a:t>
            </a:r>
            <a:r>
              <a:rPr lang="ru-RU" dirty="0">
                <a:solidFill>
                  <a:schemeClr val="bg1"/>
                </a:solidFill>
              </a:rPr>
              <a:t>ст.</a:t>
            </a:r>
          </a:p>
        </p:txBody>
      </p:sp>
    </p:spTree>
    <p:extLst>
      <p:ext uri="{BB962C8B-B14F-4D97-AF65-F5344CB8AC3E}">
        <p14:creationId xmlns:p14="http://schemas.microsoft.com/office/powerpoint/2010/main" val="382673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44319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-387424"/>
            <a:ext cx="5204280" cy="7641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714" y="-214015"/>
            <a:ext cx="5012738" cy="7468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6281960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1994392"/>
          </a:xfrm>
        </p:spPr>
        <p:txBody>
          <a:bodyPr/>
          <a:lstStyle/>
          <a:p>
            <a:pPr algn="ctr"/>
            <a:r>
              <a:rPr lang="ru-RU" i="1" dirty="0" err="1"/>
              <a:t>Берегиня</a:t>
            </a:r>
            <a:r>
              <a:rPr lang="ru-RU" dirty="0"/>
              <a:t> — </a:t>
            </a:r>
            <a:r>
              <a:rPr lang="ru-RU" dirty="0" err="1"/>
              <a:t>найстаровинніша</a:t>
            </a:r>
            <a:r>
              <a:rPr lang="ru-RU" dirty="0"/>
              <a:t> богиня добра і </a:t>
            </a:r>
            <a:r>
              <a:rPr lang="ru-RU" dirty="0" err="1"/>
              <a:t>захисту</a:t>
            </a:r>
            <a:r>
              <a:rPr lang="ru-RU" dirty="0"/>
              <a:t> </a:t>
            </a:r>
            <a:r>
              <a:rPr lang="ru-RU" dirty="0" err="1"/>
              <a:t>слов’ян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усякого</a:t>
            </a:r>
            <a:r>
              <a:rPr lang="ru-RU" dirty="0"/>
              <a:t> зла.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988840"/>
            <a:ext cx="3808980" cy="5085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001912"/>
            <a:ext cx="6059369" cy="52865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395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0385" y="230188"/>
            <a:ext cx="4839072" cy="664797"/>
          </a:xfrm>
        </p:spPr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86916" y="126007"/>
            <a:ext cx="5904656" cy="674646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/>
              <a:t>Саме</a:t>
            </a:r>
            <a:r>
              <a:rPr lang="ru-RU" dirty="0"/>
              <a:t> слово походить </a:t>
            </a:r>
            <a:r>
              <a:rPr lang="ru-RU" dirty="0" err="1"/>
              <a:t>від</a:t>
            </a:r>
            <a:r>
              <a:rPr lang="ru-RU" dirty="0"/>
              <a:t> слова «берег». У </a:t>
            </a:r>
            <a:r>
              <a:rPr lang="ru-RU" dirty="0" err="1"/>
              <a:t>нижчій</a:t>
            </a:r>
            <a:r>
              <a:rPr lang="ru-RU" dirty="0"/>
              <a:t> </a:t>
            </a:r>
            <a:r>
              <a:rPr lang="ru-RU" dirty="0" err="1"/>
              <a:t>міфології</a:t>
            </a:r>
            <a:r>
              <a:rPr lang="ru-RU" dirty="0"/>
              <a:t> </a:t>
            </a:r>
            <a:r>
              <a:rPr lang="ru-RU" dirty="0" err="1"/>
              <a:t>східних</a:t>
            </a:r>
            <a:r>
              <a:rPr lang="ru-RU" dirty="0"/>
              <a:t> </a:t>
            </a:r>
            <a:r>
              <a:rPr lang="ru-RU" dirty="0" err="1"/>
              <a:t>слов'ян</a:t>
            </a:r>
            <a:r>
              <a:rPr lang="ru-RU" dirty="0"/>
              <a:t> - </a:t>
            </a:r>
            <a:r>
              <a:rPr lang="ru-RU" dirty="0" err="1"/>
              <a:t>жіночий</a:t>
            </a:r>
            <a:r>
              <a:rPr lang="ru-RU" dirty="0"/>
              <a:t> </a:t>
            </a:r>
            <a:r>
              <a:rPr lang="ru-RU" dirty="0" err="1" smtClean="0"/>
              <a:t>Берегиня</a:t>
            </a:r>
            <a:r>
              <a:rPr lang="ru-RU" dirty="0" smtClean="0"/>
              <a:t> </a:t>
            </a:r>
            <a:r>
              <a:rPr lang="ru-RU" dirty="0" err="1"/>
              <a:t>відома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багатьма</a:t>
            </a:r>
            <a:r>
              <a:rPr lang="ru-RU" dirty="0"/>
              <a:t> </a:t>
            </a:r>
            <a:r>
              <a:rPr lang="ru-RU" dirty="0" err="1"/>
              <a:t>іменами</a:t>
            </a:r>
            <a:r>
              <a:rPr lang="ru-RU" dirty="0"/>
              <a:t>, в тому </a:t>
            </a:r>
            <a:r>
              <a:rPr lang="ru-RU" dirty="0" err="1"/>
              <a:t>числі</a:t>
            </a:r>
            <a:r>
              <a:rPr lang="ru-RU" dirty="0"/>
              <a:t> і в </a:t>
            </a:r>
            <a:r>
              <a:rPr lang="ru-RU" dirty="0" err="1"/>
              <a:t>міфологічних</a:t>
            </a:r>
            <a:r>
              <a:rPr lang="ru-RU" dirty="0"/>
              <a:t> системах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індоєвропейських</a:t>
            </a:r>
            <a:r>
              <a:rPr lang="ru-RU" dirty="0"/>
              <a:t> </a:t>
            </a:r>
            <a:r>
              <a:rPr lang="ru-RU" dirty="0" err="1"/>
              <a:t>народів</a:t>
            </a:r>
            <a:r>
              <a:rPr lang="ru-RU" dirty="0"/>
              <a:t>. У </a:t>
            </a:r>
            <a:r>
              <a:rPr lang="ru-RU" dirty="0" err="1"/>
              <a:t>слов'янському</a:t>
            </a:r>
            <a:r>
              <a:rPr lang="ru-RU" dirty="0"/>
              <a:t> </a:t>
            </a:r>
            <a:r>
              <a:rPr lang="ru-RU" dirty="0" err="1"/>
              <a:t>шануванні</a:t>
            </a:r>
            <a:r>
              <a:rPr lang="ru-RU" dirty="0"/>
              <a:t> </a:t>
            </a:r>
            <a:r>
              <a:rPr lang="ru-RU" dirty="0" err="1"/>
              <a:t>саме</a:t>
            </a:r>
            <a:r>
              <a:rPr lang="ru-RU" dirty="0"/>
              <a:t> часто </a:t>
            </a:r>
            <a:r>
              <a:rPr lang="ru-RU" dirty="0" err="1"/>
              <a:t>використовується</a:t>
            </a:r>
            <a:r>
              <a:rPr lang="ru-RU" dirty="0"/>
              <a:t> </a:t>
            </a:r>
            <a:r>
              <a:rPr lang="ru-RU" dirty="0" err="1"/>
              <a:t>ім'я</a:t>
            </a:r>
            <a:r>
              <a:rPr lang="ru-RU" dirty="0"/>
              <a:t> - Лада</a:t>
            </a:r>
            <a:r>
              <a:rPr lang="ru-RU" dirty="0" smtClean="0"/>
              <a:t>.</a:t>
            </a:r>
          </a:p>
          <a:p>
            <a:pPr marL="0" indent="0" algn="ctr">
              <a:buNone/>
            </a:pPr>
            <a:r>
              <a:rPr lang="uk-UA" dirty="0" smtClean="0"/>
              <a:t>Навіть, у наш час є берегині. Наприклад, у місті Києві на Майдані Незалежності стоїть та сама берегиня – символ незнищенності народу.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081" y="-171401"/>
            <a:ext cx="3446724" cy="7164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00357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144"/>
            <a:ext cx="8784976" cy="1329595"/>
          </a:xfrm>
        </p:spPr>
        <p:txBody>
          <a:bodyPr/>
          <a:lstStyle/>
          <a:p>
            <a:pPr algn="ctr"/>
            <a:r>
              <a:rPr lang="ru-RU" i="1" dirty="0" err="1"/>
              <a:t>Дідух</a:t>
            </a:r>
            <a:r>
              <a:rPr lang="ru-RU" dirty="0"/>
              <a:t>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останній</a:t>
            </a:r>
            <a:r>
              <a:rPr lang="ru-RU" dirty="0"/>
              <a:t> </a:t>
            </a:r>
            <a:r>
              <a:rPr lang="ru-RU" dirty="0" err="1"/>
              <a:t>обжинковий</a:t>
            </a:r>
            <a:r>
              <a:rPr lang="ru-RU" dirty="0"/>
              <a:t> </a:t>
            </a:r>
            <a:r>
              <a:rPr lang="ru-RU" dirty="0" err="1"/>
              <a:t>сніп</a:t>
            </a:r>
            <a:r>
              <a:rPr lang="ru-RU" dirty="0"/>
              <a:t>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821" y="1361728"/>
            <a:ext cx="4965699" cy="63466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579" y="1327200"/>
            <a:ext cx="4748291" cy="5642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9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889378"/>
          </a:xfrm>
        </p:spPr>
        <p:txBody>
          <a:bodyPr/>
          <a:lstStyle/>
          <a:p>
            <a:pPr algn="ctr"/>
            <a:r>
              <a:rPr lang="ru-RU" dirty="0" err="1"/>
              <a:t>Овес</a:t>
            </a:r>
            <a:r>
              <a:rPr lang="ru-RU" dirty="0"/>
              <a:t>, жито, </a:t>
            </a:r>
            <a:r>
              <a:rPr lang="ru-RU" dirty="0" err="1"/>
              <a:t>пшениця</a:t>
            </a:r>
            <a:r>
              <a:rPr lang="ru-RU" dirty="0"/>
              <a:t>, </a:t>
            </a:r>
            <a:r>
              <a:rPr lang="ru-RU" dirty="0" err="1"/>
              <a:t>льон</a:t>
            </a:r>
            <a:r>
              <a:rPr lang="ru-RU" dirty="0"/>
              <a:t> -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складові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символ доброго </a:t>
            </a:r>
            <a:r>
              <a:rPr lang="ru-RU" dirty="0" err="1"/>
              <a:t>врожаю</a:t>
            </a:r>
            <a:r>
              <a:rPr lang="ru-RU" dirty="0"/>
              <a:t>, миру й </a:t>
            </a:r>
            <a:r>
              <a:rPr lang="ru-RU" dirty="0" err="1"/>
              <a:t>злагоди</a:t>
            </a:r>
            <a:r>
              <a:rPr lang="ru-RU" dirty="0"/>
              <a:t> в </a:t>
            </a:r>
            <a:r>
              <a:rPr lang="ru-RU" dirty="0" err="1"/>
              <a:t>родині</a:t>
            </a:r>
            <a:r>
              <a:rPr lang="ru-RU" dirty="0"/>
              <a:t>, достатку в </a:t>
            </a:r>
            <a:r>
              <a:rPr lang="ru-RU" dirty="0" err="1"/>
              <a:t>домі</a:t>
            </a:r>
            <a:r>
              <a:rPr lang="ru-RU" dirty="0"/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444530"/>
            <a:ext cx="6336704" cy="475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14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9742" y="139417"/>
            <a:ext cx="5114258" cy="664797"/>
          </a:xfrm>
        </p:spPr>
        <p:txBody>
          <a:bodyPr/>
          <a:lstStyle/>
          <a:p>
            <a:r>
              <a:rPr lang="uk-UA" dirty="0" smtClean="0"/>
              <a:t>Роль у житті людини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9742" y="980728"/>
            <a:ext cx="4934746" cy="576157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До </a:t>
            </a:r>
            <a:r>
              <a:rPr lang="ru-RU" dirty="0" err="1"/>
              <a:t>хати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вносили </a:t>
            </a:r>
            <a:r>
              <a:rPr lang="ru-RU" dirty="0" err="1"/>
              <a:t>напередодні</a:t>
            </a:r>
            <a:r>
              <a:rPr lang="ru-RU" dirty="0"/>
              <a:t> </a:t>
            </a:r>
            <a:r>
              <a:rPr lang="ru-RU" dirty="0" err="1"/>
              <a:t>Різдва</a:t>
            </a:r>
            <a:r>
              <a:rPr lang="ru-RU" dirty="0"/>
              <a:t>. </a:t>
            </a:r>
            <a:r>
              <a:rPr lang="ru-RU" dirty="0" err="1"/>
              <a:t>Після</a:t>
            </a:r>
            <a:r>
              <a:rPr lang="ru-RU" dirty="0"/>
              <a:t> обходу </a:t>
            </a:r>
            <a:r>
              <a:rPr lang="ru-RU" dirty="0" err="1"/>
              <a:t>обійстя</a:t>
            </a:r>
            <a:r>
              <a:rPr lang="ru-RU" dirty="0"/>
              <a:t> </a:t>
            </a:r>
            <a:r>
              <a:rPr lang="ru-RU" dirty="0" err="1"/>
              <a:t>урочисто</a:t>
            </a:r>
            <a:r>
              <a:rPr lang="ru-RU" dirty="0"/>
              <a:t> заносили до </a:t>
            </a:r>
            <a:r>
              <a:rPr lang="ru-RU" dirty="0" err="1"/>
              <a:t>хати</a:t>
            </a:r>
            <a:r>
              <a:rPr lang="ru-RU" dirty="0"/>
              <a:t> </a:t>
            </a:r>
            <a:r>
              <a:rPr lang="ru-RU" dirty="0" err="1"/>
              <a:t>необмолочений</a:t>
            </a:r>
            <a:r>
              <a:rPr lang="ru-RU" dirty="0"/>
              <a:t> </a:t>
            </a:r>
            <a:r>
              <a:rPr lang="ru-RU" dirty="0" err="1"/>
              <a:t>пшеничний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житній</a:t>
            </a:r>
            <a:r>
              <a:rPr lang="ru-RU" dirty="0"/>
              <a:t> </a:t>
            </a:r>
            <a:r>
              <a:rPr lang="ru-RU" dirty="0" err="1"/>
              <a:t>сніп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спеціально</a:t>
            </a:r>
            <a:r>
              <a:rPr lang="ru-RU" dirty="0"/>
              <a:t> </a:t>
            </a:r>
            <a:r>
              <a:rPr lang="ru-RU" dirty="0" err="1"/>
              <a:t>зберігали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часу </a:t>
            </a:r>
            <a:r>
              <a:rPr lang="ru-RU" dirty="0" err="1" smtClean="0"/>
              <a:t>обжинків</a:t>
            </a:r>
            <a:r>
              <a:rPr lang="ru-RU" dirty="0" smtClean="0"/>
              <a:t>. Свою </a:t>
            </a:r>
            <a:r>
              <a:rPr lang="ru-RU" dirty="0" err="1"/>
              <a:t>обрядову</a:t>
            </a:r>
            <a:r>
              <a:rPr lang="ru-RU" dirty="0"/>
              <a:t> роль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виконував</a:t>
            </a:r>
            <a:r>
              <a:rPr lang="ru-RU" dirty="0"/>
              <a:t> </a:t>
            </a:r>
            <a:r>
              <a:rPr lang="ru-RU" dirty="0" err="1"/>
              <a:t>упродовж</a:t>
            </a:r>
            <a:r>
              <a:rPr lang="ru-RU" dirty="0"/>
              <a:t> </a:t>
            </a:r>
            <a:r>
              <a:rPr lang="ru-RU" dirty="0" err="1"/>
              <a:t>усіх</a:t>
            </a:r>
            <a:r>
              <a:rPr lang="ru-RU" dirty="0"/>
              <a:t> </a:t>
            </a:r>
            <a:r>
              <a:rPr lang="ru-RU" dirty="0" err="1"/>
              <a:t>Різдвяних</a:t>
            </a:r>
            <a:r>
              <a:rPr lang="ru-RU" dirty="0"/>
              <a:t> свят</a:t>
            </a:r>
            <a:r>
              <a:rPr lang="ru-RU" dirty="0" smtClean="0"/>
              <a:t>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перебував</a:t>
            </a:r>
            <a:r>
              <a:rPr lang="ru-RU" dirty="0"/>
              <a:t> в </a:t>
            </a:r>
            <a:r>
              <a:rPr lang="ru-RU" dirty="0" err="1"/>
              <a:t>оселі</a:t>
            </a:r>
            <a:r>
              <a:rPr lang="ru-RU" dirty="0"/>
              <a:t> до Нового року </a:t>
            </a:r>
            <a:r>
              <a:rPr lang="ru-RU" dirty="0" err="1"/>
              <a:t>або</a:t>
            </a:r>
            <a:r>
              <a:rPr lang="ru-RU" dirty="0"/>
              <a:t> до </a:t>
            </a:r>
            <a:r>
              <a:rPr lang="ru-RU" dirty="0" err="1" smtClean="0"/>
              <a:t>Водохреща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255736"/>
            <a:ext cx="4354286" cy="7344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817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dir="in"/>
      </p:transition>
    </mc:Choice>
    <mc:Fallback xmlns="">
      <p:transition spd="slow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94392"/>
          </a:xfrm>
        </p:spPr>
        <p:txBody>
          <a:bodyPr/>
          <a:lstStyle/>
          <a:p>
            <a:pPr algn="ctr"/>
            <a:r>
              <a:rPr lang="ru-RU" i="1" dirty="0" err="1"/>
              <a:t>Призьба</a:t>
            </a:r>
            <a:r>
              <a:rPr lang="ru-RU" dirty="0"/>
              <a:t> — </a:t>
            </a:r>
            <a:r>
              <a:rPr lang="ru-RU" dirty="0" err="1"/>
              <a:t>невисокий</a:t>
            </a:r>
            <a:r>
              <a:rPr lang="ru-RU" dirty="0"/>
              <a:t>, </a:t>
            </a:r>
            <a:r>
              <a:rPr lang="ru-RU" dirty="0" err="1"/>
              <a:t>переважно</a:t>
            </a:r>
            <a:r>
              <a:rPr lang="ru-RU" dirty="0"/>
              <a:t> </a:t>
            </a:r>
            <a:r>
              <a:rPr lang="ru-RU" dirty="0" err="1"/>
              <a:t>земляний</a:t>
            </a:r>
            <a:r>
              <a:rPr lang="ru-RU" dirty="0"/>
              <a:t> </a:t>
            </a:r>
            <a:r>
              <a:rPr lang="ru-RU" dirty="0" err="1"/>
              <a:t>насип</a:t>
            </a:r>
            <a:r>
              <a:rPr lang="ru-RU" dirty="0"/>
              <a:t> </a:t>
            </a:r>
            <a:r>
              <a:rPr lang="ru-RU" dirty="0" err="1"/>
              <a:t>вздовж</a:t>
            </a:r>
            <a:r>
              <a:rPr lang="ru-RU" dirty="0"/>
              <a:t> </a:t>
            </a:r>
            <a:r>
              <a:rPr lang="ru-RU" dirty="0" err="1"/>
              <a:t>стін</a:t>
            </a:r>
            <a:r>
              <a:rPr lang="ru-RU" dirty="0"/>
              <a:t> </a:t>
            </a:r>
            <a:r>
              <a:rPr lang="ru-RU" dirty="0" err="1"/>
              <a:t>хати</a:t>
            </a:r>
            <a:r>
              <a:rPr lang="ru-RU" dirty="0"/>
              <a:t> </a:t>
            </a:r>
            <a:r>
              <a:rPr lang="ru-RU" dirty="0" err="1"/>
              <a:t>знадвору</a:t>
            </a:r>
            <a:r>
              <a:rPr lang="ru-RU" dirty="0"/>
              <a:t>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17376"/>
            <a:ext cx="6822705" cy="4625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73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0188"/>
            <a:ext cx="8763000" cy="2659190"/>
          </a:xfrm>
        </p:spPr>
        <p:txBody>
          <a:bodyPr/>
          <a:lstStyle/>
          <a:p>
            <a:pPr algn="ctr"/>
            <a:r>
              <a:rPr lang="ru-RU" i="1" dirty="0" err="1"/>
              <a:t>Покуть</a:t>
            </a:r>
            <a:r>
              <a:rPr lang="ru-RU" dirty="0"/>
              <a:t> — (</a:t>
            </a:r>
            <a:r>
              <a:rPr lang="ru-RU" dirty="0" err="1"/>
              <a:t>покуття</a:t>
            </a:r>
            <a:r>
              <a:rPr lang="ru-RU" dirty="0"/>
              <a:t>, </a:t>
            </a:r>
            <a:r>
              <a:rPr lang="ru-RU" dirty="0" err="1"/>
              <a:t>святий</a:t>
            </a:r>
            <a:r>
              <a:rPr lang="ru-RU" dirty="0"/>
              <a:t> кут) в </a:t>
            </a:r>
            <a:r>
              <a:rPr lang="ru-RU" dirty="0" err="1"/>
              <a:t>українській</a:t>
            </a:r>
            <a:r>
              <a:rPr lang="ru-RU" dirty="0"/>
              <a:t> </a:t>
            </a:r>
            <a:r>
              <a:rPr lang="ru-RU" dirty="0" err="1"/>
              <a:t>селянській</a:t>
            </a:r>
            <a:r>
              <a:rPr lang="ru-RU" dirty="0"/>
              <a:t> </a:t>
            </a:r>
            <a:r>
              <a:rPr lang="ru-RU" dirty="0" err="1"/>
              <a:t>хаті</a:t>
            </a:r>
            <a:r>
              <a:rPr lang="ru-RU" dirty="0"/>
              <a:t>-куток, </a:t>
            </a:r>
            <a:r>
              <a:rPr lang="ru-RU" dirty="0" err="1"/>
              <a:t>розміщений</a:t>
            </a:r>
            <a:r>
              <a:rPr lang="ru-RU" dirty="0"/>
              <a:t> по </a:t>
            </a:r>
            <a:r>
              <a:rPr lang="ru-RU" dirty="0" err="1"/>
              <a:t>діагоналі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печі</a:t>
            </a:r>
            <a:r>
              <a:rPr lang="ru-RU" dirty="0"/>
              <a:t>, та </a:t>
            </a:r>
            <a:r>
              <a:rPr lang="ru-RU" dirty="0" err="1"/>
              <a:t>місце</a:t>
            </a:r>
            <a:r>
              <a:rPr lang="ru-RU" dirty="0"/>
              <a:t> </a:t>
            </a:r>
            <a:r>
              <a:rPr lang="ru-RU" dirty="0" err="1"/>
              <a:t>біля</a:t>
            </a:r>
            <a:r>
              <a:rPr lang="ru-RU" dirty="0"/>
              <a:t> </a:t>
            </a:r>
            <a:r>
              <a:rPr lang="ru-RU" dirty="0" err="1"/>
              <a:t>нього</a:t>
            </a:r>
            <a:r>
              <a:rPr lang="ru-RU" dirty="0"/>
              <a:t>, де стояли </a:t>
            </a:r>
            <a:r>
              <a:rPr lang="ru-RU" dirty="0" err="1"/>
              <a:t>ікони</a:t>
            </a:r>
            <a:r>
              <a:rPr lang="ru-RU" dirty="0"/>
              <a:t>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443198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 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20" y="2852936"/>
            <a:ext cx="6834336" cy="45619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112992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511480" cy="620477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dirty="0" err="1">
                <a:solidFill>
                  <a:schemeClr val="bg1"/>
                </a:solidFill>
              </a:rPr>
              <a:t>З</a:t>
            </a:r>
            <a:r>
              <a:rPr lang="ru-RU" dirty="0" err="1" smtClean="0">
                <a:solidFill>
                  <a:schemeClr val="bg1"/>
                </a:solidFill>
              </a:rPr>
              <a:t>овнішня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частина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хати</a:t>
            </a:r>
            <a:r>
              <a:rPr lang="ru-RU" dirty="0">
                <a:solidFill>
                  <a:schemeClr val="bg1"/>
                </a:solidFill>
              </a:rPr>
              <a:t> як </a:t>
            </a:r>
            <a:r>
              <a:rPr lang="ru-RU" dirty="0" err="1">
                <a:solidFill>
                  <a:schemeClr val="bg1"/>
                </a:solidFill>
              </a:rPr>
              <a:t>невелике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підвищення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її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передній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частині</a:t>
            </a:r>
            <a:r>
              <a:rPr lang="ru-RU" dirty="0">
                <a:solidFill>
                  <a:schemeClr val="bg1"/>
                </a:solidFill>
              </a:rPr>
              <a:t>, не </a:t>
            </a:r>
            <a:r>
              <a:rPr lang="ru-RU" dirty="0" err="1">
                <a:solidFill>
                  <a:schemeClr val="bg1"/>
                </a:solidFill>
              </a:rPr>
              <a:t>вище</a:t>
            </a:r>
            <a:r>
              <a:rPr lang="ru-RU" dirty="0">
                <a:solidFill>
                  <a:schemeClr val="bg1"/>
                </a:solidFill>
              </a:rPr>
              <a:t> фундаменту </a:t>
            </a:r>
            <a:r>
              <a:rPr lang="ru-RU" dirty="0" err="1">
                <a:solidFill>
                  <a:schemeClr val="bg1"/>
                </a:solidFill>
              </a:rPr>
              <a:t>чи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підмурівки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або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дерев’яної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підвалини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її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обмазували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червоною</a:t>
            </a:r>
            <a:r>
              <a:rPr lang="ru-RU" dirty="0">
                <a:solidFill>
                  <a:schemeClr val="bg1"/>
                </a:solidFill>
              </a:rPr>
              <a:t> глиною, яка </a:t>
            </a:r>
            <a:r>
              <a:rPr lang="ru-RU" dirty="0" err="1">
                <a:solidFill>
                  <a:schemeClr val="bg1"/>
                </a:solidFill>
              </a:rPr>
              <a:t>символізувала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очищувальну</a:t>
            </a:r>
            <a:r>
              <a:rPr lang="ru-RU" dirty="0">
                <a:solidFill>
                  <a:schemeClr val="bg1"/>
                </a:solidFill>
              </a:rPr>
              <a:t> силу </a:t>
            </a:r>
            <a:r>
              <a:rPr lang="ru-RU" dirty="0" err="1">
                <a:solidFill>
                  <a:schemeClr val="bg1"/>
                </a:solidFill>
              </a:rPr>
              <a:t>вогню</a:t>
            </a:r>
            <a:r>
              <a:rPr lang="ru-RU" dirty="0">
                <a:solidFill>
                  <a:schemeClr val="bg1"/>
                </a:solidFill>
              </a:rPr>
              <a:t>. До </a:t>
            </a:r>
            <a:r>
              <a:rPr lang="ru-RU" dirty="0" err="1">
                <a:solidFill>
                  <a:schemeClr val="bg1"/>
                </a:solidFill>
              </a:rPr>
              <a:t>зими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призьбу</a:t>
            </a:r>
            <a:r>
              <a:rPr lang="ru-RU" dirty="0">
                <a:solidFill>
                  <a:schemeClr val="bg1"/>
                </a:solidFill>
              </a:rPr>
              <a:t> ставили </a:t>
            </a:r>
            <a:r>
              <a:rPr lang="ru-RU" dirty="0" err="1">
                <a:solidFill>
                  <a:schemeClr val="bg1"/>
                </a:solidFill>
              </a:rPr>
              <a:t>загату</a:t>
            </a:r>
            <a:r>
              <a:rPr lang="ru-RU" dirty="0">
                <a:solidFill>
                  <a:schemeClr val="bg1"/>
                </a:solidFill>
              </a:rPr>
              <a:t>, для </a:t>
            </a:r>
            <a:r>
              <a:rPr lang="ru-RU" dirty="0" err="1">
                <a:solidFill>
                  <a:schemeClr val="bg1"/>
                </a:solidFill>
              </a:rPr>
              <a:t>утеплення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стін</a:t>
            </a:r>
            <a:r>
              <a:rPr lang="ru-RU" dirty="0">
                <a:solidFill>
                  <a:schemeClr val="bg1"/>
                </a:solidFill>
              </a:rPr>
              <a:t>, а в </a:t>
            </a:r>
            <a:r>
              <a:rPr lang="ru-RU" dirty="0" err="1">
                <a:solidFill>
                  <a:schemeClr val="bg1"/>
                </a:solidFill>
              </a:rPr>
              <a:t>теплі</a:t>
            </a:r>
            <a:r>
              <a:rPr lang="ru-RU" dirty="0">
                <a:solidFill>
                  <a:schemeClr val="bg1"/>
                </a:solidFill>
              </a:rPr>
              <a:t> пори року </a:t>
            </a:r>
            <a:r>
              <a:rPr lang="ru-RU" dirty="0" err="1">
                <a:solidFill>
                  <a:schemeClr val="bg1"/>
                </a:solidFill>
              </a:rPr>
              <a:t>використовували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інших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корисних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цілях</a:t>
            </a:r>
            <a:r>
              <a:rPr lang="ru-RU" dirty="0">
                <a:solidFill>
                  <a:schemeClr val="bg1"/>
                </a:solidFill>
              </a:rPr>
              <a:t>: сушили цибулю, </a:t>
            </a:r>
            <a:r>
              <a:rPr lang="ru-RU" dirty="0" err="1">
                <a:solidFill>
                  <a:schemeClr val="bg1"/>
                </a:solidFill>
              </a:rPr>
              <a:t>часник</a:t>
            </a:r>
            <a:r>
              <a:rPr lang="ru-RU" dirty="0">
                <a:solidFill>
                  <a:schemeClr val="bg1"/>
                </a:solidFill>
              </a:rPr>
              <a:t>, мак, </a:t>
            </a:r>
            <a:r>
              <a:rPr lang="ru-RU" dirty="0" err="1">
                <a:solidFill>
                  <a:schemeClr val="bg1"/>
                </a:solidFill>
              </a:rPr>
              <a:t>різне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зілля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виставляли</a:t>
            </a:r>
            <a:r>
              <a:rPr lang="ru-RU" dirty="0">
                <a:solidFill>
                  <a:schemeClr val="bg1"/>
                </a:solidFill>
              </a:rPr>
              <a:t> посуд, а в свята </a:t>
            </a:r>
            <a:r>
              <a:rPr lang="ru-RU" dirty="0" err="1">
                <a:solidFill>
                  <a:schemeClr val="bg1"/>
                </a:solidFill>
              </a:rPr>
              <a:t>або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часини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відпочинку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застеляли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домотканними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доріжками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збиралися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цілою</a:t>
            </a:r>
            <a:r>
              <a:rPr lang="ru-RU" dirty="0">
                <a:solidFill>
                  <a:schemeClr val="bg1"/>
                </a:solidFill>
              </a:rPr>
              <a:t> родиною для </a:t>
            </a:r>
            <a:r>
              <a:rPr lang="ru-RU" dirty="0" err="1">
                <a:solidFill>
                  <a:schemeClr val="bg1"/>
                </a:solidFill>
              </a:rPr>
              <a:t>розмов</a:t>
            </a:r>
            <a:r>
              <a:rPr lang="ru-RU" dirty="0">
                <a:solidFill>
                  <a:schemeClr val="bg1"/>
                </a:solidFill>
              </a:rPr>
              <a:t> про </a:t>
            </a:r>
            <a:r>
              <a:rPr lang="ru-RU" dirty="0" err="1">
                <a:solidFill>
                  <a:schemeClr val="bg1"/>
                </a:solidFill>
              </a:rPr>
              <a:t>життєві</a:t>
            </a:r>
            <a:r>
              <a:rPr lang="ru-RU" dirty="0">
                <a:solidFill>
                  <a:schemeClr val="bg1"/>
                </a:solidFill>
              </a:rPr>
              <a:t> та </a:t>
            </a:r>
            <a:r>
              <a:rPr lang="ru-RU" dirty="0" err="1">
                <a:solidFill>
                  <a:schemeClr val="bg1"/>
                </a:solidFill>
              </a:rPr>
              <a:t>господарські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справи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Спільне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перебування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родини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призьбі</a:t>
            </a:r>
            <a:r>
              <a:rPr lang="ru-RU" dirty="0">
                <a:solidFill>
                  <a:schemeClr val="bg1"/>
                </a:solidFill>
              </a:rPr>
              <a:t> — </a:t>
            </a:r>
            <a:r>
              <a:rPr lang="ru-RU" dirty="0" err="1">
                <a:solidFill>
                  <a:schemeClr val="bg1"/>
                </a:solidFill>
              </a:rPr>
              <a:t>ознака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родинної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злагоди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76456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94392"/>
          </a:xfrm>
        </p:spPr>
        <p:txBody>
          <a:bodyPr/>
          <a:lstStyle/>
          <a:p>
            <a:pPr algn="ctr"/>
            <a:r>
              <a:rPr lang="ru-RU" i="1" dirty="0"/>
              <a:t>Сволок</a:t>
            </a:r>
            <a:r>
              <a:rPr lang="ru-RU" dirty="0"/>
              <a:t> — балка, яка </a:t>
            </a:r>
            <a:r>
              <a:rPr lang="ru-RU" dirty="0" err="1"/>
              <a:t>підтримує</a:t>
            </a:r>
            <a:r>
              <a:rPr lang="ru-RU" dirty="0"/>
              <a:t> стелю в </a:t>
            </a:r>
            <a:r>
              <a:rPr lang="ru-RU" dirty="0" err="1"/>
              <a:t>будівлях</a:t>
            </a:r>
            <a:r>
              <a:rPr lang="ru-RU" dirty="0"/>
              <a:t>, символ оберега, </a:t>
            </a:r>
            <a:r>
              <a:rPr lang="ru-RU" dirty="0" err="1"/>
              <a:t>захисника</a:t>
            </a:r>
            <a:r>
              <a:rPr lang="ru-RU" dirty="0"/>
              <a:t> і </a:t>
            </a:r>
            <a:r>
              <a:rPr lang="ru-RU" dirty="0" err="1"/>
              <a:t>міцності</a:t>
            </a:r>
            <a:r>
              <a:rPr lang="ru-RU" dirty="0"/>
              <a:t> </a:t>
            </a:r>
            <a:r>
              <a:rPr lang="ru-RU" dirty="0" err="1"/>
              <a:t>оселі</a:t>
            </a:r>
            <a:r>
              <a:rPr lang="ru-RU" dirty="0"/>
              <a:t>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941" y="2543944"/>
            <a:ext cx="5748480" cy="43140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3944"/>
            <a:ext cx="4724400" cy="43745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32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834" y="0"/>
            <a:ext cx="9144833" cy="508518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Сволок </a:t>
            </a:r>
            <a:r>
              <a:rPr lang="ru-RU" dirty="0" err="1"/>
              <a:t>виготовляли</a:t>
            </a:r>
            <a:r>
              <a:rPr lang="ru-RU" dirty="0"/>
              <a:t> з </a:t>
            </a:r>
            <a:r>
              <a:rPr lang="ru-RU" dirty="0" err="1"/>
              <a:t>товстого</a:t>
            </a:r>
            <a:r>
              <a:rPr lang="ru-RU" dirty="0"/>
              <a:t> </a:t>
            </a:r>
            <a:r>
              <a:rPr lang="ru-RU" dirty="0" err="1"/>
              <a:t>стовбура</a:t>
            </a:r>
            <a:r>
              <a:rPr lang="ru-RU" dirty="0"/>
              <a:t> дуба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липи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обтесували</a:t>
            </a:r>
            <a:r>
              <a:rPr lang="ru-RU" dirty="0"/>
              <a:t>, </a:t>
            </a:r>
            <a:r>
              <a:rPr lang="ru-RU" dirty="0" err="1"/>
              <a:t>надаючи</a:t>
            </a:r>
            <a:r>
              <a:rPr lang="ru-RU" dirty="0"/>
              <a:t> </a:t>
            </a:r>
            <a:r>
              <a:rPr lang="ru-RU" dirty="0" err="1"/>
              <a:t>йому</a:t>
            </a:r>
            <a:r>
              <a:rPr lang="ru-RU" dirty="0"/>
              <a:t> </a:t>
            </a:r>
            <a:r>
              <a:rPr lang="ru-RU" dirty="0" err="1"/>
              <a:t>прямокутної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квадратної</a:t>
            </a:r>
            <a:r>
              <a:rPr lang="ru-RU" dirty="0"/>
              <a:t> </a:t>
            </a:r>
            <a:r>
              <a:rPr lang="ru-RU" dirty="0" err="1"/>
              <a:t>форми</a:t>
            </a:r>
            <a:r>
              <a:rPr lang="ru-RU" dirty="0"/>
              <a:t>. У </a:t>
            </a:r>
            <a:r>
              <a:rPr lang="ru-RU" dirty="0" err="1"/>
              <a:t>деяких</a:t>
            </a:r>
            <a:r>
              <a:rPr lang="ru-RU" dirty="0"/>
              <a:t> </a:t>
            </a:r>
            <a:r>
              <a:rPr lang="ru-RU" dirty="0" err="1"/>
              <a:t>регіонах</a:t>
            </a:r>
            <a:r>
              <a:rPr lang="ru-RU" dirty="0"/>
              <a:t> </a:t>
            </a:r>
            <a:r>
              <a:rPr lang="ru-RU" dirty="0" err="1"/>
              <a:t>існував</a:t>
            </a:r>
            <a:r>
              <a:rPr lang="ru-RU" dirty="0"/>
              <a:t> </a:t>
            </a:r>
            <a:r>
              <a:rPr lang="ru-RU" dirty="0" err="1"/>
              <a:t>звичай</a:t>
            </a:r>
            <a:r>
              <a:rPr lang="ru-RU" dirty="0"/>
              <a:t> </a:t>
            </a:r>
            <a:r>
              <a:rPr lang="ru-RU" dirty="0" err="1"/>
              <a:t>переносити</a:t>
            </a:r>
            <a:r>
              <a:rPr lang="ru-RU" dirty="0"/>
              <a:t> </a:t>
            </a:r>
            <a:r>
              <a:rPr lang="ru-RU" dirty="0" err="1"/>
              <a:t>міцний</a:t>
            </a:r>
            <a:r>
              <a:rPr lang="ru-RU" dirty="0"/>
              <a:t> сволок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старої</a:t>
            </a:r>
            <a:r>
              <a:rPr lang="ru-RU" dirty="0"/>
              <a:t> </a:t>
            </a:r>
            <a:r>
              <a:rPr lang="ru-RU" dirty="0" err="1"/>
              <a:t>хати</a:t>
            </a:r>
            <a:r>
              <a:rPr lang="ru-RU" dirty="0"/>
              <a:t> до </a:t>
            </a:r>
            <a:r>
              <a:rPr lang="ru-RU" dirty="0" err="1" smtClean="0"/>
              <a:t>нової</a:t>
            </a:r>
            <a:r>
              <a:rPr lang="ru-RU" dirty="0" smtClean="0"/>
              <a:t>.</a:t>
            </a:r>
          </a:p>
          <a:p>
            <a:pPr marL="0" indent="0" algn="ctr">
              <a:buNone/>
            </a:pPr>
            <a:r>
              <a:rPr lang="ru-RU" dirty="0" smtClean="0"/>
              <a:t>У </a:t>
            </a:r>
            <a:r>
              <a:rPr lang="ru-RU" dirty="0" err="1"/>
              <a:t>більшості</a:t>
            </a:r>
            <a:r>
              <a:rPr lang="ru-RU" dirty="0"/>
              <a:t> </a:t>
            </a:r>
            <a:r>
              <a:rPr lang="ru-RU" dirty="0" err="1"/>
              <a:t>районів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сволок у поперечному </a:t>
            </a:r>
            <a:r>
              <a:rPr lang="ru-RU" dirty="0" err="1"/>
              <a:t>перетині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прямокутний</a:t>
            </a:r>
            <a:r>
              <a:rPr lang="ru-RU" dirty="0"/>
              <a:t>. </a:t>
            </a:r>
            <a:r>
              <a:rPr lang="ru-RU" dirty="0" err="1"/>
              <a:t>Іноді</a:t>
            </a:r>
            <a:r>
              <a:rPr lang="ru-RU" dirty="0"/>
              <a:t> </a:t>
            </a:r>
            <a:r>
              <a:rPr lang="ru-RU" dirty="0" err="1"/>
              <a:t>робилося</a:t>
            </a:r>
            <a:r>
              <a:rPr lang="ru-RU" dirty="0"/>
              <a:t> два </a:t>
            </a:r>
            <a:r>
              <a:rPr lang="ru-RU" dirty="0" err="1"/>
              <a:t>або</a:t>
            </a:r>
            <a:r>
              <a:rPr lang="ru-RU" dirty="0"/>
              <a:t> й три сволоки. У </a:t>
            </a:r>
            <a:r>
              <a:rPr lang="ru-RU" dirty="0" err="1"/>
              <a:t>західних</a:t>
            </a:r>
            <a:r>
              <a:rPr lang="ru-RU" dirty="0"/>
              <a:t>, особливо </a:t>
            </a:r>
            <a:r>
              <a:rPr lang="ru-RU" dirty="0" err="1"/>
              <a:t>гірських</a:t>
            </a:r>
            <a:r>
              <a:rPr lang="ru-RU" dirty="0"/>
              <a:t> районах сволок </a:t>
            </a:r>
            <a:r>
              <a:rPr lang="ru-RU" dirty="0" err="1"/>
              <a:t>покривали</a:t>
            </a:r>
            <a:r>
              <a:rPr lang="ru-RU" dirty="0"/>
              <a:t> </a:t>
            </a:r>
            <a:r>
              <a:rPr lang="ru-RU" dirty="0" err="1"/>
              <a:t>геометричним</a:t>
            </a:r>
            <a:r>
              <a:rPr lang="ru-RU" dirty="0"/>
              <a:t> </a:t>
            </a:r>
            <a:r>
              <a:rPr lang="ru-RU" dirty="0" err="1"/>
              <a:t>різбленням</a:t>
            </a:r>
            <a:r>
              <a:rPr lang="ru-RU" dirty="0"/>
              <a:t>. У </a:t>
            </a:r>
            <a:r>
              <a:rPr lang="ru-RU" dirty="0" err="1"/>
              <a:t>інших</a:t>
            </a:r>
            <a:r>
              <a:rPr lang="ru-RU" dirty="0"/>
              <a:t> районах сволок </a:t>
            </a:r>
            <a:r>
              <a:rPr lang="ru-RU" dirty="0" err="1"/>
              <a:t>прикрашали</a:t>
            </a:r>
            <a:r>
              <a:rPr lang="ru-RU" dirty="0"/>
              <a:t> </a:t>
            </a:r>
            <a:r>
              <a:rPr lang="ru-RU" dirty="0" err="1"/>
              <a:t>візерунками</a:t>
            </a:r>
            <a:r>
              <a:rPr lang="ru-RU" dirty="0"/>
              <a:t> </a:t>
            </a:r>
            <a:r>
              <a:rPr lang="ru-RU" dirty="0" err="1"/>
              <a:t>рослинного</a:t>
            </a:r>
            <a:r>
              <a:rPr lang="ru-RU" dirty="0"/>
              <a:t> характеру.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806985"/>
            <a:ext cx="3730790" cy="2405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169"/>
            <a:ext cx="5724128" cy="1916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55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994392"/>
          </a:xfrm>
        </p:spPr>
        <p:txBody>
          <a:bodyPr/>
          <a:lstStyle/>
          <a:p>
            <a:pPr algn="ctr"/>
            <a:r>
              <a:rPr lang="ru-RU" i="1" dirty="0"/>
              <a:t>Хорунжий</a:t>
            </a:r>
            <a:r>
              <a:rPr lang="ru-RU" dirty="0"/>
              <a:t> — особа, </a:t>
            </a:r>
            <a:r>
              <a:rPr lang="ru-RU" dirty="0" err="1"/>
              <a:t>що</a:t>
            </a:r>
            <a:r>
              <a:rPr lang="ru-RU" dirty="0"/>
              <a:t> носила прапор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коругву</a:t>
            </a:r>
            <a:r>
              <a:rPr lang="ru-RU" dirty="0"/>
              <a:t> </a:t>
            </a:r>
            <a:r>
              <a:rPr lang="ru-RU" dirty="0" err="1"/>
              <a:t>війська</a:t>
            </a:r>
            <a:r>
              <a:rPr lang="ru-RU" dirty="0"/>
              <a:t>; </a:t>
            </a:r>
            <a:r>
              <a:rPr lang="ru-RU" dirty="0" err="1"/>
              <a:t>прапороносець</a:t>
            </a:r>
            <a:r>
              <a:rPr lang="ru-RU" dirty="0"/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04864"/>
            <a:ext cx="4824536" cy="564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981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Роль у житті суспільства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08720"/>
            <a:ext cx="8856984" cy="4875181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Хорунжий - </a:t>
            </a:r>
            <a:r>
              <a:rPr lang="ru-RU" dirty="0" err="1"/>
              <a:t>завідував</a:t>
            </a:r>
            <a:r>
              <a:rPr lang="ru-RU" dirty="0"/>
              <a:t> прапором </a:t>
            </a:r>
            <a:r>
              <a:rPr lang="ru-RU" dirty="0" err="1"/>
              <a:t>сотні</a:t>
            </a:r>
            <a:r>
              <a:rPr lang="ru-RU" dirty="0"/>
              <a:t>, на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зображувалася</a:t>
            </a:r>
            <a:r>
              <a:rPr lang="ru-RU" dirty="0"/>
              <a:t> </a:t>
            </a:r>
            <a:r>
              <a:rPr lang="ru-RU" dirty="0" err="1"/>
              <a:t>емблема</a:t>
            </a:r>
            <a:r>
              <a:rPr lang="ru-RU" dirty="0"/>
              <a:t> </a:t>
            </a:r>
            <a:r>
              <a:rPr lang="ru-RU" dirty="0" err="1"/>
              <a:t>сотні</a:t>
            </a:r>
            <a:r>
              <a:rPr lang="ru-RU" dirty="0"/>
              <a:t>, в основному </a:t>
            </a:r>
            <a:r>
              <a:rPr lang="ru-RU" dirty="0" err="1"/>
              <a:t>християнська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могли бути </a:t>
            </a:r>
            <a:r>
              <a:rPr lang="ru-RU" dirty="0" err="1"/>
              <a:t>хрест</a:t>
            </a:r>
            <a:r>
              <a:rPr lang="ru-RU" dirty="0"/>
              <a:t>, ангел, ангел-</a:t>
            </a:r>
            <a:r>
              <a:rPr lang="ru-RU" dirty="0" err="1"/>
              <a:t>охоронець</a:t>
            </a:r>
            <a:r>
              <a:rPr lang="ru-RU" dirty="0"/>
              <a:t>, архангел Михайло, </a:t>
            </a:r>
            <a:r>
              <a:rPr lang="ru-RU" dirty="0" err="1"/>
              <a:t>сонце</a:t>
            </a:r>
            <a:r>
              <a:rPr lang="ru-RU" dirty="0"/>
              <a:t> (</a:t>
            </a:r>
            <a:r>
              <a:rPr lang="ru-RU" dirty="0" err="1"/>
              <a:t>Ісус</a:t>
            </a:r>
            <a:r>
              <a:rPr lang="ru-RU" dirty="0"/>
              <a:t> Христос), </a:t>
            </a:r>
            <a:r>
              <a:rPr lang="ru-RU" dirty="0" err="1"/>
              <a:t>діва</a:t>
            </a:r>
            <a:r>
              <a:rPr lang="ru-RU" dirty="0"/>
              <a:t> </a:t>
            </a:r>
            <a:r>
              <a:rPr lang="ru-RU" dirty="0" err="1"/>
              <a:t>Марія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військові</a:t>
            </a:r>
            <a:r>
              <a:rPr lang="ru-RU" dirty="0"/>
              <a:t> </a:t>
            </a:r>
            <a:r>
              <a:rPr lang="ru-RU" dirty="0" err="1"/>
              <a:t>атрибути</a:t>
            </a:r>
            <a:r>
              <a:rPr lang="ru-RU" dirty="0"/>
              <a:t>. З 1700-х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прапори</a:t>
            </a:r>
            <a:r>
              <a:rPr lang="ru-RU" dirty="0"/>
              <a:t> </a:t>
            </a:r>
            <a:r>
              <a:rPr lang="ru-RU" dirty="0" err="1"/>
              <a:t>стають</a:t>
            </a:r>
            <a:r>
              <a:rPr lang="ru-RU" dirty="0"/>
              <a:t> </a:t>
            </a:r>
            <a:r>
              <a:rPr lang="ru-RU" dirty="0" err="1"/>
              <a:t>двосторонніми</a:t>
            </a:r>
            <a:r>
              <a:rPr lang="ru-RU" dirty="0"/>
              <a:t> - на </a:t>
            </a:r>
            <a:r>
              <a:rPr lang="ru-RU" dirty="0" err="1"/>
              <a:t>кожній</a:t>
            </a:r>
            <a:r>
              <a:rPr lang="ru-RU" dirty="0"/>
              <a:t> </a:t>
            </a:r>
            <a:r>
              <a:rPr lang="ru-RU" dirty="0" err="1"/>
              <a:t>стороні</a:t>
            </a:r>
            <a:r>
              <a:rPr lang="ru-RU" dirty="0"/>
              <a:t> </a:t>
            </a:r>
            <a:r>
              <a:rPr lang="ru-RU" dirty="0" err="1"/>
              <a:t>різне</a:t>
            </a:r>
            <a:r>
              <a:rPr lang="ru-RU" dirty="0"/>
              <a:t> </a:t>
            </a:r>
            <a:r>
              <a:rPr lang="ru-RU" dirty="0" err="1"/>
              <a:t>зображення</a:t>
            </a:r>
            <a:r>
              <a:rPr lang="ru-RU" dirty="0"/>
              <a:t>. </a:t>
            </a:r>
            <a:r>
              <a:rPr lang="ru-RU" dirty="0" err="1"/>
              <a:t>Також</a:t>
            </a:r>
            <a:r>
              <a:rPr lang="ru-RU" dirty="0"/>
              <a:t> на </a:t>
            </a:r>
            <a:r>
              <a:rPr lang="ru-RU" dirty="0" err="1"/>
              <a:t>ньому</a:t>
            </a:r>
            <a:r>
              <a:rPr lang="ru-RU" dirty="0"/>
              <a:t> </a:t>
            </a:r>
            <a:r>
              <a:rPr lang="ru-RU" dirty="0" err="1"/>
              <a:t>позначалися</a:t>
            </a:r>
            <a:r>
              <a:rPr lang="ru-RU" dirty="0"/>
              <a:t> полк і </a:t>
            </a:r>
            <a:r>
              <a:rPr lang="ru-RU" dirty="0" err="1"/>
              <a:t>назва</a:t>
            </a:r>
            <a:r>
              <a:rPr lang="ru-RU" dirty="0"/>
              <a:t> </a:t>
            </a:r>
            <a:r>
              <a:rPr lang="ru-RU" dirty="0" err="1"/>
              <a:t>сотні</a:t>
            </a:r>
            <a:r>
              <a:rPr lang="ru-RU" dirty="0"/>
              <a:t>. </a:t>
            </a:r>
            <a:r>
              <a:rPr lang="ru-RU" dirty="0" smtClean="0"/>
              <a:t>У битвах </a:t>
            </a:r>
            <a:r>
              <a:rPr lang="ru-RU" dirty="0" err="1"/>
              <a:t>хоругва</a:t>
            </a:r>
            <a:r>
              <a:rPr lang="ru-RU" dirty="0"/>
              <a:t> </a:t>
            </a:r>
            <a:r>
              <a:rPr lang="ru-RU" dirty="0" err="1"/>
              <a:t>відігравала</a:t>
            </a:r>
            <a:r>
              <a:rPr lang="ru-RU" dirty="0"/>
              <a:t> </a:t>
            </a:r>
            <a:r>
              <a:rPr lang="ru-RU" dirty="0" err="1"/>
              <a:t>значну</a:t>
            </a:r>
            <a:r>
              <a:rPr lang="ru-RU" dirty="0"/>
              <a:t> роль і хорунжих обирали з </a:t>
            </a:r>
            <a:r>
              <a:rPr lang="ru-RU" dirty="0" err="1"/>
              <a:t>сильних</a:t>
            </a:r>
            <a:r>
              <a:rPr lang="ru-RU" dirty="0"/>
              <a:t> і </a:t>
            </a:r>
            <a:r>
              <a:rPr lang="ru-RU" dirty="0" err="1"/>
              <a:t>мужніх</a:t>
            </a:r>
            <a:r>
              <a:rPr lang="ru-RU" dirty="0"/>
              <a:t> </a:t>
            </a:r>
            <a:r>
              <a:rPr lang="ru-RU" dirty="0" err="1"/>
              <a:t>воїнів</a:t>
            </a:r>
            <a:r>
              <a:rPr lang="ru-RU" dirty="0"/>
              <a:t>, </a:t>
            </a:r>
            <a:r>
              <a:rPr lang="ru-RU" dirty="0" err="1"/>
              <a:t>здатних</a:t>
            </a:r>
            <a:r>
              <a:rPr lang="ru-RU" dirty="0"/>
              <a:t> </a:t>
            </a:r>
            <a:r>
              <a:rPr lang="ru-RU" dirty="0" err="1"/>
              <a:t>захищати</a:t>
            </a:r>
            <a:r>
              <a:rPr lang="ru-RU" dirty="0"/>
              <a:t> і </a:t>
            </a:r>
            <a:r>
              <a:rPr lang="ru-RU" dirty="0" err="1"/>
              <a:t>утримувати</a:t>
            </a:r>
            <a:r>
              <a:rPr lang="ru-RU" dirty="0"/>
              <a:t> </a:t>
            </a:r>
            <a:r>
              <a:rPr lang="ru-RU" dirty="0" err="1"/>
              <a:t>хоругву</a:t>
            </a:r>
            <a:r>
              <a:rPr lang="ru-RU" dirty="0"/>
              <a:t> до </a:t>
            </a:r>
            <a:r>
              <a:rPr lang="ru-RU" dirty="0" err="1"/>
              <a:t>своєї</a:t>
            </a:r>
            <a:r>
              <a:rPr lang="ru-RU" dirty="0"/>
              <a:t> </a:t>
            </a:r>
            <a:r>
              <a:rPr lang="ru-RU" dirty="0" err="1"/>
              <a:t>смерті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23888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899592" y="2780928"/>
            <a:ext cx="7690114" cy="1073150"/>
          </a:xfrm>
        </p:spPr>
        <p:txBody>
          <a:bodyPr/>
          <a:lstStyle/>
          <a:p>
            <a:pPr algn="ctr"/>
            <a:r>
              <a:rPr lang="uk-UA" dirty="0" smtClean="0"/>
              <a:t>Дякую   за   увагу!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76154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382000" cy="664797"/>
          </a:xfrm>
        </p:spPr>
        <p:txBody>
          <a:bodyPr/>
          <a:lstStyle/>
          <a:p>
            <a:pPr algn="ctr"/>
            <a:r>
              <a:rPr lang="uk-UA" dirty="0" smtClean="0"/>
              <a:t>Символіка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6106287"/>
          </a:xfrm>
        </p:spPr>
        <p:txBody>
          <a:bodyPr/>
          <a:lstStyle/>
          <a:p>
            <a:pPr marL="0" indent="0" algn="ctr">
              <a:buNone/>
            </a:pPr>
            <a:r>
              <a:rPr lang="vi-VN" dirty="0"/>
              <a:t>По́куть в українців є символом:</a:t>
            </a:r>
          </a:p>
          <a:p>
            <a:pPr algn="ctr">
              <a:buFont typeface="Wingdings" pitchFamily="2" charset="2"/>
              <a:buChar char="v"/>
            </a:pPr>
            <a:r>
              <a:rPr lang="vi-VN" dirty="0"/>
              <a:t>Бога;</a:t>
            </a:r>
          </a:p>
          <a:p>
            <a:pPr algn="ctr">
              <a:buFont typeface="Wingdings" pitchFamily="2" charset="2"/>
              <a:buChar char="v"/>
            </a:pPr>
            <a:r>
              <a:rPr lang="vi-VN" dirty="0"/>
              <a:t>священного вівтаря родини, через які здійснюється безпосередній зв'язок з небесним світом;</a:t>
            </a:r>
          </a:p>
          <a:p>
            <a:pPr algn="ctr">
              <a:buFont typeface="Wingdings" pitchFamily="2" charset="2"/>
              <a:buChar char="v"/>
            </a:pPr>
            <a:r>
              <a:rPr lang="vi-VN" dirty="0"/>
              <a:t>початку і кінця;</a:t>
            </a:r>
          </a:p>
          <a:p>
            <a:pPr algn="ctr">
              <a:buFont typeface="Wingdings" pitchFamily="2" charset="2"/>
              <a:buChar char="v"/>
            </a:pPr>
            <a:r>
              <a:rPr lang="vi-VN" dirty="0"/>
              <a:t>найсвятішого місця в оселі;</a:t>
            </a:r>
          </a:p>
          <a:p>
            <a:pPr algn="ctr">
              <a:buFont typeface="Wingdings" pitchFamily="2" charset="2"/>
              <a:buChar char="v"/>
            </a:pPr>
            <a:r>
              <a:rPr lang="vi-VN" dirty="0"/>
              <a:t>своєрідної орієнтації житла, один кінець якого вказував на схід (Божу сторону);</a:t>
            </a:r>
          </a:p>
          <a:p>
            <a:pPr algn="ctr">
              <a:buFont typeface="Wingdings" pitchFamily="2" charset="2"/>
              <a:buChar char="v"/>
            </a:pPr>
            <a:r>
              <a:rPr lang="vi-VN" dirty="0"/>
              <a:t>достатку, багатства;</a:t>
            </a:r>
          </a:p>
          <a:p>
            <a:pPr algn="ctr">
              <a:buFont typeface="Wingdings" pitchFamily="2" charset="2"/>
              <a:buChar char="v"/>
            </a:pPr>
            <a:r>
              <a:rPr lang="vi-VN" dirty="0" smtClean="0">
                <a:solidFill>
                  <a:prstClr val="white"/>
                </a:solidFill>
              </a:rPr>
              <a:t>в</a:t>
            </a:r>
            <a:r>
              <a:rPr lang="vi-VN" dirty="0">
                <a:solidFill>
                  <a:prstClr val="white"/>
                </a:solidFill>
              </a:rPr>
              <a:t>о</a:t>
            </a:r>
            <a:r>
              <a:rPr lang="vi-VN" dirty="0" smtClean="0"/>
              <a:t>гню</a:t>
            </a:r>
            <a:r>
              <a:rPr lang="uk-UA" dirty="0" smtClean="0"/>
              <a:t>,</a:t>
            </a:r>
            <a:r>
              <a:rPr lang="vi-VN" dirty="0" smtClean="0"/>
              <a:t> </a:t>
            </a:r>
            <a:r>
              <a:rPr lang="vi-VN" dirty="0"/>
              <a:t>духовного самоочищення</a:t>
            </a:r>
            <a:r>
              <a:rPr lang="vi-VN" dirty="0" smtClean="0"/>
              <a:t>.</a:t>
            </a:r>
            <a:endParaRPr lang="vi-VN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769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pPr algn="ctr"/>
            <a:r>
              <a:rPr lang="ru-RU" i="1" dirty="0" err="1"/>
              <a:t>Куліш</a:t>
            </a:r>
            <a:r>
              <a:rPr lang="ru-RU" dirty="0"/>
              <a:t> — </a:t>
            </a:r>
            <a:r>
              <a:rPr lang="ru-RU" dirty="0" err="1"/>
              <a:t>густий</a:t>
            </a:r>
            <a:r>
              <a:rPr lang="ru-RU" dirty="0"/>
              <a:t> суп (</a:t>
            </a:r>
            <a:r>
              <a:rPr lang="ru-RU" dirty="0" err="1"/>
              <a:t>зазвичай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пшона</a:t>
            </a:r>
            <a:r>
              <a:rPr lang="ru-RU" dirty="0"/>
              <a:t>).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443198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5148064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44824"/>
            <a:ext cx="5031085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28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 Народна страва України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44319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1240149"/>
            <a:ext cx="6462556" cy="5653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215076"/>
            <a:ext cx="6096000" cy="5664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49689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8419"/>
            <a:ext cx="8382000" cy="1994392"/>
          </a:xfrm>
        </p:spPr>
        <p:txBody>
          <a:bodyPr/>
          <a:lstStyle/>
          <a:p>
            <a:pPr algn="ctr"/>
            <a:r>
              <a:rPr lang="ru-RU" i="1" dirty="0" err="1"/>
              <a:t>Коралі</a:t>
            </a:r>
            <a:r>
              <a:rPr lang="ru-RU" dirty="0"/>
              <a:t> — </a:t>
            </a:r>
            <a:r>
              <a:rPr lang="ru-RU" dirty="0" err="1"/>
              <a:t>намисто</a:t>
            </a:r>
            <a:r>
              <a:rPr lang="ru-RU" dirty="0"/>
              <a:t>, прикраса з </a:t>
            </a:r>
            <a:r>
              <a:rPr lang="ru-RU" dirty="0" err="1"/>
              <a:t>перлів</a:t>
            </a:r>
            <a:r>
              <a:rPr lang="ru-RU" dirty="0"/>
              <a:t>, </a:t>
            </a:r>
            <a:r>
              <a:rPr lang="ru-RU" dirty="0" err="1"/>
              <a:t>коралів</a:t>
            </a:r>
            <a:r>
              <a:rPr lang="ru-RU" dirty="0"/>
              <a:t>, </a:t>
            </a:r>
            <a:r>
              <a:rPr lang="ru-RU" dirty="0" err="1"/>
              <a:t>різнокольорових</a:t>
            </a:r>
            <a:r>
              <a:rPr lang="ru-RU" dirty="0"/>
              <a:t> </a:t>
            </a:r>
            <a:r>
              <a:rPr lang="ru-RU" dirty="0" err="1"/>
              <a:t>камінців</a:t>
            </a:r>
            <a:r>
              <a:rPr lang="ru-RU" dirty="0"/>
              <a:t>, яку </a:t>
            </a:r>
            <a:r>
              <a:rPr lang="ru-RU" dirty="0" err="1"/>
              <a:t>жінки</a:t>
            </a:r>
            <a:r>
              <a:rPr lang="ru-RU" dirty="0"/>
              <a:t> </a:t>
            </a:r>
            <a:r>
              <a:rPr lang="ru-RU" dirty="0" err="1"/>
              <a:t>носять</a:t>
            </a:r>
            <a:r>
              <a:rPr lang="ru-RU" dirty="0"/>
              <a:t> на </a:t>
            </a:r>
            <a:r>
              <a:rPr lang="ru-RU" dirty="0" err="1"/>
              <a:t>шиї</a:t>
            </a:r>
            <a:r>
              <a:rPr lang="ru-RU" dirty="0"/>
              <a:t>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443198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2065603"/>
            <a:ext cx="7560840" cy="5356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065603"/>
            <a:ext cx="4139952" cy="5996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051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1556" y="188640"/>
            <a:ext cx="9143999" cy="3462486"/>
          </a:xfrm>
        </p:spPr>
        <p:txBody>
          <a:bodyPr/>
          <a:lstStyle/>
          <a:p>
            <a:pPr marL="0" indent="0" algn="ctr">
              <a:buNone/>
            </a:pP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історичні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часи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вони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набули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найширшого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розповсюдження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українських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землях,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хоча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залишалися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малодоступними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біднішого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населення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тому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кількість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ниток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намиста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розмір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намистин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часто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показником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достатку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сім'ї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Найпрестижнішим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вважалося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мати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24-25 ниток, з великими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намистинами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Дорогі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червоні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коралі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оброблялися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вигляді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овалів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барилець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Більш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дешеві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коралі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невеликі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нарізані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формі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маленьких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циліндриків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Часто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намистин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коралів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нанизували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срібні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золоті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монети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назви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монет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такі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коралі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називалися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дукач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На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Буковині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така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срібна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монета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звалася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салба</a:t>
            </a:r>
            <a:r>
              <a:rPr lang="ru-RU" sz="2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081" y="3501008"/>
            <a:ext cx="3478675" cy="378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3608176"/>
            <a:ext cx="6628135" cy="356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8633936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179512" y="23777"/>
            <a:ext cx="8712968" cy="4875181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/>
              <a:t>За </a:t>
            </a:r>
            <a:r>
              <a:rPr lang="uk-UA" dirty="0"/>
              <a:t>традицією, хрещений батько дарував дукач своїй хрещениці, коли їй виповнювався 1 рік, і та мала зберігати подарунок, надіваючи його переважно у свята. Багато народів світу вважають, що намисто має магічні властивості (зокрема воно оберігає від застуди, а розрив нитки провіщує господині нещастя). Ближче до 40 років жінки часто відмовлялись від носіння намиста. Жінки похилого віку якщо й носили намисто, то у незначній кількості й темного кольору.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365104"/>
            <a:ext cx="2774082" cy="2618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633" y="4557915"/>
            <a:ext cx="2411760" cy="2411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323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2659190"/>
          </a:xfrm>
        </p:spPr>
        <p:txBody>
          <a:bodyPr/>
          <a:lstStyle/>
          <a:p>
            <a:pPr algn="ctr"/>
            <a:r>
              <a:rPr lang="ru-RU" i="1" dirty="0"/>
              <a:t>Жупан </a:t>
            </a:r>
            <a:r>
              <a:rPr lang="ru-RU" dirty="0"/>
              <a:t>— </a:t>
            </a:r>
            <a:r>
              <a:rPr lang="ru-RU" dirty="0" err="1"/>
              <a:t>верхній</a:t>
            </a:r>
            <a:r>
              <a:rPr lang="ru-RU" dirty="0"/>
              <a:t> </a:t>
            </a:r>
            <a:r>
              <a:rPr lang="ru-RU" dirty="0" err="1"/>
              <a:t>чоловічий</a:t>
            </a:r>
            <a:r>
              <a:rPr lang="ru-RU" dirty="0"/>
              <a:t> </a:t>
            </a:r>
            <a:r>
              <a:rPr lang="ru-RU" dirty="0" err="1"/>
              <a:t>одяг</a:t>
            </a:r>
            <a:r>
              <a:rPr lang="ru-RU" dirty="0"/>
              <a:t>, </a:t>
            </a:r>
            <a:r>
              <a:rPr lang="ru-RU" dirty="0" err="1"/>
              <a:t>оздоблений</a:t>
            </a:r>
            <a:r>
              <a:rPr lang="ru-RU" dirty="0"/>
              <a:t> </a:t>
            </a:r>
            <a:r>
              <a:rPr lang="ru-RU" dirty="0" err="1"/>
              <a:t>хутром</a:t>
            </a:r>
            <a:r>
              <a:rPr lang="ru-RU" dirty="0"/>
              <a:t>;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поширений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заможного</a:t>
            </a:r>
            <a:r>
              <a:rPr lang="ru-RU" dirty="0"/>
              <a:t> </a:t>
            </a:r>
            <a:r>
              <a:rPr lang="ru-RU" dirty="0" err="1"/>
              <a:t>козацтва</a:t>
            </a:r>
            <a:r>
              <a:rPr lang="ru-RU" dirty="0"/>
              <a:t> та </a:t>
            </a:r>
            <a:r>
              <a:rPr lang="ru-RU" dirty="0" err="1"/>
              <a:t>польської</a:t>
            </a:r>
            <a:r>
              <a:rPr lang="ru-RU" dirty="0"/>
              <a:t> </a:t>
            </a:r>
            <a:r>
              <a:rPr lang="ru-RU" dirty="0" err="1"/>
              <a:t>шляхти</a:t>
            </a:r>
            <a:r>
              <a:rPr lang="ru-RU" dirty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9" y="2996952"/>
            <a:ext cx="5112568" cy="46672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996952"/>
            <a:ext cx="3923928" cy="38610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1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Blue_Streaks 4x3 Template Segoe">
  <a:themeElements>
    <a:clrScheme name="5-00535_Cumbre Ejecutiva OEM Latinoamérica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16B3D5"/>
      </a:accent1>
      <a:accent2>
        <a:srgbClr val="C4652D"/>
      </a:accent2>
      <a:accent3>
        <a:srgbClr val="13D989"/>
      </a:accent3>
      <a:accent4>
        <a:srgbClr val="FFCC00"/>
      </a:accent4>
      <a:accent5>
        <a:srgbClr val="2868F8"/>
      </a:accent5>
      <a:accent6>
        <a:srgbClr val="A04DA3"/>
      </a:accent6>
      <a:hlink>
        <a:srgbClr val="FFFF00"/>
      </a:hlink>
      <a:folHlink>
        <a:srgbClr val="C2A87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4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rebuchet MS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dirty="0" err="1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D3A5A8A-A375-404B-A79F-0731F4C89C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1_Blue_Streaks 4x3 Template Segoe</Template>
  <TotalTime>1389</TotalTime>
  <Words>1123</Words>
  <Application>Microsoft Office PowerPoint</Application>
  <PresentationFormat>Экран (4:3)</PresentationFormat>
  <Paragraphs>52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1_Blue_Streaks 4x3 Template Segoe</vt:lpstr>
      <vt:lpstr>Белый текст и шрифт Courier для слайдов с кодом</vt:lpstr>
      <vt:lpstr>Скласти етнокультурознавчий  словничок із слів: покуть, куліш, коралі, жупан, витинанка, берегиня, дідух, призьба, сволок, хорунжий.</vt:lpstr>
      <vt:lpstr>Покуть — (покуття, святий кут) в українській селянській хаті-куток, розміщений по діагоналі від печі, та місце біля нього, де стояли ікони.</vt:lpstr>
      <vt:lpstr>Символіка</vt:lpstr>
      <vt:lpstr>Куліш — густий суп (зазвичай із пшона).</vt:lpstr>
      <vt:lpstr> Народна страва України</vt:lpstr>
      <vt:lpstr>Коралі — намисто, прикраса з перлів, коралів, різнокольорових камінців, яку жінки носять на шиї.</vt:lpstr>
      <vt:lpstr> </vt:lpstr>
      <vt:lpstr>  </vt:lpstr>
      <vt:lpstr>Жупан — верхній чоловічий одяг, оздоблений хутром; був поширений серед заможного козацтва та польської шляхти.</vt:lpstr>
      <vt:lpstr>Презентация PowerPoint</vt:lpstr>
      <vt:lpstr>Витинанка — візерунок, який вирізують (витинають) з кольорового паперу ножицями, рідше ножем так, щоб не було суцільних розрізів і щоб усі елементи візерунка були єдиними.</vt:lpstr>
      <vt:lpstr> </vt:lpstr>
      <vt:lpstr>Презентация PowerPoint</vt:lpstr>
      <vt:lpstr>Берегиня — найстаровинніша богиня добра і захисту слов’ян від усякого зла.</vt:lpstr>
      <vt:lpstr> </vt:lpstr>
      <vt:lpstr>Дідух — це останній обжинковий сніп. </vt:lpstr>
      <vt:lpstr>Овес, жито, пшениця, льон - його основні складові. Це символ доброго врожаю, миру й злагоди в родині, достатку в домі.</vt:lpstr>
      <vt:lpstr>Роль у житті людини</vt:lpstr>
      <vt:lpstr>Призьба — невисокий, переважно земляний насип вздовж стін хати знадвору.</vt:lpstr>
      <vt:lpstr> </vt:lpstr>
      <vt:lpstr>Сволок — балка, яка підтримує стелю в будівлях, символ оберега, захисника і міцності оселі.</vt:lpstr>
      <vt:lpstr> </vt:lpstr>
      <vt:lpstr>Хорунжий — особа, що носила прапор або коругву війська; прапороносець.</vt:lpstr>
      <vt:lpstr>Роль у житті суспільства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Скласти етнокультурознавчий  словничок із слів: покуть, куліш, коралі, жупан, витинанка, берегиня, дідух, призьба, сволок, хорунжий.</dc:title>
  <dc:creator>Администратор</dc:creator>
  <cp:lastModifiedBy>Администратор</cp:lastModifiedBy>
  <cp:revision>21</cp:revision>
  <dcterms:created xsi:type="dcterms:W3CDTF">2013-02-17T17:23:38Z</dcterms:created>
  <dcterms:modified xsi:type="dcterms:W3CDTF">2013-02-27T16:25:35Z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TC102867149990</vt:lpwstr>
  </property>
</Properties>
</file>