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9971C-7E1F-467E-A214-D77B3FDC95F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9CA8-2DE8-4F04-BC6F-49D59D96C7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5DAA5B-0D09-4B87-B591-03485B1F892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3C718E-CE85-473E-8989-01AD6412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nepr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00042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u="sng" dirty="0" smtClean="0">
                <a:solidFill>
                  <a:schemeClr val="bg1">
                    <a:lumMod val="95000"/>
                  </a:schemeClr>
                </a:solidFill>
              </a:rPr>
              <a:t>Економіка Дніпропетровської області</a:t>
            </a:r>
            <a:endParaRPr lang="ru-RU" sz="4400" b="1" i="1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642918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Дніпропетровська область володіє: </a:t>
            </a:r>
            <a:r>
              <a:rPr lang="uk-UA" dirty="0" smtClean="0"/>
              <a:t>51% усіх запасів вугілля України.</a:t>
            </a:r>
          </a:p>
          <a:p>
            <a:r>
              <a:rPr lang="uk-UA" dirty="0" smtClean="0"/>
              <a:t>Об'єм видобутку 17%.</a:t>
            </a:r>
          </a:p>
          <a:p>
            <a:r>
              <a:rPr lang="ru-RU" dirty="0" err="1"/>
              <a:t>Загалом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розвідано</a:t>
            </a:r>
            <a:r>
              <a:rPr lang="ru-RU" dirty="0"/>
              <a:t> 77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.</a:t>
            </a:r>
          </a:p>
        </p:txBody>
      </p:sp>
      <p:pic>
        <p:nvPicPr>
          <p:cNvPr id="9" name="Рисунок 8" descr="505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86058"/>
            <a:ext cx="5151585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642918"/>
            <a:ext cx="284653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857884" y="3357562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-57</a:t>
            </a:r>
            <a:r>
              <a:rPr lang="ru-RU" dirty="0"/>
              <a:t>%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залізних</a:t>
            </a:r>
            <a:r>
              <a:rPr lang="ru-RU" dirty="0"/>
              <a:t> руд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-20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промисловій</a:t>
            </a:r>
            <a:r>
              <a:rPr lang="ru-RU" dirty="0"/>
              <a:t> </a:t>
            </a:r>
            <a:r>
              <a:rPr lang="ru-RU" dirty="0" err="1" smtClean="0"/>
              <a:t>розробці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72494" cy="6046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85852" y="785794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ВАТ </a:t>
            </a:r>
            <a:r>
              <a:rPr lang="uk-UA" sz="2800" b="1" dirty="0" err="1" smtClean="0"/>
              <a:t>“Північний</a:t>
            </a:r>
            <a:r>
              <a:rPr lang="uk-UA" sz="2800" b="1" dirty="0" smtClean="0"/>
              <a:t> гірничо-збагачувальний </a:t>
            </a:r>
            <a:r>
              <a:rPr lang="uk-UA" sz="2800" b="1" dirty="0" err="1" smtClean="0"/>
              <a:t>комбінат”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358114" cy="5111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ВАТ </a:t>
            </a:r>
            <a:r>
              <a:rPr lang="uk-UA" sz="2000" b="1" dirty="0" err="1" smtClean="0"/>
              <a:t>“Південний</a:t>
            </a:r>
            <a:r>
              <a:rPr lang="uk-UA" sz="2000" b="1" dirty="0" smtClean="0"/>
              <a:t> гірничо-збагачувальний </a:t>
            </a:r>
            <a:r>
              <a:rPr lang="uk-UA" sz="2000" b="1" dirty="0" err="1" smtClean="0"/>
              <a:t>комбінат”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14488"/>
            <a:ext cx="6223207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ВАТ </a:t>
            </a:r>
            <a:r>
              <a:rPr lang="uk-UA" sz="2800" b="1" dirty="0" err="1" smtClean="0"/>
              <a:t>“</a:t>
            </a:r>
            <a:r>
              <a:rPr lang="uk-UA" sz="2800" b="1" dirty="0" err="1" smtClean="0"/>
              <a:t>Марганецький</a:t>
            </a:r>
            <a:r>
              <a:rPr lang="uk-UA" sz="2800" b="1" dirty="0" smtClean="0"/>
              <a:t> гірничо-збагачувальний </a:t>
            </a:r>
            <a:r>
              <a:rPr lang="uk-UA" sz="2800" b="1" dirty="0" err="1" smtClean="0"/>
              <a:t>комбінат”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9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7148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ВАТ </a:t>
            </a:r>
            <a:r>
              <a:rPr lang="uk-UA" sz="3200" b="1" dirty="0" err="1" smtClean="0">
                <a:solidFill>
                  <a:srgbClr val="FF0000"/>
                </a:solidFill>
              </a:rPr>
              <a:t>“Криворіжсталь”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8429652" cy="532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ВАТ </a:t>
            </a:r>
            <a:r>
              <a:rPr lang="uk-UA" sz="2000" b="1" dirty="0" err="1" smtClean="0"/>
              <a:t>“Нижньодніпропвський</a:t>
            </a:r>
            <a:r>
              <a:rPr lang="uk-UA" sz="2000" b="1" dirty="0" smtClean="0"/>
              <a:t> трубопрокатний </a:t>
            </a:r>
            <a:r>
              <a:rPr lang="uk-UA" sz="2000" b="1" dirty="0" err="1" smtClean="0"/>
              <a:t>завод”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429132"/>
            <a:ext cx="778674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Найрозвиненіша галузь </a:t>
            </a:r>
            <a:r>
              <a:rPr lang="uk-UA" sz="2000" dirty="0" smtClean="0"/>
              <a:t>– рослинництво.</a:t>
            </a:r>
          </a:p>
          <a:p>
            <a:r>
              <a:rPr lang="uk-UA" sz="2000" b="1" dirty="0" smtClean="0"/>
              <a:t>Спеціалізація:</a:t>
            </a:r>
            <a:r>
              <a:rPr lang="uk-UA" sz="2000" dirty="0" smtClean="0"/>
              <a:t> зернові, соняшник, цукрові буряки, кукурудза.</a:t>
            </a:r>
          </a:p>
          <a:p>
            <a:endParaRPr lang="uk-UA" sz="2000" dirty="0"/>
          </a:p>
          <a:p>
            <a:r>
              <a:rPr lang="uk-UA" sz="2000" dirty="0" smtClean="0">
                <a:solidFill>
                  <a:srgbClr val="C00000"/>
                </a:solidFill>
              </a:rPr>
              <a:t>*Китай орендує 100 </a:t>
            </a:r>
            <a:r>
              <a:rPr lang="uk-UA" sz="2000" dirty="0" err="1" smtClean="0">
                <a:solidFill>
                  <a:srgbClr val="C00000"/>
                </a:solidFill>
              </a:rPr>
              <a:t>тис.га</a:t>
            </a:r>
            <a:r>
              <a:rPr lang="uk-UA" sz="2000" dirty="0" smtClean="0">
                <a:solidFill>
                  <a:srgbClr val="C00000"/>
                </a:solidFill>
              </a:rPr>
              <a:t> на 50 років.</a:t>
            </a:r>
          </a:p>
          <a:p>
            <a:endParaRPr lang="uk-UA" sz="2000" dirty="0"/>
          </a:p>
          <a:p>
            <a:r>
              <a:rPr lang="uk-UA" sz="2000" b="1" dirty="0" smtClean="0"/>
              <a:t>Макроекономічна ситуація рослинництва складна.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72866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rgbClr val="FFC000"/>
                </a:solidFill>
              </a:rPr>
              <a:t>Сільське господарство</a:t>
            </a:r>
            <a:endParaRPr lang="ru-RU" sz="2800" b="1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lgor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428604"/>
            <a:ext cx="664373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u="sng" dirty="0" smtClean="0">
                <a:solidFill>
                  <a:srgbClr val="00B050"/>
                </a:solidFill>
              </a:rPr>
              <a:t>Тваринництво</a:t>
            </a:r>
            <a:endParaRPr lang="ru-RU" sz="2400" i="1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143512"/>
            <a:ext cx="77867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Переважаючі галузі: </a:t>
            </a:r>
            <a:r>
              <a:rPr lang="uk-UA" sz="2400" dirty="0" smtClean="0"/>
              <a:t>молочно-м'ясна, свинарство, птахівництво.</a:t>
            </a:r>
          </a:p>
          <a:p>
            <a:r>
              <a:rPr lang="uk-UA" sz="2400" dirty="0" smtClean="0"/>
              <a:t>*Виробництво м'яса зростає.</a:t>
            </a:r>
          </a:p>
          <a:p>
            <a:r>
              <a:rPr lang="uk-UA" sz="2400" dirty="0" smtClean="0"/>
              <a:t>Рентабельність виробництва </a:t>
            </a:r>
            <a:r>
              <a:rPr lang="uk-UA" sz="2400" b="1" dirty="0" smtClean="0">
                <a:solidFill>
                  <a:srgbClr val="FF0000"/>
                </a:solidFill>
              </a:rPr>
              <a:t>від'ємна.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7166"/>
            <a:ext cx="2762250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2705100" cy="168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CAB5UD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u="sng" dirty="0" smtClean="0">
                <a:solidFill>
                  <a:srgbClr val="FFFF00"/>
                </a:solidFill>
                <a:latin typeface="Bookman Old Style" pitchFamily="18" charset="0"/>
              </a:rPr>
              <a:t>Дякую</a:t>
            </a:r>
            <a:endParaRPr lang="ru-RU" sz="8000" b="1" i="1" u="sng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00063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u="sng" dirty="0" smtClean="0">
                <a:solidFill>
                  <a:srgbClr val="0070C0"/>
                </a:solidFill>
                <a:latin typeface="Bookman Old Style" pitchFamily="18" charset="0"/>
              </a:rPr>
              <a:t>з</a:t>
            </a:r>
            <a:r>
              <a:rPr lang="uk-UA" sz="5400" b="1" i="1" u="sng" dirty="0" smtClean="0">
                <a:solidFill>
                  <a:srgbClr val="0070C0"/>
                </a:solidFill>
                <a:latin typeface="Bookman Old Style" pitchFamily="18" charset="0"/>
              </a:rPr>
              <a:t>а увагу!</a:t>
            </a:r>
            <a:endParaRPr lang="ru-RU" sz="5400" b="1" i="1" u="sng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6929486" cy="4879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Придніпровський економічний район</a:t>
            </a:r>
            <a:endParaRPr lang="ru-RU" sz="28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t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2940480" cy="3143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1cn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785926"/>
            <a:ext cx="22860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Мартынов_Алексей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84" y="2928934"/>
            <a:ext cx="2886095" cy="3607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500562" y="50004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Власники групи </a:t>
            </a:r>
            <a:r>
              <a:rPr lang="uk-UA" sz="3200" b="1" dirty="0" err="1" smtClean="0">
                <a:solidFill>
                  <a:srgbClr val="C00000"/>
                </a:solidFill>
              </a:rPr>
              <a:t>“Приват”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286388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C00000"/>
                </a:solidFill>
              </a:rPr>
              <a:t>Г.Боголюбов, І.Коломойський</a:t>
            </a:r>
          </a:p>
          <a:p>
            <a:pPr algn="ctr"/>
            <a:r>
              <a:rPr lang="uk-UA" sz="2400" i="1" dirty="0" smtClean="0">
                <a:solidFill>
                  <a:srgbClr val="C00000"/>
                </a:solidFill>
              </a:rPr>
              <a:t>О.Мартинов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1979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500042"/>
            <a:ext cx="4000528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C00000"/>
                </a:solidFill>
              </a:rPr>
              <a:t>Мінус економічного регіону: </a:t>
            </a:r>
          </a:p>
          <a:p>
            <a:pPr algn="ctr"/>
            <a:r>
              <a:rPr lang="uk-UA" sz="3600" b="1" u="sng" dirty="0" smtClean="0">
                <a:solidFill>
                  <a:srgbClr val="C00000"/>
                </a:solidFill>
              </a:rPr>
              <a:t>велика енергоємність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x900_1341612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715016"/>
            <a:ext cx="83582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Конкурентоздатність підвищують за допомогою мінімізації фонду оплати праці</a:t>
            </a:r>
            <a:endParaRPr lang="ru-RU" sz="24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5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143248"/>
            <a:ext cx="4357718" cy="3050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750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u="sng" dirty="0" smtClean="0"/>
              <a:t>Статистика 2013 року:</a:t>
            </a:r>
          </a:p>
          <a:p>
            <a:r>
              <a:rPr lang="uk-UA" sz="2400" dirty="0" smtClean="0"/>
              <a:t>1)На Дніпропетровщину надійшло 480 млн. доларів США.</a:t>
            </a:r>
          </a:p>
          <a:p>
            <a:r>
              <a:rPr lang="uk-UA" sz="2400" dirty="0" smtClean="0"/>
              <a:t>2)Загальна сума інвестицій з закордону перевищила </a:t>
            </a:r>
            <a:r>
              <a:rPr lang="uk-UA" sz="2400" dirty="0" smtClean="0">
                <a:solidFill>
                  <a:srgbClr val="FF0000"/>
                </a:solidFill>
              </a:rPr>
              <a:t>8,9 млрд. доларів </a:t>
            </a:r>
            <a:r>
              <a:rPr lang="uk-UA" sz="2400" dirty="0" smtClean="0"/>
              <a:t>– це </a:t>
            </a:r>
            <a:r>
              <a:rPr lang="uk-UA" sz="2400" dirty="0" smtClean="0">
                <a:solidFill>
                  <a:srgbClr val="FF0000"/>
                </a:solidFill>
              </a:rPr>
              <a:t>15,8%</a:t>
            </a:r>
            <a:r>
              <a:rPr lang="uk-UA" sz="2400" dirty="0" smtClean="0"/>
              <a:t> об'єму усіх іноземних інвестицій в Україну.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4572008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C00000"/>
                </a:solidFill>
              </a:rPr>
              <a:t>Порівняння:</a:t>
            </a:r>
            <a:r>
              <a:rPr lang="uk-UA" dirty="0" smtClean="0"/>
              <a:t> у 2013 році </a:t>
            </a:r>
            <a:r>
              <a:rPr lang="uk-UA" b="1" dirty="0" smtClean="0"/>
              <a:t>Львів</a:t>
            </a:r>
            <a:r>
              <a:rPr lang="uk-UA" dirty="0" smtClean="0"/>
              <a:t> отримав 264,5 млн. </a:t>
            </a:r>
            <a:r>
              <a:rPr lang="uk-UA" dirty="0" err="1" smtClean="0"/>
              <a:t>дол.США</a:t>
            </a:r>
            <a:endParaRPr lang="uk-UA" dirty="0" smtClean="0"/>
          </a:p>
          <a:p>
            <a:r>
              <a:rPr lang="uk-UA" b="1" dirty="0" smtClean="0"/>
              <a:t>Ужгород</a:t>
            </a:r>
            <a:r>
              <a:rPr lang="uk-UA" dirty="0" smtClean="0"/>
              <a:t> – 59,8 млн. дол. США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1px-Dn_ex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57166"/>
            <a:ext cx="6215106" cy="6194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>
            <a:off x="642910" y="785794"/>
            <a:ext cx="1538883" cy="5000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uk-UA" sz="8800" i="1" dirty="0" smtClean="0"/>
              <a:t>Експорт</a:t>
            </a:r>
            <a:endParaRPr lang="ru-RU" sz="8800" i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28934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572008"/>
            <a:ext cx="2643206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643446"/>
            <a:ext cx="2428875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Druzhkovka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000372"/>
            <a:ext cx="2685640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488" y="35716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Імпорт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35729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</a:t>
            </a:r>
            <a:r>
              <a:rPr lang="uk-UA" sz="2800" dirty="0" err="1" smtClean="0"/>
              <a:t>-Нафта</a:t>
            </a:r>
            <a:r>
              <a:rPr lang="uk-UA" sz="2800" dirty="0" smtClean="0"/>
              <a:t>                   - </a:t>
            </a:r>
            <a:r>
              <a:rPr lang="uk-UA" sz="2800" dirty="0" err="1" smtClean="0"/>
              <a:t>прод</a:t>
            </a:r>
            <a:r>
              <a:rPr lang="uk-UA" sz="2800" dirty="0" smtClean="0"/>
              <a:t>. </a:t>
            </a:r>
            <a:r>
              <a:rPr lang="uk-UA" sz="2800" dirty="0" err="1"/>
              <a:t>м</a:t>
            </a:r>
            <a:r>
              <a:rPr lang="uk-UA" sz="2800" dirty="0" err="1" smtClean="0"/>
              <a:t>аш\буд</a:t>
            </a:r>
            <a:r>
              <a:rPr lang="uk-UA" sz="2800" dirty="0" smtClean="0"/>
              <a:t>      </a:t>
            </a:r>
          </a:p>
          <a:p>
            <a:r>
              <a:rPr lang="uk-UA" sz="2800" dirty="0" smtClean="0"/>
              <a:t> </a:t>
            </a:r>
            <a:r>
              <a:rPr lang="uk-UA" sz="2800" dirty="0" err="1" smtClean="0"/>
              <a:t>-Руди</a:t>
            </a:r>
            <a:r>
              <a:rPr lang="uk-UA" sz="2800" dirty="0" smtClean="0"/>
              <a:t>                     - фармацевтика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0545921_padayut-obsyagy-vyrobnyct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000636"/>
            <a:ext cx="771530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У промисловості домінують </a:t>
            </a:r>
            <a:r>
              <a:rPr lang="uk-UA" sz="2000" dirty="0" smtClean="0"/>
              <a:t>– добувна та переробна галузі.</a:t>
            </a:r>
          </a:p>
          <a:p>
            <a:r>
              <a:rPr lang="uk-UA" sz="2000" b="1" dirty="0" smtClean="0"/>
              <a:t>Добре розвинені: </a:t>
            </a:r>
            <a:r>
              <a:rPr lang="uk-UA" sz="2000" dirty="0" smtClean="0"/>
              <a:t>харчова та хімічна галузі. </a:t>
            </a:r>
            <a:endParaRPr lang="uk-UA" sz="2000" dirty="0"/>
          </a:p>
          <a:p>
            <a:r>
              <a:rPr lang="uk-UA" sz="2000" b="1" dirty="0" smtClean="0"/>
              <a:t>Основна спеціалізація: </a:t>
            </a:r>
            <a:r>
              <a:rPr lang="uk-UA" sz="2000" dirty="0" smtClean="0"/>
              <a:t>чорна металургія.</a:t>
            </a:r>
          </a:p>
          <a:p>
            <a:r>
              <a:rPr lang="uk-UA" sz="2000" b="1" dirty="0" smtClean="0"/>
              <a:t>Дефіцит:</a:t>
            </a:r>
            <a:r>
              <a:rPr lang="uk-UA" sz="2000" dirty="0" smtClean="0"/>
              <a:t> електроенергія.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247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Кёя Хибари</dc:creator>
  <cp:lastModifiedBy>Кёя Хибари</cp:lastModifiedBy>
  <cp:revision>14</cp:revision>
  <dcterms:created xsi:type="dcterms:W3CDTF">2014-05-11T17:48:58Z</dcterms:created>
  <dcterms:modified xsi:type="dcterms:W3CDTF">2014-05-12T19:01:01Z</dcterms:modified>
</cp:coreProperties>
</file>