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85A9F-E8F5-4AAA-A0CC-D0BBE382A940}" type="datetimeFigureOut">
              <a:rPr lang="fr-FR"/>
              <a:pPr>
                <a:defRPr/>
              </a:pPr>
              <a:t>27/01/2015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7D174-DBF7-4961-AF22-16467FF2609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E9829-29EE-4D3C-946C-27C48A73354D}" type="datetimeFigureOut">
              <a:rPr lang="fr-FR"/>
              <a:pPr>
                <a:defRPr/>
              </a:pPr>
              <a:t>27/01/2015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CA990-1C58-4974-9445-EA4508F21F1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A2B50-3A8B-40C0-BFA1-2EAE6875442E}" type="datetimeFigureOut">
              <a:rPr lang="fr-FR"/>
              <a:pPr>
                <a:defRPr/>
              </a:pPr>
              <a:t>27/01/2015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A673A-18F3-48AC-9DA5-75D8B8D09D1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68D46-9BEC-468D-8C9C-2C5C2C5D6CEA}" type="datetimeFigureOut">
              <a:rPr lang="fr-FR"/>
              <a:pPr>
                <a:defRPr/>
              </a:pPr>
              <a:t>27/01/2015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ACF3B-288E-480F-8183-A0910255850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34DE2-7C6B-4418-88FA-FA3D51CC8E00}" type="datetimeFigureOut">
              <a:rPr lang="fr-FR"/>
              <a:pPr>
                <a:defRPr/>
              </a:pPr>
              <a:t>27/01/2015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5DDF1-7001-44DB-B7E6-7FCBF23EC24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BD6F8-A4B4-4385-B82D-22ECDA25341F}" type="datetimeFigureOut">
              <a:rPr lang="fr-FR"/>
              <a:pPr>
                <a:defRPr/>
              </a:pPr>
              <a:t>27/01/2015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D4CF2-CE57-4CA0-B355-D8A0EB0C7FA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24144-8D80-4B90-BB8A-895BD07841B0}" type="datetimeFigureOut">
              <a:rPr lang="fr-FR"/>
              <a:pPr>
                <a:defRPr/>
              </a:pPr>
              <a:t>27/01/2015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80E37-40A0-4B7A-88FD-C9A3A45F679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4DAE8-D8E2-4950-96CC-902833C9D0BA}" type="datetimeFigureOut">
              <a:rPr lang="fr-FR"/>
              <a:pPr>
                <a:defRPr/>
              </a:pPr>
              <a:t>27/01/2015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D1222-4097-4048-840B-3B08B88ED1A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57702-F401-4D1C-9296-CECB589687F2}" type="datetimeFigureOut">
              <a:rPr lang="fr-FR"/>
              <a:pPr>
                <a:defRPr/>
              </a:pPr>
              <a:t>27/01/2015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44849-2AEB-4875-92BB-E7FF9B72F8F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B01F0-F6FC-41C5-9011-5D54FA58AE12}" type="datetimeFigureOut">
              <a:rPr lang="fr-FR"/>
              <a:pPr>
                <a:defRPr/>
              </a:pPr>
              <a:t>27/01/2015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99540-F227-40E5-B52C-5B9BBFC1FAD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632D-2329-41AA-A981-B058ECE12AA9}" type="datetimeFigureOut">
              <a:rPr lang="fr-FR"/>
              <a:pPr>
                <a:defRPr/>
              </a:pPr>
              <a:t>27/01/2015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359A5-C641-4033-9B42-FC548894864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8BBACE-C26E-4F3F-AA88-B250D6121AEA}" type="datetimeFigureOut">
              <a:rPr lang="fr-FR"/>
              <a:pPr>
                <a:defRPr/>
              </a:pPr>
              <a:t>27/01/2015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AD7C3D-435F-4F21-A1D8-0F9D8CFFD3C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45464\Desktop\&#1090;&#1088;&#1091;&#1076;&#1086;&#1074;&#1077;\&#1057;&#1090;&#1072;&#1085;&#1086;&#1082;%20&#1090;&#1086;&#1082;&#1072;&#1088;&#1085;&#1086;-&#1074;&#1080;&#1085;&#1090;&#1086;&#1088;&#1077;&#1079;&#1085;&#1099;&#1081;%201&#1050;62.mp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012825"/>
          </a:xfrm>
        </p:spPr>
        <p:txBody>
          <a:bodyPr/>
          <a:lstStyle/>
          <a:p>
            <a:r>
              <a:rPr lang="ru-RU" sz="3800" dirty="0" err="1" smtClean="0">
                <a:solidFill>
                  <a:srgbClr val="FFFF00"/>
                </a:solidFill>
              </a:rPr>
              <a:t>Токарно-гвинторізний</a:t>
            </a:r>
            <a:r>
              <a:rPr lang="ru-RU" sz="3800" dirty="0" smtClean="0">
                <a:solidFill>
                  <a:srgbClr val="FFFF00"/>
                </a:solidFill>
              </a:rPr>
              <a:t> </a:t>
            </a:r>
            <a:r>
              <a:rPr lang="ru-RU" sz="3800" dirty="0" err="1" smtClean="0">
                <a:solidFill>
                  <a:srgbClr val="FFFF00"/>
                </a:solidFill>
              </a:rPr>
              <a:t>верстат</a:t>
            </a:r>
            <a:r>
              <a:rPr lang="ru-RU" sz="3800" dirty="0" smtClean="0">
                <a:solidFill>
                  <a:srgbClr val="FFFF00"/>
                </a:solidFill>
              </a:rPr>
              <a:t>? 16К20</a:t>
            </a:r>
            <a:endParaRPr lang="fr-CA" sz="3800" dirty="0" smtClean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3928" y="5733256"/>
            <a:ext cx="4860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Презентацію виконав учень 9 класу </a:t>
            </a:r>
            <a:r>
              <a:rPr lang="uk-UA" sz="2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Великобурімської</a:t>
            </a:r>
            <a:r>
              <a:rPr lang="uk-UA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ЗОШ </a:t>
            </a:r>
            <a:r>
              <a:rPr lang="en-US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I-III</a:t>
            </a:r>
            <a:r>
              <a:rPr lang="uk-UA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ступенів Дзюба Руслан</a:t>
            </a:r>
            <a:endParaRPr lang="ru-RU" sz="2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танок токарно-винторезный 1К62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D:\УЧЕБА\1308762141_16k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984375"/>
            <a:ext cx="4499992" cy="4873625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3851920" y="0"/>
            <a:ext cx="5292080" cy="4525963"/>
          </a:xfrm>
        </p:spPr>
        <p:txBody>
          <a:bodyPr/>
          <a:lstStyle/>
          <a:p>
            <a:pPr algn="just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Токарно-гвинторізний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верстат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16К20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універсальним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обладнанням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металевих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міжнародними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стандартами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об'єктивних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переваг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верстатів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типу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віднести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зручне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широкі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функціональні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чудові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експлуатаційні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гарантують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високі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максимальну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 правильному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використанні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ремонтних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металообробних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Як правило,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токарні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гвинторізні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застосовуються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різної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зовнішніми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внутрішніми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поверхнями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деталей,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обертання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різноманітний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профіль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C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179512" y="2780928"/>
            <a:ext cx="8784976" cy="3791322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2000" dirty="0" err="1" smtClean="0"/>
              <a:t>Токарно-гвинторізний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верстат</a:t>
            </a:r>
            <a:r>
              <a:rPr lang="ru-RU" sz="2000" dirty="0" smtClean="0"/>
              <a:t> 16К20 </a:t>
            </a:r>
            <a:r>
              <a:rPr lang="ru-RU" sz="2000" dirty="0" err="1" smtClean="0"/>
              <a:t>призначений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зовнішнього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внутрішнього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точіння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нарізання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лівої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однозахідних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багатозахідних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різьб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нормальним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збільшеним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кроком</a:t>
            </a:r>
            <a:r>
              <a:rPr lang="ru-RU" sz="2000" dirty="0" smtClean="0"/>
              <a:t> у </a:t>
            </a:r>
            <a:r>
              <a:rPr lang="ru-RU" sz="2000" dirty="0" err="1" smtClean="0"/>
              <a:t>одиничному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дрібносерійного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виробництва</a:t>
            </a:r>
            <a:r>
              <a:rPr lang="ru-RU" sz="2000" dirty="0" smtClean="0"/>
              <a:t>. На </a:t>
            </a:r>
            <a:r>
              <a:rPr lang="ru-RU" sz="2000" dirty="0" err="1" smtClean="0"/>
              <a:t>станині</a:t>
            </a:r>
            <a:r>
              <a:rPr lang="ru-RU" sz="2000" dirty="0" smtClean="0"/>
              <a:t> </a:t>
            </a:r>
            <a:r>
              <a:rPr lang="ru-RU" sz="2000" dirty="0" err="1" smtClean="0"/>
              <a:t>зліва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розміщена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передня</a:t>
            </a:r>
            <a:r>
              <a:rPr lang="ru-RU" sz="2000" dirty="0" smtClean="0"/>
              <a:t> бабка </a:t>
            </a:r>
            <a:r>
              <a:rPr lang="ru-RU" sz="2000" dirty="0" err="1" smtClean="0"/>
              <a:t>і</a:t>
            </a:r>
            <a:r>
              <a:rPr lang="ru-RU" sz="2000" dirty="0" smtClean="0"/>
              <a:t> коробка подач, на </a:t>
            </a:r>
            <a:r>
              <a:rPr lang="ru-RU" sz="2000" dirty="0" err="1" smtClean="0"/>
              <a:t>напрямних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станини</a:t>
            </a:r>
            <a:r>
              <a:rPr lang="ru-RU" sz="2000" dirty="0" smtClean="0"/>
              <a:t> - каретка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фартухом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поперечним</a:t>
            </a:r>
            <a:r>
              <a:rPr lang="ru-RU" sz="2000" dirty="0" smtClean="0"/>
              <a:t> </a:t>
            </a:r>
            <a:r>
              <a:rPr lang="ru-RU" sz="2000" dirty="0" err="1" smtClean="0"/>
              <a:t>супортом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резцедержателем, справа - </a:t>
            </a:r>
            <a:r>
              <a:rPr lang="ru-RU" sz="2000" dirty="0" err="1" smtClean="0"/>
              <a:t>задня</a:t>
            </a:r>
            <a:r>
              <a:rPr lang="ru-RU" sz="2000" dirty="0" smtClean="0"/>
              <a:t> бабка. У </a:t>
            </a:r>
            <a:r>
              <a:rPr lang="ru-RU" sz="2000" dirty="0" err="1" smtClean="0"/>
              <a:t>передній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бабці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розміщена</a:t>
            </a:r>
            <a:r>
              <a:rPr lang="ru-RU" sz="2000" dirty="0" smtClean="0"/>
              <a:t> коробка </a:t>
            </a:r>
            <a:r>
              <a:rPr lang="ru-RU" sz="2000" dirty="0" err="1" smtClean="0"/>
              <a:t>швидкостей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шпинделем, а на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панелі</a:t>
            </a:r>
            <a:r>
              <a:rPr lang="ru-RU" sz="2000" dirty="0" smtClean="0"/>
              <a:t> - </a:t>
            </a:r>
            <a:r>
              <a:rPr lang="ru-RU" sz="2000" dirty="0" err="1" smtClean="0"/>
              <a:t>органи</a:t>
            </a:r>
            <a:r>
              <a:rPr lang="ru-RU" sz="2000" dirty="0" smtClean="0"/>
              <a:t> </a:t>
            </a:r>
            <a:r>
              <a:rPr lang="ru-RU" sz="2000" dirty="0" err="1" smtClean="0"/>
              <a:t>управління</a:t>
            </a:r>
            <a:r>
              <a:rPr lang="ru-RU" sz="2000" dirty="0" smtClean="0"/>
              <a:t>. </a:t>
            </a:r>
            <a:r>
              <a:rPr lang="ru-RU" sz="2000" dirty="0" err="1" smtClean="0"/>
              <a:t>Поздовжня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поперечна подача каретки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супорта</a:t>
            </a:r>
            <a:r>
              <a:rPr lang="ru-RU" sz="2000" dirty="0" smtClean="0"/>
              <a:t> </a:t>
            </a:r>
            <a:r>
              <a:rPr lang="ru-RU" sz="2000" dirty="0" err="1" smtClean="0"/>
              <a:t>здійснюється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механізмів</a:t>
            </a:r>
            <a:r>
              <a:rPr lang="ru-RU" sz="2000" dirty="0" smtClean="0"/>
              <a:t>, </a:t>
            </a:r>
            <a:r>
              <a:rPr lang="ru-RU" sz="2000" dirty="0" err="1" smtClean="0"/>
              <a:t>розташованих</a:t>
            </a:r>
            <a:r>
              <a:rPr lang="ru-RU" sz="2000" dirty="0" smtClean="0"/>
              <a:t> у </a:t>
            </a:r>
            <a:r>
              <a:rPr lang="ru-RU" sz="2000" dirty="0" err="1" smtClean="0"/>
              <a:t>фартусі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отримують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рух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ходового вала при </a:t>
            </a:r>
            <a:r>
              <a:rPr lang="ru-RU" sz="2000" dirty="0" err="1" smtClean="0"/>
              <a:t>точінні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ходового </a:t>
            </a:r>
            <a:r>
              <a:rPr lang="ru-RU" sz="2000" dirty="0" err="1" smtClean="0"/>
              <a:t>гвинта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нарізуванні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різьблення</a:t>
            </a:r>
            <a:r>
              <a:rPr lang="ru-RU" sz="2000" dirty="0" smtClean="0"/>
              <a:t>. У </a:t>
            </a:r>
            <a:r>
              <a:rPr lang="ru-RU" sz="2000" dirty="0" err="1" smtClean="0"/>
              <a:t>нижній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частині</a:t>
            </a:r>
            <a:r>
              <a:rPr lang="ru-RU" sz="2000" dirty="0" smtClean="0"/>
              <a:t> станина </a:t>
            </a:r>
            <a:r>
              <a:rPr lang="ru-RU" sz="2000" dirty="0" err="1" smtClean="0"/>
              <a:t>забезпечена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коритом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збору</a:t>
            </a:r>
            <a:r>
              <a:rPr lang="ru-RU" sz="2000" dirty="0" smtClean="0"/>
              <a:t> стружки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охолоджуючої</a:t>
            </a:r>
            <a:r>
              <a:rPr lang="ru-RU" sz="2000" dirty="0" smtClean="0"/>
              <a:t> </a:t>
            </a:r>
            <a:r>
              <a:rPr lang="ru-RU" sz="2000" dirty="0" err="1" smtClean="0"/>
              <a:t>рідини</a:t>
            </a:r>
            <a:r>
              <a:rPr lang="ru-RU" sz="2000" dirty="0" smtClean="0"/>
              <a:t>.</a:t>
            </a:r>
            <a:endParaRPr lang="fr-CA" sz="2000" dirty="0" smtClean="0"/>
          </a:p>
        </p:txBody>
      </p:sp>
      <p:pic>
        <p:nvPicPr>
          <p:cNvPr id="4" name="Picture 4" descr="D:\УЧЕБА\02220458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92494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3008313" cy="4691063"/>
          </a:xfrm>
        </p:spPr>
        <p:txBody>
          <a:bodyPr/>
          <a:lstStyle/>
          <a:p>
            <a:r>
              <a:rPr lang="ru-RU" sz="1600" dirty="0" smtClean="0">
                <a:solidFill>
                  <a:srgbClr val="00B0F0"/>
                </a:solidFill>
              </a:rPr>
              <a:t>1 - станина;</a:t>
            </a:r>
          </a:p>
          <a:p>
            <a:r>
              <a:rPr lang="ru-RU" sz="1600" dirty="0" smtClean="0">
                <a:solidFill>
                  <a:srgbClr val="00B0F0"/>
                </a:solidFill>
              </a:rPr>
              <a:t>4 - коробка подач;</a:t>
            </a:r>
          </a:p>
          <a:p>
            <a:r>
              <a:rPr lang="ru-RU" sz="1600" dirty="0" smtClean="0">
                <a:solidFill>
                  <a:srgbClr val="00B0F0"/>
                </a:solidFill>
              </a:rPr>
              <a:t>8 - кожух;</a:t>
            </a:r>
          </a:p>
          <a:p>
            <a:r>
              <a:rPr lang="ru-RU" sz="1600" dirty="0" smtClean="0">
                <a:solidFill>
                  <a:srgbClr val="00B0F0"/>
                </a:solidFill>
              </a:rPr>
              <a:t>  9 - </a:t>
            </a:r>
            <a:r>
              <a:rPr lang="ru-RU" sz="1600" dirty="0" err="1" smtClean="0">
                <a:solidFill>
                  <a:srgbClr val="00B0F0"/>
                </a:solidFill>
              </a:rPr>
              <a:t>передня</a:t>
            </a:r>
            <a:r>
              <a:rPr lang="ru-RU" sz="1600" dirty="0" smtClean="0">
                <a:solidFill>
                  <a:srgbClr val="00B0F0"/>
                </a:solidFill>
              </a:rPr>
              <a:t> бабка;</a:t>
            </a:r>
          </a:p>
          <a:p>
            <a:r>
              <a:rPr lang="ru-RU" sz="1600" dirty="0" smtClean="0">
                <a:solidFill>
                  <a:srgbClr val="00B0F0"/>
                </a:solidFill>
              </a:rPr>
              <a:t>13 - </a:t>
            </a:r>
            <a:r>
              <a:rPr lang="ru-RU" sz="1600" dirty="0" err="1" smtClean="0">
                <a:solidFill>
                  <a:srgbClr val="00B0F0"/>
                </a:solidFill>
              </a:rPr>
              <a:t>електрошафа</a:t>
            </a:r>
            <a:r>
              <a:rPr lang="ru-RU" sz="1600" dirty="0" smtClean="0">
                <a:solidFill>
                  <a:srgbClr val="00B0F0"/>
                </a:solidFill>
              </a:rPr>
              <a:t>; 14 - </a:t>
            </a:r>
            <a:r>
              <a:rPr lang="ru-RU" sz="1600" dirty="0" err="1" smtClean="0">
                <a:solidFill>
                  <a:srgbClr val="00B0F0"/>
                </a:solidFill>
              </a:rPr>
              <a:t>екран</a:t>
            </a:r>
            <a:r>
              <a:rPr lang="ru-RU" sz="1600" dirty="0" smtClean="0">
                <a:solidFill>
                  <a:srgbClr val="00B0F0"/>
                </a:solidFill>
              </a:rPr>
              <a:t>;</a:t>
            </a:r>
          </a:p>
          <a:p>
            <a:r>
              <a:rPr lang="ru-RU" sz="1600" dirty="0" smtClean="0">
                <a:solidFill>
                  <a:srgbClr val="00B0F0"/>
                </a:solidFill>
              </a:rPr>
              <a:t>15 - </a:t>
            </a:r>
            <a:r>
              <a:rPr lang="ru-RU" sz="1600" dirty="0" err="1" smtClean="0">
                <a:solidFill>
                  <a:srgbClr val="00B0F0"/>
                </a:solidFill>
              </a:rPr>
              <a:t>захисний</a:t>
            </a:r>
            <a:r>
              <a:rPr lang="ru-RU" sz="1600" dirty="0" smtClean="0">
                <a:solidFill>
                  <a:srgbClr val="00B0F0"/>
                </a:solidFill>
              </a:rPr>
              <a:t> щиток;</a:t>
            </a:r>
          </a:p>
          <a:p>
            <a:r>
              <a:rPr lang="ru-RU" sz="1600" dirty="0" smtClean="0">
                <a:solidFill>
                  <a:srgbClr val="00B0F0"/>
                </a:solidFill>
              </a:rPr>
              <a:t>16 - </a:t>
            </a:r>
            <a:r>
              <a:rPr lang="ru-RU" sz="1600" dirty="0" err="1" smtClean="0">
                <a:solidFill>
                  <a:srgbClr val="00B0F0"/>
                </a:solidFill>
              </a:rPr>
              <a:t>верхні</a:t>
            </a:r>
            <a:r>
              <a:rPr lang="ru-RU" sz="1600" dirty="0" smtClean="0">
                <a:solidFill>
                  <a:srgbClr val="00B0F0"/>
                </a:solidFill>
              </a:rPr>
              <a:t> </a:t>
            </a:r>
            <a:r>
              <a:rPr lang="ru-RU" sz="1600" dirty="0" err="1" smtClean="0">
                <a:solidFill>
                  <a:srgbClr val="00B0F0"/>
                </a:solidFill>
              </a:rPr>
              <a:t>санчата</a:t>
            </a:r>
            <a:r>
              <a:rPr lang="ru-RU" sz="1600" dirty="0" smtClean="0">
                <a:solidFill>
                  <a:srgbClr val="00B0F0"/>
                </a:solidFill>
              </a:rPr>
              <a:t>;</a:t>
            </a:r>
          </a:p>
          <a:p>
            <a:r>
              <a:rPr lang="ru-RU" sz="1600" dirty="0" smtClean="0">
                <a:solidFill>
                  <a:srgbClr val="00B0F0"/>
                </a:solidFill>
              </a:rPr>
              <a:t>19 - </a:t>
            </a:r>
            <a:r>
              <a:rPr lang="ru-RU" sz="1600" dirty="0" err="1" smtClean="0">
                <a:solidFill>
                  <a:srgbClr val="00B0F0"/>
                </a:solidFill>
              </a:rPr>
              <a:t>задня</a:t>
            </a:r>
            <a:r>
              <a:rPr lang="ru-RU" sz="1600" dirty="0" smtClean="0">
                <a:solidFill>
                  <a:srgbClr val="00B0F0"/>
                </a:solidFill>
              </a:rPr>
              <a:t> бабка;</a:t>
            </a:r>
          </a:p>
          <a:p>
            <a:r>
              <a:rPr lang="ru-RU" sz="1600" dirty="0" smtClean="0">
                <a:solidFill>
                  <a:srgbClr val="00B0F0"/>
                </a:solidFill>
              </a:rPr>
              <a:t>21 - штурвал </a:t>
            </a:r>
            <a:r>
              <a:rPr lang="ru-RU" sz="1600" dirty="0" err="1" smtClean="0">
                <a:solidFill>
                  <a:srgbClr val="00B0F0"/>
                </a:solidFill>
              </a:rPr>
              <a:t>переміщення</a:t>
            </a:r>
            <a:r>
              <a:rPr lang="ru-RU" sz="1600" dirty="0" smtClean="0">
                <a:solidFill>
                  <a:srgbClr val="00B0F0"/>
                </a:solidFill>
              </a:rPr>
              <a:t> </a:t>
            </a:r>
            <a:r>
              <a:rPr lang="ru-RU" sz="1600" dirty="0" err="1" smtClean="0">
                <a:solidFill>
                  <a:srgbClr val="00B0F0"/>
                </a:solidFill>
              </a:rPr>
              <a:t>пінолі</a:t>
            </a:r>
            <a:r>
              <a:rPr lang="ru-RU" sz="1600" dirty="0" smtClean="0">
                <a:solidFill>
                  <a:srgbClr val="00B0F0"/>
                </a:solidFill>
              </a:rPr>
              <a:t>; 22 - </a:t>
            </a:r>
            <a:r>
              <a:rPr lang="ru-RU" sz="1600" dirty="0" err="1" smtClean="0">
                <a:solidFill>
                  <a:srgbClr val="00B0F0"/>
                </a:solidFill>
              </a:rPr>
              <a:t>супорт</a:t>
            </a:r>
            <a:r>
              <a:rPr lang="ru-RU" sz="1600" dirty="0" smtClean="0">
                <a:solidFill>
                  <a:srgbClr val="00B0F0"/>
                </a:solidFill>
              </a:rPr>
              <a:t> </a:t>
            </a:r>
            <a:r>
              <a:rPr lang="ru-RU" sz="1600" dirty="0" err="1" smtClean="0">
                <a:solidFill>
                  <a:srgbClr val="00B0F0"/>
                </a:solidFill>
              </a:rPr>
              <a:t>подовжнього</a:t>
            </a:r>
            <a:r>
              <a:rPr lang="ru-RU" sz="1600" dirty="0" smtClean="0">
                <a:solidFill>
                  <a:srgbClr val="00B0F0"/>
                </a:solidFill>
              </a:rPr>
              <a:t> </a:t>
            </a:r>
            <a:r>
              <a:rPr lang="ru-RU" sz="1600" dirty="0" err="1" smtClean="0">
                <a:solidFill>
                  <a:srgbClr val="00B0F0"/>
                </a:solidFill>
              </a:rPr>
              <a:t>переміщення</a:t>
            </a:r>
            <a:r>
              <a:rPr lang="ru-RU" sz="1600" dirty="0" smtClean="0">
                <a:solidFill>
                  <a:srgbClr val="00B0F0"/>
                </a:solidFill>
              </a:rPr>
              <a:t>;</a:t>
            </a:r>
          </a:p>
          <a:p>
            <a:r>
              <a:rPr lang="ru-RU" sz="1600" dirty="0" smtClean="0">
                <a:solidFill>
                  <a:srgbClr val="00B0F0"/>
                </a:solidFill>
              </a:rPr>
              <a:t>27 - кнопки пуск / стоп;</a:t>
            </a:r>
          </a:p>
          <a:p>
            <a:r>
              <a:rPr lang="ru-RU" sz="1600" dirty="0" smtClean="0">
                <a:solidFill>
                  <a:srgbClr val="00B0F0"/>
                </a:solidFill>
              </a:rPr>
              <a:t>30 - </a:t>
            </a:r>
            <a:r>
              <a:rPr lang="ru-RU" sz="1600" dirty="0" err="1" smtClean="0">
                <a:solidFill>
                  <a:srgbClr val="00B0F0"/>
                </a:solidFill>
              </a:rPr>
              <a:t>фартух</a:t>
            </a:r>
            <a:r>
              <a:rPr lang="ru-RU" sz="1600" dirty="0" smtClean="0">
                <a:solidFill>
                  <a:srgbClr val="00B0F0"/>
                </a:solidFill>
              </a:rPr>
              <a:t>;</a:t>
            </a:r>
          </a:p>
          <a:p>
            <a:r>
              <a:rPr lang="ru-RU" sz="1600" dirty="0" smtClean="0">
                <a:solidFill>
                  <a:srgbClr val="00B0F0"/>
                </a:solidFill>
              </a:rPr>
              <a:t>32 - </a:t>
            </a:r>
            <a:r>
              <a:rPr lang="ru-RU" sz="1600" dirty="0" err="1" smtClean="0">
                <a:solidFill>
                  <a:srgbClr val="00B0F0"/>
                </a:solidFill>
              </a:rPr>
              <a:t>ходовий</a:t>
            </a:r>
            <a:r>
              <a:rPr lang="ru-RU" sz="1600" dirty="0" smtClean="0">
                <a:solidFill>
                  <a:srgbClr val="00B0F0"/>
                </a:solidFill>
              </a:rPr>
              <a:t> </a:t>
            </a:r>
            <a:r>
              <a:rPr lang="ru-RU" sz="1600" dirty="0" err="1" smtClean="0">
                <a:solidFill>
                  <a:srgbClr val="00B0F0"/>
                </a:solidFill>
              </a:rPr>
              <a:t>гвинт</a:t>
            </a:r>
            <a:r>
              <a:rPr lang="ru-RU" sz="1600" dirty="0" smtClean="0">
                <a:solidFill>
                  <a:srgbClr val="00B0F0"/>
                </a:solidFill>
              </a:rPr>
              <a:t>;</a:t>
            </a:r>
          </a:p>
          <a:p>
            <a:r>
              <a:rPr lang="ru-RU" sz="1600" dirty="0" smtClean="0">
                <a:solidFill>
                  <a:srgbClr val="00B0F0"/>
                </a:solidFill>
              </a:rPr>
              <a:t>33 - </a:t>
            </a:r>
            <a:r>
              <a:rPr lang="ru-RU" sz="1600" dirty="0" err="1" smtClean="0">
                <a:solidFill>
                  <a:srgbClr val="00B0F0"/>
                </a:solidFill>
              </a:rPr>
              <a:t>напрямні</a:t>
            </a:r>
            <a:r>
              <a:rPr lang="ru-RU" sz="1600" dirty="0" smtClean="0">
                <a:solidFill>
                  <a:srgbClr val="00B0F0"/>
                </a:solidFill>
              </a:rPr>
              <a:t> станине.</a:t>
            </a:r>
            <a:endParaRPr lang="ru-RU" sz="1600" dirty="0">
              <a:solidFill>
                <a:srgbClr val="00B0F0"/>
              </a:solidFill>
            </a:endParaRPr>
          </a:p>
        </p:txBody>
      </p:sp>
      <p:pic>
        <p:nvPicPr>
          <p:cNvPr id="5" name="Picture 4" descr="D:\УЧЕБА\16k20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0"/>
            <a:ext cx="6660232" cy="422108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422108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Рукоятки: 2 - </a:t>
            </a:r>
            <a:r>
              <a:rPr lang="ru-RU" dirty="0" err="1" smtClean="0">
                <a:solidFill>
                  <a:srgbClr val="00B050"/>
                </a:solidFill>
              </a:rPr>
              <a:t>блокується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; 3, 5, 6 - установка </a:t>
            </a:r>
            <a:r>
              <a:rPr lang="ru-RU" dirty="0" err="1" smtClean="0">
                <a:solidFill>
                  <a:srgbClr val="00B050"/>
                </a:solidFill>
              </a:rPr>
              <a:t>подачі</a:t>
            </a:r>
            <a:r>
              <a:rPr lang="ru-RU" dirty="0" smtClean="0">
                <a:solidFill>
                  <a:srgbClr val="00B050"/>
                </a:solidFill>
              </a:rPr>
              <a:t> / </a:t>
            </a:r>
            <a:r>
              <a:rPr lang="ru-RU" dirty="0" err="1" smtClean="0">
                <a:solidFill>
                  <a:srgbClr val="00B050"/>
                </a:solidFill>
              </a:rPr>
              <a:t>кроку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нарізати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різьблення</a:t>
            </a:r>
            <a:r>
              <a:rPr lang="ru-RU" dirty="0" smtClean="0">
                <a:solidFill>
                  <a:srgbClr val="00B050"/>
                </a:solidFill>
              </a:rPr>
              <a:t>; 7, 12 - </a:t>
            </a:r>
            <a:r>
              <a:rPr lang="ru-RU" dirty="0" err="1" smtClean="0">
                <a:solidFill>
                  <a:srgbClr val="00B050"/>
                </a:solidFill>
              </a:rPr>
              <a:t>управління</a:t>
            </a:r>
            <a:r>
              <a:rPr lang="ru-RU" dirty="0" smtClean="0">
                <a:solidFill>
                  <a:srgbClr val="00B050"/>
                </a:solidFill>
              </a:rPr>
              <a:t> частотою </a:t>
            </a:r>
            <a:r>
              <a:rPr lang="ru-RU" dirty="0" err="1" smtClean="0">
                <a:solidFill>
                  <a:srgbClr val="00B050"/>
                </a:solidFill>
              </a:rPr>
              <a:t>обертання</a:t>
            </a:r>
            <a:r>
              <a:rPr lang="ru-RU" dirty="0" smtClean="0">
                <a:solidFill>
                  <a:srgbClr val="00B050"/>
                </a:solidFill>
              </a:rPr>
              <a:t> шпинделя; 10 - установки нормального </a:t>
            </a:r>
            <a:r>
              <a:rPr lang="ru-RU" dirty="0" err="1" smtClean="0">
                <a:solidFill>
                  <a:srgbClr val="00B050"/>
                </a:solidFill>
              </a:rPr>
              <a:t>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збільшеного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кроку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різьблення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і</a:t>
            </a:r>
            <a:r>
              <a:rPr lang="ru-RU" dirty="0" smtClean="0">
                <a:solidFill>
                  <a:srgbClr val="00B050"/>
                </a:solidFill>
              </a:rPr>
              <a:t> для </a:t>
            </a:r>
            <a:r>
              <a:rPr lang="ru-RU" dirty="0" err="1" smtClean="0">
                <a:solidFill>
                  <a:srgbClr val="00B050"/>
                </a:solidFill>
              </a:rPr>
              <a:t>нарізування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багатозахідних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різьб</a:t>
            </a:r>
            <a:r>
              <a:rPr lang="ru-RU" dirty="0" smtClean="0">
                <a:solidFill>
                  <a:srgbClr val="00B050"/>
                </a:solidFill>
              </a:rPr>
              <a:t>; 11 - </a:t>
            </a:r>
            <a:r>
              <a:rPr lang="ru-RU" dirty="0" err="1" smtClean="0">
                <a:solidFill>
                  <a:srgbClr val="00B050"/>
                </a:solidFill>
              </a:rPr>
              <a:t>зміни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напрямку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нарізування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різьблення</a:t>
            </a:r>
            <a:r>
              <a:rPr lang="ru-RU" dirty="0" smtClean="0">
                <a:solidFill>
                  <a:srgbClr val="00B050"/>
                </a:solidFill>
              </a:rPr>
              <a:t> (</a:t>
            </a:r>
            <a:r>
              <a:rPr lang="ru-RU" dirty="0" err="1" smtClean="0">
                <a:solidFill>
                  <a:srgbClr val="00B050"/>
                </a:solidFill>
              </a:rPr>
              <a:t>ліво-або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правозаходной</a:t>
            </a:r>
            <a:r>
              <a:rPr lang="ru-RU" dirty="0" smtClean="0">
                <a:solidFill>
                  <a:srgbClr val="00B050"/>
                </a:solidFill>
              </a:rPr>
              <a:t>); 17 - </a:t>
            </a:r>
            <a:r>
              <a:rPr lang="ru-RU" dirty="0" err="1" smtClean="0">
                <a:solidFill>
                  <a:srgbClr val="00B050"/>
                </a:solidFill>
              </a:rPr>
              <a:t>переміщення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верхніх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санчат</a:t>
            </a:r>
            <a:r>
              <a:rPr lang="ru-RU" dirty="0" smtClean="0">
                <a:solidFill>
                  <a:srgbClr val="00B050"/>
                </a:solidFill>
              </a:rPr>
              <a:t>; 18 - </a:t>
            </a:r>
            <a:r>
              <a:rPr lang="ru-RU" dirty="0" err="1" smtClean="0">
                <a:solidFill>
                  <a:srgbClr val="00B050"/>
                </a:solidFill>
              </a:rPr>
              <a:t>фіксації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пінолі</a:t>
            </a:r>
            <a:r>
              <a:rPr lang="ru-RU" dirty="0" smtClean="0">
                <a:solidFill>
                  <a:srgbClr val="00B050"/>
                </a:solidFill>
              </a:rPr>
              <a:t>; 20 - </a:t>
            </a:r>
            <a:r>
              <a:rPr lang="ru-RU" dirty="0" err="1" smtClean="0">
                <a:solidFill>
                  <a:srgbClr val="00B050"/>
                </a:solidFill>
              </a:rPr>
              <a:t>фіксації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задньої</a:t>
            </a:r>
            <a:r>
              <a:rPr lang="ru-RU" dirty="0" smtClean="0">
                <a:solidFill>
                  <a:srgbClr val="00B050"/>
                </a:solidFill>
              </a:rPr>
              <a:t> бабки; 23 - </a:t>
            </a:r>
            <a:r>
              <a:rPr lang="ru-RU" dirty="0" err="1" smtClean="0">
                <a:solidFill>
                  <a:srgbClr val="00B050"/>
                </a:solidFill>
              </a:rPr>
              <a:t>включення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прискорених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переміщень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супорта</a:t>
            </a:r>
            <a:r>
              <a:rPr lang="ru-RU" dirty="0" smtClean="0">
                <a:solidFill>
                  <a:srgbClr val="00B050"/>
                </a:solidFill>
              </a:rPr>
              <a:t>; 24 - </a:t>
            </a:r>
            <a:r>
              <a:rPr lang="ru-RU" dirty="0" err="1" smtClean="0">
                <a:solidFill>
                  <a:srgbClr val="00B050"/>
                </a:solidFill>
              </a:rPr>
              <a:t>включення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виключення</a:t>
            </a:r>
            <a:r>
              <a:rPr lang="ru-RU" dirty="0" smtClean="0">
                <a:solidFill>
                  <a:srgbClr val="00B050"/>
                </a:solidFill>
              </a:rPr>
              <a:t> гайки ходового </a:t>
            </a:r>
            <a:r>
              <a:rPr lang="ru-RU" dirty="0" err="1" smtClean="0">
                <a:solidFill>
                  <a:srgbClr val="00B050"/>
                </a:solidFill>
              </a:rPr>
              <a:t>гвинта</a:t>
            </a:r>
            <a:r>
              <a:rPr lang="ru-RU" dirty="0" smtClean="0">
                <a:solidFill>
                  <a:srgbClr val="00B050"/>
                </a:solidFill>
              </a:rPr>
              <a:t>; 25 - </a:t>
            </a:r>
            <a:r>
              <a:rPr lang="ru-RU" dirty="0" err="1" smtClean="0">
                <a:solidFill>
                  <a:srgbClr val="00B050"/>
                </a:solidFill>
              </a:rPr>
              <a:t>керування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зміною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напрямку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обертання</a:t>
            </a:r>
            <a:r>
              <a:rPr lang="ru-RU" dirty="0" smtClean="0">
                <a:solidFill>
                  <a:srgbClr val="00B050"/>
                </a:solidFill>
              </a:rPr>
              <a:t> шпинделя </a:t>
            </a:r>
            <a:r>
              <a:rPr lang="ru-RU" dirty="0" err="1" smtClean="0">
                <a:solidFill>
                  <a:srgbClr val="00B050"/>
                </a:solidFill>
              </a:rPr>
              <a:t>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його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зупинкою</a:t>
            </a:r>
            <a:r>
              <a:rPr lang="ru-RU" dirty="0" smtClean="0">
                <a:solidFill>
                  <a:srgbClr val="00B050"/>
                </a:solidFill>
              </a:rPr>
              <a:t>; 26 - </a:t>
            </a:r>
            <a:r>
              <a:rPr lang="ru-RU" dirty="0" err="1" smtClean="0">
                <a:solidFill>
                  <a:srgbClr val="00B050"/>
                </a:solidFill>
              </a:rPr>
              <a:t>включення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і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виключення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подачі</a:t>
            </a:r>
            <a:r>
              <a:rPr lang="ru-RU" dirty="0" smtClean="0">
                <a:solidFill>
                  <a:srgbClr val="00B050"/>
                </a:solidFill>
              </a:rPr>
              <a:t>; 28 - поперечного </a:t>
            </a:r>
            <a:r>
              <a:rPr lang="ru-RU" dirty="0" err="1" smtClean="0">
                <a:solidFill>
                  <a:srgbClr val="00B050"/>
                </a:solidFill>
              </a:rPr>
              <a:t>переміщення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санчат</a:t>
            </a:r>
            <a:r>
              <a:rPr lang="ru-RU" dirty="0" smtClean="0">
                <a:solidFill>
                  <a:srgbClr val="00B050"/>
                </a:solidFill>
              </a:rPr>
              <a:t>; 29 - </a:t>
            </a:r>
            <a:r>
              <a:rPr lang="ru-RU" dirty="0" err="1" smtClean="0">
                <a:solidFill>
                  <a:srgbClr val="00B050"/>
                </a:solidFill>
              </a:rPr>
              <a:t>включення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поздовжньої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автоматичної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подачі</a:t>
            </a:r>
            <a:r>
              <a:rPr lang="ru-RU" dirty="0" smtClean="0">
                <a:solidFill>
                  <a:srgbClr val="00B050"/>
                </a:solidFill>
              </a:rPr>
              <a:t>; 31 - </a:t>
            </a:r>
            <a:r>
              <a:rPr lang="ru-RU" dirty="0" err="1" smtClean="0">
                <a:solidFill>
                  <a:srgbClr val="00B050"/>
                </a:solidFill>
              </a:rPr>
              <a:t>подовжнього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переміщення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санчат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8229600" cy="4392488"/>
          </a:xfrm>
        </p:spPr>
        <p:txBody>
          <a:bodyPr numCol="1"/>
          <a:lstStyle/>
          <a:p>
            <a:pPr algn="ctr">
              <a:buNone/>
            </a:pPr>
            <a:endPara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err="1" smtClean="0">
                <a:solidFill>
                  <a:srgbClr val="92D050"/>
                </a:solidFill>
              </a:rPr>
              <a:t>Технічні</a:t>
            </a:r>
            <a:r>
              <a:rPr lang="ru-RU" sz="2000" dirty="0" smtClean="0">
                <a:solidFill>
                  <a:srgbClr val="92D050"/>
                </a:solidFill>
              </a:rPr>
              <a:t> характеристики:</a:t>
            </a:r>
          </a:p>
          <a:p>
            <a:pPr>
              <a:buNone/>
            </a:pPr>
            <a:r>
              <a:rPr lang="ru-RU" sz="2000" dirty="0" err="1" smtClean="0">
                <a:solidFill>
                  <a:srgbClr val="92D050"/>
                </a:solidFill>
              </a:rPr>
              <a:t>Висота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центрів</a:t>
            </a:r>
            <a:r>
              <a:rPr lang="ru-RU" sz="2000" dirty="0" smtClean="0">
                <a:solidFill>
                  <a:srgbClr val="92D050"/>
                </a:solidFill>
              </a:rPr>
              <a:t> 230</a:t>
            </a:r>
          </a:p>
          <a:p>
            <a:pPr>
              <a:buNone/>
            </a:pPr>
            <a:r>
              <a:rPr lang="ru-RU" sz="2000" dirty="0" err="1" smtClean="0">
                <a:solidFill>
                  <a:srgbClr val="92D050"/>
                </a:solidFill>
              </a:rPr>
              <a:t>Найбільший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діаметр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оброблюваної</a:t>
            </a:r>
            <a:r>
              <a:rPr lang="ru-RU" sz="2000" dirty="0" smtClean="0">
                <a:solidFill>
                  <a:srgbClr val="92D050"/>
                </a:solidFill>
              </a:rPr>
              <a:t> заготовки, мм</a:t>
            </a:r>
          </a:p>
          <a:p>
            <a:pPr>
              <a:buNone/>
            </a:pPr>
            <a:r>
              <a:rPr lang="ru-RU" sz="2000" dirty="0" smtClean="0">
                <a:solidFill>
                  <a:srgbClr val="92D050"/>
                </a:solidFill>
              </a:rPr>
              <a:t>над станиною 445</a:t>
            </a:r>
          </a:p>
          <a:p>
            <a:pPr>
              <a:buNone/>
            </a:pPr>
            <a:r>
              <a:rPr lang="ru-RU" sz="2000" dirty="0" smtClean="0">
                <a:solidFill>
                  <a:srgbClr val="92D050"/>
                </a:solidFill>
              </a:rPr>
              <a:t>над </a:t>
            </a:r>
            <a:r>
              <a:rPr lang="ru-RU" sz="2000" dirty="0" err="1" smtClean="0">
                <a:solidFill>
                  <a:srgbClr val="92D050"/>
                </a:solidFill>
              </a:rPr>
              <a:t>супортом</a:t>
            </a:r>
            <a:r>
              <a:rPr lang="ru-RU" sz="2000" dirty="0" smtClean="0">
                <a:solidFill>
                  <a:srgbClr val="92D050"/>
                </a:solidFill>
              </a:rPr>
              <a:t> 220</a:t>
            </a:r>
          </a:p>
          <a:p>
            <a:pPr>
              <a:buNone/>
            </a:pPr>
            <a:r>
              <a:rPr lang="ru-RU" sz="2000" dirty="0" err="1" smtClean="0">
                <a:solidFill>
                  <a:srgbClr val="92D050"/>
                </a:solidFill>
              </a:rPr>
              <a:t>Діаметр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циліндричного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отвору</a:t>
            </a:r>
            <a:r>
              <a:rPr lang="ru-RU" sz="2000" dirty="0" smtClean="0">
                <a:solidFill>
                  <a:srgbClr val="92D050"/>
                </a:solidFill>
              </a:rPr>
              <a:t> шпинделя, мм 54</a:t>
            </a:r>
          </a:p>
          <a:p>
            <a:pPr>
              <a:buNone/>
            </a:pPr>
            <a:r>
              <a:rPr lang="ru-RU" sz="2000" dirty="0" err="1" smtClean="0">
                <a:solidFill>
                  <a:srgbClr val="92D050"/>
                </a:solidFill>
              </a:rPr>
              <a:t>Кількість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швидкостей</a:t>
            </a:r>
            <a:r>
              <a:rPr lang="ru-RU" sz="2000" dirty="0" smtClean="0">
                <a:solidFill>
                  <a:srgbClr val="92D050"/>
                </a:solidFill>
              </a:rPr>
              <a:t> шпинделя 24</a:t>
            </a:r>
          </a:p>
          <a:p>
            <a:pPr>
              <a:buNone/>
            </a:pPr>
            <a:r>
              <a:rPr lang="ru-RU" sz="2000" dirty="0" err="1" smtClean="0">
                <a:solidFill>
                  <a:srgbClr val="92D050"/>
                </a:solidFill>
              </a:rPr>
              <a:t>Діапазон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обертів</a:t>
            </a:r>
            <a:r>
              <a:rPr lang="ru-RU" sz="2000" dirty="0" smtClean="0">
                <a:solidFill>
                  <a:srgbClr val="92D050"/>
                </a:solidFill>
              </a:rPr>
              <a:t> шпинделя, об / </a:t>
            </a:r>
            <a:r>
              <a:rPr lang="ru-RU" sz="2000" dirty="0" err="1" smtClean="0">
                <a:solidFill>
                  <a:srgbClr val="92D050"/>
                </a:solidFill>
              </a:rPr>
              <a:t>хв</a:t>
            </a:r>
            <a:r>
              <a:rPr lang="ru-RU" sz="2000" dirty="0" smtClean="0">
                <a:solidFill>
                  <a:srgbClr val="92D050"/>
                </a:solidFill>
              </a:rPr>
              <a:t> 10 ... 1400</a:t>
            </a:r>
          </a:p>
          <a:p>
            <a:pPr>
              <a:buNone/>
            </a:pPr>
            <a:r>
              <a:rPr lang="ru-RU" sz="2000" dirty="0" err="1" smtClean="0">
                <a:solidFill>
                  <a:srgbClr val="92D050"/>
                </a:solidFill>
              </a:rPr>
              <a:t>Габаритні</a:t>
            </a:r>
            <a:r>
              <a:rPr lang="ru-RU" sz="2000" dirty="0" smtClean="0">
                <a:solidFill>
                  <a:srgbClr val="92D050"/>
                </a:solidFill>
              </a:rPr>
              <a:t> </a:t>
            </a:r>
            <a:r>
              <a:rPr lang="ru-RU" sz="2000" dirty="0" err="1" smtClean="0">
                <a:solidFill>
                  <a:srgbClr val="92D050"/>
                </a:solidFill>
              </a:rPr>
              <a:t>розміри</a:t>
            </a:r>
            <a:r>
              <a:rPr lang="ru-RU" sz="2000" dirty="0" smtClean="0">
                <a:solidFill>
                  <a:srgbClr val="92D050"/>
                </a:solidFill>
              </a:rPr>
              <a:t>, мм</a:t>
            </a:r>
          </a:p>
          <a:p>
            <a:pPr>
              <a:buNone/>
            </a:pPr>
            <a:r>
              <a:rPr lang="ru-RU" sz="2000" dirty="0" err="1" smtClean="0">
                <a:solidFill>
                  <a:srgbClr val="92D050"/>
                </a:solidFill>
              </a:rPr>
              <a:t>довжина</a:t>
            </a:r>
            <a:r>
              <a:rPr lang="ru-RU" sz="2000" dirty="0" smtClean="0">
                <a:solidFill>
                  <a:srgbClr val="92D050"/>
                </a:solidFill>
              </a:rPr>
              <a:t> 2800</a:t>
            </a:r>
          </a:p>
          <a:p>
            <a:pPr>
              <a:buNone/>
            </a:pPr>
            <a:r>
              <a:rPr lang="ru-RU" sz="2000" dirty="0" smtClean="0">
                <a:solidFill>
                  <a:srgbClr val="92D050"/>
                </a:solidFill>
              </a:rPr>
              <a:t>ширина 1190</a:t>
            </a:r>
          </a:p>
          <a:p>
            <a:pPr>
              <a:buNone/>
            </a:pPr>
            <a:r>
              <a:rPr lang="ru-RU" sz="2000" dirty="0" err="1" smtClean="0">
                <a:solidFill>
                  <a:srgbClr val="92D050"/>
                </a:solidFill>
              </a:rPr>
              <a:t>висота</a:t>
            </a:r>
            <a:r>
              <a:rPr lang="ru-RU" sz="2000" dirty="0" smtClean="0">
                <a:solidFill>
                  <a:srgbClr val="92D050"/>
                </a:solidFill>
              </a:rPr>
              <a:t> 1450</a:t>
            </a:r>
          </a:p>
          <a:p>
            <a:pPr>
              <a:buNone/>
            </a:pPr>
            <a:r>
              <a:rPr lang="ru-RU" sz="2000" dirty="0" err="1" smtClean="0">
                <a:solidFill>
                  <a:srgbClr val="92D050"/>
                </a:solidFill>
              </a:rPr>
              <a:t>Маса</a:t>
            </a:r>
            <a:r>
              <a:rPr lang="ru-RU" sz="2000" dirty="0" smtClean="0">
                <a:solidFill>
                  <a:srgbClr val="92D050"/>
                </a:solidFill>
              </a:rPr>
              <a:t>, кг, не </a:t>
            </a:r>
            <a:r>
              <a:rPr lang="ru-RU" sz="2000" dirty="0" err="1" smtClean="0">
                <a:solidFill>
                  <a:srgbClr val="92D050"/>
                </a:solidFill>
              </a:rPr>
              <a:t>більше</a:t>
            </a:r>
            <a:r>
              <a:rPr lang="ru-RU" sz="2000" dirty="0" smtClean="0">
                <a:solidFill>
                  <a:srgbClr val="92D050"/>
                </a:solidFill>
              </a:rPr>
              <a:t> 2400</a:t>
            </a:r>
            <a:endParaRPr lang="ru-RU" sz="2000" dirty="0">
              <a:solidFill>
                <a:srgbClr val="92D050"/>
              </a:solidFill>
            </a:endParaRPr>
          </a:p>
        </p:txBody>
      </p:sp>
      <p:pic>
        <p:nvPicPr>
          <p:cNvPr id="5125" name="Picture 5" descr="D:\УЧЕБА\5(13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852936"/>
            <a:ext cx="6084168" cy="40050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138</Template>
  <TotalTime>59</TotalTime>
  <Words>293</Words>
  <Application>Microsoft Office PowerPoint</Application>
  <PresentationFormat>Экран (4:3)</PresentationFormat>
  <Paragraphs>33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138</vt:lpstr>
      <vt:lpstr>Токарно-гвинторізний верстат? 16К20</vt:lpstr>
      <vt:lpstr>Слайд 2</vt:lpstr>
      <vt:lpstr>Слайд 3</vt:lpstr>
      <vt:lpstr>Слайд 4</vt:lpstr>
      <vt:lpstr>Слайд 5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ТОКАРНО-ВИНТОРЕЗНЫЙ СТАНОК 16К20</dc:title>
  <dc:creator>Надежда</dc:creator>
  <cp:lastModifiedBy>РУСЛАН</cp:lastModifiedBy>
  <cp:revision>8</cp:revision>
  <dcterms:created xsi:type="dcterms:W3CDTF">2012-11-29T19:43:39Z</dcterms:created>
  <dcterms:modified xsi:type="dcterms:W3CDTF">2015-01-27T20:34:39Z</dcterms:modified>
</cp:coreProperties>
</file>