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74" d="100"/>
          <a:sy n="74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476672"/>
            <a:ext cx="6589240" cy="2808312"/>
          </a:xfrm>
        </p:spPr>
        <p:txBody>
          <a:bodyPr>
            <a:normAutofit/>
          </a:bodyPr>
          <a:lstStyle/>
          <a:p>
            <a:r>
              <a:rPr lang="en-US" sz="88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Hipsters</a:t>
            </a:r>
            <a:endParaRPr lang="uk-UA" sz="8800" dirty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55000" endA="50" endPos="85000" dir="5400000" sy="-100000" algn="bl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5273824"/>
            <a:ext cx="3275856" cy="1584176"/>
          </a:xfrm>
        </p:spPr>
        <p:txBody>
          <a:bodyPr>
            <a:normAutofit/>
          </a:bodyPr>
          <a:lstStyle/>
          <a:p>
            <a:pPr algn="l"/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</a:rPr>
              <a:t>Підготувала: Кузнецова       Поліна 42 група</a:t>
            </a:r>
            <a:endParaRPr lang="uk-UA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0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33962"/>
            <a:ext cx="4824536" cy="59046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Субкультура </a:t>
            </a:r>
            <a:r>
              <a:rPr lang="ru-RU" dirty="0" err="1">
                <a:solidFill>
                  <a:schemeClr val="bg1"/>
                </a:solidFill>
              </a:rPr>
              <a:t>хіпстерів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спосіб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мислення</a:t>
            </a:r>
            <a:r>
              <a:rPr lang="ru-RU" dirty="0">
                <a:solidFill>
                  <a:schemeClr val="bg1"/>
                </a:solidFill>
              </a:rPr>
              <a:t> , </a:t>
            </a:r>
            <a:r>
              <a:rPr lang="ru-RU" dirty="0" err="1">
                <a:solidFill>
                  <a:schemeClr val="bg1"/>
                </a:solidFill>
              </a:rPr>
              <a:t>життя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творчості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bg1"/>
                </a:solidFill>
              </a:rPr>
              <a:t>Хіпстери</a:t>
            </a:r>
            <a:r>
              <a:rPr lang="uk-UA" dirty="0">
                <a:solidFill>
                  <a:schemeClr val="bg1"/>
                </a:solidFill>
              </a:rPr>
              <a:t> є логічною еволюційної віхою сучасних субкультур , спираючись на основну особливість сучасності - зростаючу швидкість передачі інформації та її доступність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bg1"/>
                </a:solidFill>
              </a:rPr>
              <a:t>Хіпстери</a:t>
            </a:r>
            <a:r>
              <a:rPr lang="uk-UA" dirty="0">
                <a:solidFill>
                  <a:schemeClr val="bg1"/>
                </a:solidFill>
              </a:rPr>
              <a:t> стають першим усвідомленим прикладом </a:t>
            </a:r>
            <a:r>
              <a:rPr lang="uk-UA" dirty="0">
                <a:solidFill>
                  <a:srgbClr val="FFC000"/>
                </a:solidFill>
              </a:rPr>
              <a:t>«людей , які так чи інакше починають відчувати , що глобалізація працює проти них , і тому все більше схиляються до думки , що їхні традиції , та й життя в цілому стають позбавленими сенсу » </a:t>
            </a:r>
            <a:r>
              <a:rPr lang="uk-UA" dirty="0">
                <a:solidFill>
                  <a:schemeClr val="bg1"/>
                </a:solidFill>
              </a:rPr>
              <a:t>(А. Бард 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897261"/>
            <a:ext cx="3743175" cy="5178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32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94122"/>
          </a:xfrm>
        </p:spPr>
        <p:txBody>
          <a:bodyPr/>
          <a:lstStyle/>
          <a:p>
            <a:pPr algn="l"/>
            <a:r>
              <a:rPr lang="ru-RU" dirty="0" err="1" smtClean="0">
                <a:solidFill>
                  <a:schemeClr val="bg1"/>
                </a:solidFill>
              </a:rPr>
              <a:t>Власне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опитування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19256" cy="25488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Провівши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опитування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серед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молоді</a:t>
            </a:r>
            <a:r>
              <a:rPr lang="ru-RU" dirty="0" smtClean="0">
                <a:solidFill>
                  <a:schemeClr val="bg1"/>
                </a:solidFill>
              </a:rPr>
              <a:t> (брало участь 20 людей) голоси </a:t>
            </a:r>
            <a:r>
              <a:rPr lang="ru-RU" dirty="0" err="1" smtClean="0">
                <a:solidFill>
                  <a:schemeClr val="bg1"/>
                </a:solidFill>
              </a:rPr>
              <a:t>розподілилися</a:t>
            </a:r>
            <a:r>
              <a:rPr lang="ru-RU" dirty="0" smtClean="0">
                <a:solidFill>
                  <a:schemeClr val="bg1"/>
                </a:solidFill>
              </a:rPr>
              <a:t> таким чином: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16%</a:t>
            </a:r>
            <a:r>
              <a:rPr lang="uk-UA" dirty="0" err="1" smtClean="0">
                <a:solidFill>
                  <a:schemeClr val="bg1"/>
                </a:solidFill>
              </a:rPr>
              <a:t>-взагалі</a:t>
            </a:r>
            <a:r>
              <a:rPr lang="uk-UA" dirty="0" smtClean="0">
                <a:solidFill>
                  <a:schemeClr val="bg1"/>
                </a:solidFill>
              </a:rPr>
              <a:t> не знають хто такі </a:t>
            </a:r>
            <a:r>
              <a:rPr lang="uk-UA" dirty="0" err="1" smtClean="0">
                <a:solidFill>
                  <a:schemeClr val="bg1"/>
                </a:solidFill>
              </a:rPr>
              <a:t>хіпстери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5%- відносяться до них негативно.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26%- позитивно.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53%-нейтрально.</a:t>
            </a:r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623795" y="443711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В нашій групі вийшло таке: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</a:rPr>
              <a:t>75%</a:t>
            </a:r>
            <a:r>
              <a:rPr lang="uk-UA" sz="2400" dirty="0" err="1" smtClean="0">
                <a:solidFill>
                  <a:schemeClr val="bg1"/>
                </a:solidFill>
              </a:rPr>
              <a:t>-позитивне</a:t>
            </a:r>
            <a:r>
              <a:rPr lang="uk-UA" sz="2400" dirty="0" smtClean="0">
                <a:solidFill>
                  <a:schemeClr val="bg1"/>
                </a:solidFill>
              </a:rPr>
              <a:t> відношення.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</a:rPr>
              <a:t>25%-негативне.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freelance.ru/img/portfolio/pics/00/0B/96/759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858" y="2564904"/>
            <a:ext cx="2533181" cy="41189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33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chemeClr val="bg1"/>
                </a:solidFill>
              </a:rPr>
              <a:t>Отже: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371631" cy="23042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Дуже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важко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робити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якісь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прогнози</a:t>
            </a:r>
            <a:r>
              <a:rPr lang="ru-RU" dirty="0">
                <a:solidFill>
                  <a:schemeClr val="bg1"/>
                </a:solidFill>
              </a:rPr>
              <a:t> , але на </a:t>
            </a:r>
            <a:r>
              <a:rPr lang="ru-RU" dirty="0" err="1">
                <a:solidFill>
                  <a:schemeClr val="bg1"/>
                </a:solidFill>
              </a:rPr>
              <a:t>даний</a:t>
            </a:r>
            <a:r>
              <a:rPr lang="ru-RU" dirty="0">
                <a:solidFill>
                  <a:schemeClr val="bg1"/>
                </a:solidFill>
              </a:rPr>
              <a:t> момент </a:t>
            </a:r>
            <a:r>
              <a:rPr lang="ru-RU" dirty="0" err="1">
                <a:solidFill>
                  <a:schemeClr val="bg1"/>
                </a:solidFill>
              </a:rPr>
              <a:t>зрозуміло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одне</a:t>
            </a:r>
            <a:r>
              <a:rPr lang="ru-RU" dirty="0">
                <a:solidFill>
                  <a:schemeClr val="bg1"/>
                </a:solidFill>
              </a:rPr>
              <a:t> : субкультура </a:t>
            </a:r>
            <a:r>
              <a:rPr lang="ru-RU" dirty="0" err="1">
                <a:solidFill>
                  <a:schemeClr val="bg1"/>
                </a:solidFill>
              </a:rPr>
              <a:t>хіпстерів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пішола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у </a:t>
            </a:r>
            <a:r>
              <a:rPr lang="ru-RU" dirty="0" err="1">
                <a:solidFill>
                  <a:schemeClr val="bg1"/>
                </a:solidFill>
              </a:rPr>
              <a:t>всесвітню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павутину</a:t>
            </a:r>
            <a:r>
              <a:rPr lang="ru-RU" dirty="0">
                <a:solidFill>
                  <a:schemeClr val="bg1"/>
                </a:solidFill>
              </a:rPr>
              <a:t> , так як у </a:t>
            </a:r>
            <a:r>
              <a:rPr lang="ru-RU" dirty="0" err="1">
                <a:solidFill>
                  <a:schemeClr val="bg1"/>
                </a:solidFill>
              </a:rPr>
              <a:t>віртуальному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світі</a:t>
            </a:r>
            <a:r>
              <a:rPr lang="ru-RU" dirty="0">
                <a:solidFill>
                  <a:schemeClr val="bg1"/>
                </a:solidFill>
              </a:rPr>
              <a:t> вона </a:t>
            </a:r>
            <a:r>
              <a:rPr lang="ru-RU" dirty="0" err="1">
                <a:solidFill>
                  <a:schemeClr val="bg1"/>
                </a:solidFill>
              </a:rPr>
              <a:t>повністю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вільна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, у реальному </a:t>
            </a:r>
            <a:r>
              <a:rPr lang="ru-RU" dirty="0">
                <a:solidFill>
                  <a:schemeClr val="bg1"/>
                </a:solidFill>
              </a:rPr>
              <a:t>а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головна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цінність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пошуку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власного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ru-RU" dirty="0" smtClean="0">
                <a:solidFill>
                  <a:schemeClr val="bg1"/>
                </a:solidFill>
              </a:rPr>
              <a:t>Я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молодої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людини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суспільстві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споживання</a:t>
            </a:r>
            <a:r>
              <a:rPr lang="ru-RU" dirty="0">
                <a:solidFill>
                  <a:schemeClr val="bg1"/>
                </a:solidFill>
              </a:rPr>
              <a:t> 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s://encrypted-tbn2.gstatic.com/images?q=tbn:ANd9GcRt0fZFntsz-8QQsSftsHBrJZrXe4pmgw6SMJGNgUPKPpm95Nuo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77072"/>
            <a:ext cx="2466975" cy="1847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zachet.in.ua/wp-content/uploads/2013/04/header-HIP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41081"/>
            <a:ext cx="5447928" cy="3319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5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5086" y="476672"/>
            <a:ext cx="6450950" cy="19738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Дякую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за </a:t>
            </a:r>
            <a:r>
              <a:rPr lang="ru-RU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увагу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!!!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122" name="Picture 2" descr="http://dokugusfra.com/wp-content/uploads/2013/02/Josephmark-Illustration-PocketHipster-LowR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47564"/>
            <a:ext cx="7714251" cy="545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49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Хто такі?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5832648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400" b="1" dirty="0">
                <a:solidFill>
                  <a:srgbClr val="FFC000"/>
                </a:solidFill>
              </a:rPr>
              <a:t>Хі́пстери</a:t>
            </a:r>
            <a:r>
              <a:rPr lang="vi-VN" sz="2400" dirty="0">
                <a:solidFill>
                  <a:schemeClr val="bg1"/>
                </a:solidFill>
              </a:rPr>
              <a:t> (англ. </a:t>
            </a:r>
            <a:r>
              <a:rPr lang="en-US" sz="2400" i="1" dirty="0">
                <a:solidFill>
                  <a:schemeClr val="bg1"/>
                </a:solidFill>
              </a:rPr>
              <a:t>hipsters</a:t>
            </a:r>
            <a:r>
              <a:rPr lang="en-US" sz="2400" dirty="0">
                <a:solidFill>
                  <a:schemeClr val="bg1"/>
                </a:solidFill>
              </a:rPr>
              <a:t>) — </a:t>
            </a:r>
            <a:r>
              <a:rPr lang="vi-VN" sz="2400" dirty="0" smtClean="0">
                <a:solidFill>
                  <a:schemeClr val="bg1"/>
                </a:solidFill>
              </a:rPr>
              <a:t>конфор</a:t>
            </a:r>
            <a:r>
              <a:rPr lang="uk-UA" sz="2400" dirty="0" smtClean="0">
                <a:solidFill>
                  <a:schemeClr val="bg1"/>
                </a:solidFill>
              </a:rPr>
              <a:t>т</a:t>
            </a:r>
            <a:r>
              <a:rPr lang="vi-VN" sz="2400" dirty="0" smtClean="0">
                <a:solidFill>
                  <a:schemeClr val="bg1"/>
                </a:solidFill>
              </a:rPr>
              <a:t>містська</a:t>
            </a:r>
            <a:r>
              <a:rPr lang="vi-VN" sz="2400" dirty="0">
                <a:solidFill>
                  <a:schemeClr val="bg1"/>
                </a:solidFill>
              </a:rPr>
              <a:t> демонстративна молодіжна  субкультура зосереджена на зовнішньому вигляді. Хіпстери намагаються обігравати образ молодих, сучасних, незалежномислячих інтелектуалів. Хіпстери цікавляться елітарною культурою і мистецтвом, модою, альтернативною музикою на кшталт інді-року, </a:t>
            </a:r>
            <a:r>
              <a:rPr lang="vi-VN" sz="2400" dirty="0" smtClean="0">
                <a:solidFill>
                  <a:schemeClr val="bg1"/>
                </a:solidFill>
              </a:rPr>
              <a:t>артхаусним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vi-VN" sz="2400" dirty="0" smtClean="0">
                <a:solidFill>
                  <a:schemeClr val="bg1"/>
                </a:solidFill>
              </a:rPr>
              <a:t>кіно</a:t>
            </a:r>
            <a:r>
              <a:rPr lang="vi-VN" sz="2400" dirty="0">
                <a:solidFill>
                  <a:schemeClr val="bg1"/>
                </a:solidFill>
              </a:rPr>
              <a:t>, сучасною літературою тощо.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96752"/>
            <a:ext cx="3248537" cy="4725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31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496944" cy="32403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У новому словнику Оксфордського Університету слово </a:t>
            </a:r>
            <a:r>
              <a:rPr lang="uk-UA" dirty="0" smtClean="0">
                <a:solidFill>
                  <a:schemeClr val="bg1"/>
                </a:solidFill>
              </a:rPr>
              <a:t>       « </a:t>
            </a:r>
            <a:r>
              <a:rPr lang="uk-UA" dirty="0" err="1">
                <a:solidFill>
                  <a:schemeClr val="bg1"/>
                </a:solidFill>
              </a:rPr>
              <a:t>хіпстер</a:t>
            </a:r>
            <a:r>
              <a:rPr lang="uk-UA" dirty="0">
                <a:solidFill>
                  <a:schemeClr val="bg1"/>
                </a:solidFill>
              </a:rPr>
              <a:t> » тлумачиться так: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FFC000"/>
                </a:solidFill>
              </a:rPr>
              <a:t>«</a:t>
            </a:r>
            <a:r>
              <a:rPr lang="uk-UA" dirty="0">
                <a:solidFill>
                  <a:srgbClr val="FFC000"/>
                </a:solidFill>
              </a:rPr>
              <a:t>Особистість , яка </a:t>
            </a:r>
            <a:r>
              <a:rPr lang="uk-UA" dirty="0" smtClean="0">
                <a:solidFill>
                  <a:srgbClr val="FFC000"/>
                </a:solidFill>
              </a:rPr>
              <a:t>слідує </a:t>
            </a:r>
            <a:r>
              <a:rPr lang="uk-UA" dirty="0">
                <a:solidFill>
                  <a:srgbClr val="FFC000"/>
                </a:solidFill>
              </a:rPr>
              <a:t>самим останнім тенденціям моди</a:t>
            </a:r>
            <a:r>
              <a:rPr lang="uk-UA" dirty="0" smtClean="0">
                <a:solidFill>
                  <a:srgbClr val="FFC000"/>
                </a:solidFill>
              </a:rPr>
              <a:t>».</a:t>
            </a:r>
          </a:p>
          <a:p>
            <a:pPr marL="0" indent="0">
              <a:buNone/>
            </a:pPr>
            <a:endParaRPr lang="uk-UA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І </a:t>
            </a:r>
            <a:r>
              <a:rPr lang="uk-UA" dirty="0">
                <a:solidFill>
                  <a:schemeClr val="bg1"/>
                </a:solidFill>
              </a:rPr>
              <a:t>ось , в нашій країні теж з'явилося слово « </a:t>
            </a:r>
            <a:r>
              <a:rPr lang="uk-UA" dirty="0" err="1">
                <a:solidFill>
                  <a:schemeClr val="bg1"/>
                </a:solidFill>
              </a:rPr>
              <a:t>хіпстер</a:t>
            </a:r>
            <a:r>
              <a:rPr lang="uk-UA" dirty="0">
                <a:solidFill>
                  <a:schemeClr val="bg1"/>
                </a:solidFill>
              </a:rPr>
              <a:t> » , яким називаються молоді люди , які тяжіють до </a:t>
            </a:r>
            <a:r>
              <a:rPr lang="uk-UA" dirty="0" err="1">
                <a:solidFill>
                  <a:schemeClr val="bg1"/>
                </a:solidFill>
              </a:rPr>
              <a:t>ретро-стилю</a:t>
            </a:r>
            <a:r>
              <a:rPr lang="uk-UA" dirty="0">
                <a:solidFill>
                  <a:schemeClr val="bg1"/>
                </a:solidFill>
              </a:rPr>
              <a:t> в одязі , арт </a:t>
            </a:r>
            <a:r>
              <a:rPr lang="uk-UA" dirty="0" err="1" smtClean="0">
                <a:solidFill>
                  <a:schemeClr val="bg1"/>
                </a:solidFill>
              </a:rPr>
              <a:t>–хаусу</a:t>
            </a:r>
            <a:r>
              <a:rPr lang="uk-UA" dirty="0" smtClean="0">
                <a:solidFill>
                  <a:schemeClr val="bg1"/>
                </a:solidFill>
              </a:rPr>
              <a:t> в кінематографі, </a:t>
            </a:r>
            <a:r>
              <a:rPr lang="uk-UA" dirty="0">
                <a:solidFill>
                  <a:schemeClr val="bg1"/>
                </a:solidFill>
              </a:rPr>
              <a:t>що захоплюються незалежної музикою і ставлять себе в опозицію до масової культури 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251" y="3531075"/>
            <a:ext cx="5400600" cy="3296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581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.kanobu.ru/images/2012/05/21/54cabaf2-a118-4972-b38c-98e5c7f9d7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05064"/>
            <a:ext cx="52863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>
                <a:solidFill>
                  <a:srgbClr val="FFC000"/>
                </a:solidFill>
              </a:rPr>
              <a:t>Творчість: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22608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Аналіз творчості та повсякденності </a:t>
            </a:r>
            <a:r>
              <a:rPr lang="uk-UA" dirty="0" err="1">
                <a:solidFill>
                  <a:schemeClr val="bg1"/>
                </a:solidFill>
              </a:rPr>
              <a:t>хіпстерів</a:t>
            </a:r>
            <a:r>
              <a:rPr lang="uk-UA" dirty="0">
                <a:solidFill>
                  <a:schemeClr val="bg1"/>
                </a:solidFill>
              </a:rPr>
              <a:t> дає можливість сформулювати визначення даної соціальної спільності : це субкультура , витоки якої </a:t>
            </a:r>
            <a:r>
              <a:rPr lang="uk-UA" dirty="0" smtClean="0">
                <a:solidFill>
                  <a:schemeClr val="bg1"/>
                </a:solidFill>
              </a:rPr>
              <a:t>уходять в </a:t>
            </a:r>
            <a:r>
              <a:rPr lang="uk-UA" dirty="0" smtClean="0">
                <a:solidFill>
                  <a:schemeClr val="bg1"/>
                </a:solidFill>
              </a:rPr>
              <a:t>американські культурні </a:t>
            </a:r>
            <a:r>
              <a:rPr lang="uk-UA" dirty="0">
                <a:solidFill>
                  <a:schemeClr val="bg1"/>
                </a:solidFill>
              </a:rPr>
              <a:t>традиції </a:t>
            </a:r>
            <a:r>
              <a:rPr lang="en-US" dirty="0">
                <a:solidFill>
                  <a:schemeClr val="bg1"/>
                </a:solidFill>
              </a:rPr>
              <a:t>XX </a:t>
            </a:r>
            <a:r>
              <a:rPr lang="uk-UA" dirty="0">
                <a:solidFill>
                  <a:schemeClr val="bg1"/>
                </a:solidFill>
              </a:rPr>
              <a:t>століття , а основними цінностями є вільне і незалежне творчість , дбайливе ставлення до історичної спадщини і свобода інформації.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605547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745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chemeClr val="bg1"/>
                </a:solidFill>
              </a:rPr>
              <a:t>Музика: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45120"/>
            <a:ext cx="3587456" cy="4638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5112568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 err="1">
                <a:solidFill>
                  <a:schemeClr val="bg1"/>
                </a:solidFill>
              </a:rPr>
              <a:t>Хіпстери</a:t>
            </a:r>
            <a:r>
              <a:rPr lang="uk-UA" dirty="0">
                <a:solidFill>
                  <a:schemeClr val="bg1"/>
                </a:solidFill>
              </a:rPr>
              <a:t> не є прихильниками </a:t>
            </a:r>
            <a:r>
              <a:rPr lang="uk-UA" dirty="0" smtClean="0">
                <a:solidFill>
                  <a:schemeClr val="bg1"/>
                </a:solidFill>
              </a:rPr>
              <a:t>якогось </a:t>
            </a:r>
            <a:r>
              <a:rPr lang="uk-UA" dirty="0">
                <a:solidFill>
                  <a:schemeClr val="bg1"/>
                </a:solidFill>
              </a:rPr>
              <a:t>конкретного стилю в музичній культурі , але мають свою ідентифікацію ( </a:t>
            </a:r>
            <a:r>
              <a:rPr lang="uk-UA" dirty="0" err="1">
                <a:solidFill>
                  <a:schemeClr val="bg1"/>
                </a:solidFill>
              </a:rPr>
              <a:t>ретро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-стиль</a:t>
            </a:r>
            <a:r>
              <a:rPr lang="uk-UA" dirty="0">
                <a:solidFill>
                  <a:schemeClr val="bg1"/>
                </a:solidFill>
              </a:rPr>
              <a:t> в одязі ) , ідейний </a:t>
            </a:r>
            <a:r>
              <a:rPr lang="uk-UA" dirty="0" smtClean="0">
                <a:solidFill>
                  <a:schemeClr val="bg1"/>
                </a:solidFill>
              </a:rPr>
              <a:t>центр(творча </a:t>
            </a:r>
            <a:r>
              <a:rPr lang="uk-UA" dirty="0">
                <a:solidFill>
                  <a:schemeClr val="bg1"/>
                </a:solidFill>
              </a:rPr>
              <a:t>спадщина бітників ), визначену атрибутику (вузькі джинси , кеди , окуляри в товстій оправі ) , а також певну моральну позицію , що виражається у свободі творчості ( в цьому виявляється антропологічний акцент даної субкультури ) .</a:t>
            </a:r>
          </a:p>
        </p:txBody>
      </p:sp>
    </p:spTree>
    <p:extLst>
      <p:ext uri="{BB962C8B-B14F-4D97-AF65-F5344CB8AC3E}">
        <p14:creationId xmlns:p14="http://schemas.microsoft.com/office/powerpoint/2010/main" val="380200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617640"/>
            <a:ext cx="8928992" cy="33397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Основним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майданчиком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культурного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обраний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Одним з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найпомітніших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проявів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творчої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діяльності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стали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фешн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блоги та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культура.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західному суспільстві в зовнішньому вигляді </a:t>
            </a:r>
            <a:r>
              <a:rPr lang="uk-UA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хіпстери</a:t>
            </a: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більш схожі з 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самих звичайних студентів </a:t>
            </a: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 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підлітків ,які одягаються </a:t>
            </a: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uk-UA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кардигани</a:t>
            </a: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вузькі джинси.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нашій же країні були лише західні тенденції , 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тому </a:t>
            </a:r>
            <a:r>
              <a:rPr lang="uk-UA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хіпстери</a:t>
            </a: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набули більш чіткі рамки , 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вони просто помітні і відрізняються від звичайних міських жителів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40"/>
            <a:ext cx="4824536" cy="335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3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4464496" cy="6408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</a:rPr>
              <a:t>Якщо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порівнювати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західні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Інтернет</a:t>
            </a:r>
            <a:r>
              <a:rPr lang="ru-RU" dirty="0">
                <a:solidFill>
                  <a:schemeClr val="bg1"/>
                </a:solidFill>
              </a:rPr>
              <a:t> -</a:t>
            </a:r>
            <a:r>
              <a:rPr lang="ru-RU" dirty="0" err="1">
                <a:solidFill>
                  <a:schemeClr val="bg1"/>
                </a:solidFill>
              </a:rPr>
              <a:t>ресурси</a:t>
            </a:r>
            <a:r>
              <a:rPr lang="ru-RU" dirty="0">
                <a:solidFill>
                  <a:schemeClr val="bg1"/>
                </a:solidFill>
              </a:rPr>
              <a:t> , то там </a:t>
            </a:r>
            <a:r>
              <a:rPr lang="ru-RU" dirty="0" err="1">
                <a:solidFill>
                  <a:schemeClr val="bg1"/>
                </a:solidFill>
              </a:rPr>
              <a:t>хіпстерам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приділяється</a:t>
            </a:r>
            <a:r>
              <a:rPr lang="ru-RU" dirty="0">
                <a:solidFill>
                  <a:schemeClr val="bg1"/>
                </a:solidFill>
              </a:rPr>
              <a:t> не так </a:t>
            </a:r>
            <a:r>
              <a:rPr lang="ru-RU" dirty="0" err="1">
                <a:solidFill>
                  <a:schemeClr val="bg1"/>
                </a:solidFill>
              </a:rPr>
              <a:t>багато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уваги</a:t>
            </a:r>
            <a:r>
              <a:rPr lang="ru-RU" dirty="0">
                <a:solidFill>
                  <a:schemeClr val="bg1"/>
                </a:solidFill>
              </a:rPr>
              <a:t> , як </a:t>
            </a:r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>
                <a:solidFill>
                  <a:schemeClr val="bg1"/>
                </a:solidFill>
              </a:rPr>
              <a:t>вітчизняних</a:t>
            </a:r>
            <a:r>
              <a:rPr lang="ru-RU" dirty="0">
                <a:solidFill>
                  <a:schemeClr val="bg1"/>
                </a:solidFill>
              </a:rPr>
              <a:t> мережах вони стали </a:t>
            </a:r>
            <a:r>
              <a:rPr lang="ru-RU" dirty="0" err="1">
                <a:solidFill>
                  <a:schemeClr val="bg1"/>
                </a:solidFill>
              </a:rPr>
              <a:t>свого</a:t>
            </a:r>
            <a:r>
              <a:rPr lang="ru-RU" dirty="0">
                <a:solidFill>
                  <a:schemeClr val="bg1"/>
                </a:solidFill>
              </a:rPr>
              <a:t> роду « </a:t>
            </a:r>
            <a:r>
              <a:rPr lang="ru-RU" dirty="0" err="1">
                <a:solidFill>
                  <a:schemeClr val="bg1"/>
                </a:solidFill>
              </a:rPr>
              <a:t>мем</a:t>
            </a:r>
            <a:r>
              <a:rPr lang="ru-RU" dirty="0">
                <a:solidFill>
                  <a:schemeClr val="bg1"/>
                </a:solidFill>
              </a:rPr>
              <a:t> - культурою ». За </a:t>
            </a:r>
            <a:r>
              <a:rPr lang="ru-RU" dirty="0" err="1">
                <a:solidFill>
                  <a:schemeClr val="bg1"/>
                </a:solidFill>
              </a:rPr>
              <a:t>популярністю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жарти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пародії</a:t>
            </a:r>
            <a:r>
              <a:rPr lang="ru-RU" dirty="0">
                <a:solidFill>
                  <a:schemeClr val="bg1"/>
                </a:solidFill>
              </a:rPr>
              <a:t> на них </a:t>
            </a:r>
            <a:r>
              <a:rPr lang="ru-RU" dirty="0" err="1">
                <a:solidFill>
                  <a:schemeClr val="bg1"/>
                </a:solidFill>
              </a:rPr>
              <a:t>змогли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обійти</a:t>
            </a:r>
            <a:r>
              <a:rPr lang="ru-RU" dirty="0">
                <a:solidFill>
                  <a:schemeClr val="bg1"/>
                </a:solidFill>
              </a:rPr>
              <a:t> , напевно, </a:t>
            </a:r>
            <a:r>
              <a:rPr lang="ru-RU" dirty="0" err="1">
                <a:solidFill>
                  <a:schemeClr val="bg1"/>
                </a:solidFill>
              </a:rPr>
              <a:t>тільки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жарти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представників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нашумілої</a:t>
            </a:r>
            <a:r>
              <a:rPr lang="ru-RU" dirty="0">
                <a:solidFill>
                  <a:schemeClr val="bg1"/>
                </a:solidFill>
              </a:rPr>
              <a:t> колись </a:t>
            </a:r>
            <a:r>
              <a:rPr lang="ru-RU" dirty="0" err="1">
                <a:solidFill>
                  <a:schemeClr val="bg1"/>
                </a:solidFill>
              </a:rPr>
              <a:t>емо</a:t>
            </a:r>
            <a:r>
              <a:rPr lang="ru-RU" dirty="0">
                <a:solidFill>
                  <a:schemeClr val="bg1"/>
                </a:solidFill>
              </a:rPr>
              <a:t> -</a:t>
            </a:r>
            <a:r>
              <a:rPr lang="ru-RU" dirty="0" err="1">
                <a:solidFill>
                  <a:schemeClr val="bg1"/>
                </a:solidFill>
              </a:rPr>
              <a:t>культури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4664"/>
            <a:ext cx="4144779" cy="602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7809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err="1">
                <a:solidFill>
                  <a:schemeClr val="bg1"/>
                </a:solidFill>
              </a:rPr>
              <a:t>Масова</a:t>
            </a:r>
            <a:r>
              <a:rPr lang="ru-RU" dirty="0">
                <a:solidFill>
                  <a:schemeClr val="bg1"/>
                </a:solidFill>
              </a:rPr>
              <a:t> культура та заходи в </a:t>
            </a:r>
            <a:r>
              <a:rPr lang="ru-RU" dirty="0" err="1">
                <a:solidFill>
                  <a:schemeClr val="bg1"/>
                </a:solidFill>
              </a:rPr>
              <a:t>хіпстерской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середовища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84177"/>
            <a:ext cx="8321734" cy="319695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«Пікнік Афіші » - кожне літо в Московській області проходить музичний фестиваль , головною особливістю якого є незалежна музика. Більшість виконавців якраз відносяться до незалежної музиці , але з роками даний захід розрослося до масштабного музичного ринку , де будь-хто може принести свої речі і виставити їх на продаж або обмін , де на одній території сусідять і « кустарні » виробники і представники міжнародних корпорацій , наприклад , «</a:t>
            </a:r>
            <a:r>
              <a:rPr lang="en-US" dirty="0">
                <a:solidFill>
                  <a:schemeClr val="bg1"/>
                </a:solidFill>
              </a:rPr>
              <a:t>Apple» </a:t>
            </a:r>
            <a:r>
              <a:rPr lang="uk-UA" dirty="0">
                <a:solidFill>
                  <a:schemeClr val="bg1"/>
                </a:solidFill>
              </a:rPr>
              <a:t>чи « </a:t>
            </a:r>
            <a:r>
              <a:rPr lang="en-US" dirty="0">
                <a:solidFill>
                  <a:schemeClr val="bg1"/>
                </a:solidFill>
              </a:rPr>
              <a:t>Nike ».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2054" name="Picture 6" descr="http://picnic.afisha.ru/Files/Photos/130726040836/130726051416/p_850x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3670361" cy="244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icnic.afisha.ru/Files/Photos/130611152013/130729193127/p_850x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2" t="19298"/>
          <a:stretch/>
        </p:blipFill>
        <p:spPr bwMode="auto">
          <a:xfrm>
            <a:off x="4788024" y="4037067"/>
            <a:ext cx="3857238" cy="281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1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352928" cy="25922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Особливістю </a:t>
            </a:r>
            <a:r>
              <a:rPr lang="uk-UA" dirty="0" err="1">
                <a:solidFill>
                  <a:schemeClr val="bg1"/>
                </a:solidFill>
              </a:rPr>
              <a:t>хіпстерів</a:t>
            </a:r>
            <a:r>
              <a:rPr lang="uk-UA" dirty="0">
                <a:solidFill>
                  <a:schemeClr val="bg1"/>
                </a:solidFill>
              </a:rPr>
              <a:t> і головним їх досягненням стало , нехай і приховане , </a:t>
            </a:r>
            <a:r>
              <a:rPr lang="uk-UA" dirty="0" smtClean="0">
                <a:solidFill>
                  <a:schemeClr val="bg1"/>
                </a:solidFill>
              </a:rPr>
              <a:t>абсолютизування </a:t>
            </a:r>
            <a:r>
              <a:rPr lang="uk-UA" dirty="0">
                <a:solidFill>
                  <a:schemeClr val="bg1"/>
                </a:solidFill>
              </a:rPr>
              <a:t>мистецтва. Вони не намагаються вирішувати будь-які соціальні проблеми , тобто виходить унікальна культурна формула : свобода </a:t>
            </a:r>
            <a:r>
              <a:rPr lang="uk-UA" dirty="0" err="1">
                <a:solidFill>
                  <a:schemeClr val="bg1"/>
                </a:solidFill>
              </a:rPr>
              <a:t>самоідентифікації</a:t>
            </a:r>
            <a:r>
              <a:rPr lang="uk-UA" dirty="0">
                <a:solidFill>
                  <a:schemeClr val="bg1"/>
                </a:solidFill>
              </a:rPr>
              <a:t> плюс свобода творчої діяльності без всяких обмежень.</a:t>
            </a:r>
          </a:p>
          <a:p>
            <a:endParaRPr lang="uk-UA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dirty="0" smtClean="0"/>
              <a:t>.</a:t>
            </a:r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8840"/>
            <a:ext cx="2111798" cy="2904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13195"/>
            <a:ext cx="2880320" cy="28803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4910240"/>
            <a:ext cx="872156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>
                <a:solidFill>
                  <a:schemeClr val="bg1"/>
                </a:solidFill>
              </a:rPr>
              <a:t>Але </a:t>
            </a:r>
            <a:r>
              <a:rPr lang="uk-UA" sz="2200" dirty="0" err="1">
                <a:solidFill>
                  <a:schemeClr val="bg1"/>
                </a:solidFill>
              </a:rPr>
              <a:t>хіпстери</a:t>
            </a:r>
            <a:r>
              <a:rPr lang="uk-UA" sz="2200" dirty="0">
                <a:solidFill>
                  <a:schemeClr val="bg1"/>
                </a:solidFill>
              </a:rPr>
              <a:t> у своєму </a:t>
            </a:r>
            <a:r>
              <a:rPr lang="uk-UA" sz="2200" dirty="0" err="1">
                <a:solidFill>
                  <a:schemeClr val="bg1"/>
                </a:solidFill>
              </a:rPr>
              <a:t>субкультурному</a:t>
            </a:r>
            <a:r>
              <a:rPr lang="uk-UA" sz="2200" dirty="0">
                <a:solidFill>
                  <a:schemeClr val="bg1"/>
                </a:solidFill>
              </a:rPr>
              <a:t> розвитку не змогли уникнути проблеми творчої меншості всередині самого явища . Зосередження молоді , що сприйняла хвилю </a:t>
            </a:r>
            <a:r>
              <a:rPr lang="uk-UA" sz="2200" dirty="0" err="1">
                <a:solidFill>
                  <a:schemeClr val="bg1"/>
                </a:solidFill>
              </a:rPr>
              <a:t>хіпстерів</a:t>
            </a:r>
            <a:r>
              <a:rPr lang="uk-UA" sz="2200" dirty="0">
                <a:solidFill>
                  <a:schemeClr val="bg1"/>
                </a:solidFill>
              </a:rPr>
              <a:t> як моду , послужило причиною необхідного відмінності між </a:t>
            </a:r>
            <a:r>
              <a:rPr lang="uk-UA" sz="2200" dirty="0" err="1">
                <a:solidFill>
                  <a:schemeClr val="bg1"/>
                </a:solidFill>
              </a:rPr>
              <a:t>хіпстери</a:t>
            </a:r>
            <a:r>
              <a:rPr lang="uk-UA" sz="2200" dirty="0">
                <a:solidFill>
                  <a:schemeClr val="bg1"/>
                </a:solidFill>
              </a:rPr>
              <a:t> і тими , хто ними намагається бути 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5424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667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Hipsters</vt:lpstr>
      <vt:lpstr>Хто такі?</vt:lpstr>
      <vt:lpstr>Презентация PowerPoint</vt:lpstr>
      <vt:lpstr>Творчість:</vt:lpstr>
      <vt:lpstr>Музика:</vt:lpstr>
      <vt:lpstr>Презентация PowerPoint</vt:lpstr>
      <vt:lpstr>Презентация PowerPoint</vt:lpstr>
      <vt:lpstr>Масова культура та заходи в хіпстерской середовища:</vt:lpstr>
      <vt:lpstr>Презентация PowerPoint</vt:lpstr>
      <vt:lpstr>Презентация PowerPoint</vt:lpstr>
      <vt:lpstr>Власне опитування:</vt:lpstr>
      <vt:lpstr>Отже: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Hipsters</dc:title>
  <cp:lastModifiedBy>Кузнецова</cp:lastModifiedBy>
  <cp:revision>11</cp:revision>
  <dcterms:modified xsi:type="dcterms:W3CDTF">2013-10-23T06:20:36Z</dcterms:modified>
</cp:coreProperties>
</file>