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2" r:id="rId4"/>
    <p:sldId id="258" r:id="rId5"/>
    <p:sldId id="271" r:id="rId6"/>
    <p:sldId id="260" r:id="rId7"/>
    <p:sldId id="261" r:id="rId8"/>
    <p:sldId id="262" r:id="rId9"/>
    <p:sldId id="266" r:id="rId10"/>
    <p:sldId id="288" r:id="rId11"/>
    <p:sldId id="267" r:id="rId12"/>
    <p:sldId id="274" r:id="rId13"/>
    <p:sldId id="275" r:id="rId14"/>
    <p:sldId id="276" r:id="rId15"/>
    <p:sldId id="277" r:id="rId16"/>
    <p:sldId id="281" r:id="rId17"/>
    <p:sldId id="282" r:id="rId18"/>
    <p:sldId id="283" r:id="rId19"/>
    <p:sldId id="284" r:id="rId20"/>
    <p:sldId id="279" r:id="rId21"/>
    <p:sldId id="285" r:id="rId22"/>
    <p:sldId id="286" r:id="rId23"/>
    <p:sldId id="287" r:id="rId24"/>
    <p:sldId id="290" r:id="rId25"/>
    <p:sldId id="294" r:id="rId26"/>
    <p:sldId id="295" r:id="rId27"/>
    <p:sldId id="293" r:id="rId28"/>
    <p:sldId id="296"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CC"/>
    <a:srgbClr val="FF99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9" autoAdjust="0"/>
    <p:restoredTop sz="94660"/>
  </p:normalViewPr>
  <p:slideViewPr>
    <p:cSldViewPr>
      <p:cViewPr varScale="1">
        <p:scale>
          <a:sx n="72" d="100"/>
          <a:sy n="72" d="100"/>
        </p:scale>
        <p:origin x="-10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03D77-0712-480E-AECB-805306A39E33}" type="datetimeFigureOut">
              <a:rPr lang="ru-RU" smtClean="0"/>
              <a:pPr/>
              <a:t>16.12.2012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FAA5B-43B8-4A51-AB83-4A7176DC82D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4572008"/>
            <a:ext cx="6400800" cy="1752600"/>
          </a:xfrm>
        </p:spPr>
        <p:txBody>
          <a:bodyPr/>
          <a:lstStyle/>
          <a:p>
            <a:pPr algn="l"/>
            <a:r>
              <a:rPr lang="fr-FR" b="1" dirty="0" smtClean="0">
                <a:solidFill>
                  <a:schemeClr val="tx1"/>
                </a:solidFill>
              </a:rPr>
              <a:t>Cette présentation a été </a:t>
            </a:r>
            <a:r>
              <a:rPr lang="fr-FR" b="1" dirty="0" smtClean="0">
                <a:solidFill>
                  <a:schemeClr val="tx1"/>
                </a:solidFill>
              </a:rPr>
              <a:t>préparée</a:t>
            </a:r>
          </a:p>
          <a:p>
            <a:pPr algn="l"/>
            <a:r>
              <a:rPr lang="fr-FR" b="1" dirty="0" smtClean="0">
                <a:solidFill>
                  <a:schemeClr val="tx1"/>
                </a:solidFill>
              </a:rPr>
              <a:t>Maria Orlova</a:t>
            </a:r>
            <a:endParaRPr lang="ru-RU" b="1" dirty="0">
              <a:solidFill>
                <a:schemeClr val="tx1"/>
              </a:solidFill>
            </a:endParaRPr>
          </a:p>
        </p:txBody>
      </p:sp>
      <p:sp>
        <p:nvSpPr>
          <p:cNvPr id="4" name="Скругленный прямоугольник 3"/>
          <p:cNvSpPr/>
          <p:nvPr/>
        </p:nvSpPr>
        <p:spPr>
          <a:xfrm>
            <a:off x="1428728" y="2285992"/>
            <a:ext cx="6408712" cy="8640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L'architecture</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française</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Le palais de l'Ile - Annecy -</a:t>
            </a:r>
            <a:endParaRPr lang="ru-RU"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3" name="Содержимое 2"/>
          <p:cNvSpPr>
            <a:spLocks noGrp="1"/>
          </p:cNvSpPr>
          <p:nvPr>
            <p:ph idx="1"/>
          </p:nvPr>
        </p:nvSpPr>
        <p:spPr>
          <a:xfrm>
            <a:off x="179512" y="5229200"/>
            <a:ext cx="8964488" cy="1473027"/>
          </a:xfrm>
        </p:spPr>
        <p:txBody>
          <a:bodyPr>
            <a:normAutofit fontScale="85000" lnSpcReduction="20000"/>
          </a:bodyPr>
          <a:lstStyle/>
          <a:p>
            <a:pPr>
              <a:buNone/>
            </a:pPr>
            <a:r>
              <a:rPr lang="fr-FR" dirty="0" smtClean="0">
                <a:solidFill>
                  <a:srgbClr val="FFFFCC"/>
                </a:solidFill>
                <a:latin typeface="Monotype Corsiva" pitchFamily="66" charset="0"/>
              </a:rPr>
              <a:t>    </a:t>
            </a:r>
            <a:r>
              <a:rPr lang="fr-FR" dirty="0" smtClean="0">
                <a:solidFill>
                  <a:srgbClr val="FFFFCC"/>
                </a:solidFill>
                <a:latin typeface="Mongolian Baiti" pitchFamily="66" charset="0"/>
                <a:cs typeface="Mongolian Baiti" pitchFamily="66" charset="0"/>
              </a:rPr>
              <a:t>Construit sur une île naturelle et entouré par les eaux du Thiou, le palais de l'Ile a eu diverses vocations depuis le Moyen Age, avant de devenir l'actuel musée d'histoire d'Annecy.</a:t>
            </a:r>
            <a:endParaRPr lang="ru-RU" dirty="0">
              <a:solidFill>
                <a:srgbClr val="FFFFCC"/>
              </a:solidFill>
              <a:latin typeface="Monotype Corsiva" pitchFamily="66" charset="0"/>
              <a:cs typeface="Mongolian Baiti"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9512" y="4293096"/>
            <a:ext cx="8964488" cy="2304256"/>
          </a:xfrm>
          <a:prstGeom prst="round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 </a:t>
            </a:r>
            <a:r>
              <a:rPr lang="en-US" sz="2800" dirty="0" err="1" smtClean="0">
                <a:solidFill>
                  <a:schemeClr val="tx1"/>
                </a:solidFill>
              </a:rPr>
              <a:t>L'architecture</a:t>
            </a:r>
            <a:r>
              <a:rPr lang="en-US" sz="2800" dirty="0" smtClean="0">
                <a:solidFill>
                  <a:schemeClr val="tx1"/>
                </a:solidFill>
              </a:rPr>
              <a:t> </a:t>
            </a:r>
            <a:r>
              <a:rPr lang="en-US" sz="2800" dirty="0" err="1" smtClean="0">
                <a:solidFill>
                  <a:schemeClr val="tx1"/>
                </a:solidFill>
              </a:rPr>
              <a:t>française</a:t>
            </a:r>
            <a:r>
              <a:rPr lang="en-US" sz="2800" dirty="0" smtClean="0">
                <a:solidFill>
                  <a:schemeClr val="tx1"/>
                </a:solidFill>
              </a:rPr>
              <a:t> </a:t>
            </a:r>
            <a:r>
              <a:rPr lang="fr-FR" sz="2800" dirty="0" smtClean="0">
                <a:solidFill>
                  <a:schemeClr val="tx1"/>
                </a:solidFill>
              </a:rPr>
              <a:t>comporte des exemples d'architecture de toutes les époques, de l'architecture romaine à l'architecture d'après-guerre, en passant par des chefs-d'œuvre de l'architecture romane, gothique et classique.</a:t>
            </a: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8"/>
            <a:ext cx="8229600" cy="4525963"/>
          </a:xfrm>
        </p:spPr>
        <p:txBody>
          <a:bodyPr/>
          <a:lstStyle/>
          <a:p>
            <a:pPr>
              <a:buNone/>
            </a:pPr>
            <a:r>
              <a:rPr lang="en-US"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Le centre-</a:t>
            </a:r>
            <a:r>
              <a:rPr lang="en-US" b="1" dirty="0" err="1"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ville</a:t>
            </a:r>
            <a:r>
              <a:rPr lang="en-US" b="1" dirty="0" smtClean="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du Havre</a:t>
            </a:r>
            <a:endParaRPr lang="ru-RU" b="1" dirty="0">
              <a:ln w="17780" cmpd="sng">
                <a:solidFill>
                  <a:sysClr val="windowText" lastClr="00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692696"/>
            <a:ext cx="8229600" cy="4525963"/>
          </a:xfrm>
        </p:spPr>
        <p:txBody>
          <a:bodyPr>
            <a:normAutofit/>
          </a:bodyPr>
          <a:lstStyle/>
          <a:p>
            <a:pPr>
              <a:buNone/>
            </a:pP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 </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abbaye</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de Saint-</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Savin</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sur</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Gartempe</a:t>
            </a:r>
            <a:endPar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500042"/>
            <a:ext cx="3779912" cy="2434282"/>
          </a:xfrm>
        </p:spPr>
        <p:txBody>
          <a:bodyPr>
            <a:normAutofit/>
          </a:bodyPr>
          <a:lstStyle/>
          <a:p>
            <a:r>
              <a:rPr lang="en-US" dirty="0" err="1" smtClean="0">
                <a:solidFill>
                  <a:srgbClr val="FFFFCC"/>
                </a:solidFill>
                <a:latin typeface="Monotype Corsiva" pitchFamily="66" charset="0"/>
              </a:rPr>
              <a:t>Cathédrale</a:t>
            </a:r>
            <a:r>
              <a:rPr lang="en-US" dirty="0" smtClean="0">
                <a:solidFill>
                  <a:srgbClr val="FFFFCC"/>
                </a:solidFill>
                <a:latin typeface="Monotype Corsiva" pitchFamily="66" charset="0"/>
              </a:rPr>
              <a:t> Notre-Dame de Chartres</a:t>
            </a:r>
            <a:endParaRPr lang="ru-RU" dirty="0">
              <a:solidFill>
                <a:srgbClr val="FFFFCC"/>
              </a:solidFill>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51312" y="404664"/>
            <a:ext cx="6192688" cy="3384375"/>
          </a:xfrm>
        </p:spPr>
        <p:txBody>
          <a:bodyPr/>
          <a:lstStyle/>
          <a:p>
            <a:pPr>
              <a:buNone/>
            </a:pPr>
            <a:r>
              <a:rPr lang="fr-FR" dirty="0" smtClean="0">
                <a:latin typeface="Monotype Corsiva" pitchFamily="66" charset="0"/>
              </a:rPr>
              <a:t>    Grande église gothique du XIIIe siècle, la cathédrale Notre-Dame d'Amiens est le fleuron de l'architecture picarde. Elle est d'ailleurs classée au patrimoine mondial de l'Unesco.</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Basilique Notre-Dame de La Garde - Marseille</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539552" y="1340768"/>
            <a:ext cx="7920880" cy="4752528"/>
          </a:xfrm>
          <a:prstGeom prst="roundRect">
            <a:avLst/>
          </a:prstGeom>
          <a:solidFill>
            <a:schemeClr val="bg2">
              <a:lumMod val="9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accent6">
                    <a:lumMod val="20000"/>
                    <a:lumOff val="80000"/>
                  </a:schemeClr>
                </a:solidFill>
              </a:rPr>
              <a:t>Indissociable de la ville de Marseille, la basilique Notre-Dame de la Garde veille sur la cité phocéenne depuis le XIXe siècle. Considérée comme étant la patronne des marins, elle est surnommée "la Bonne Mère" et les matelots sont nombreux à lui offrir des ex-voto. Plaques de marbre et maquettes de bateau recouvrent ainsi les murs de la basilique.</a:t>
            </a:r>
            <a:endParaRPr lang="ru-RU" sz="3200" dirty="0">
              <a:solidFill>
                <a:schemeClr val="accent6">
                  <a:lumMod val="20000"/>
                  <a:lumOff val="8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a:t>
            </a:r>
            <a:r>
              <a:rPr lang="en-US"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Vieille</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Bourse - Lille</a:t>
            </a:r>
            <a:endParaRPr lang="ru-RU"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Скругленный прямоугольник 3"/>
          <p:cNvSpPr/>
          <p:nvPr/>
        </p:nvSpPr>
        <p:spPr>
          <a:xfrm>
            <a:off x="323528" y="4725144"/>
            <a:ext cx="8568952" cy="1944216"/>
          </a:xfrm>
          <a:prstGeom prst="roundRect">
            <a:avLst/>
          </a:prstGeom>
          <a:solidFill>
            <a:schemeClr val="tx1">
              <a:lumMod val="75000"/>
              <a:lumOff val="2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FFCC"/>
                </a:solidFill>
                <a:latin typeface="Gulim" pitchFamily="34" charset="-127"/>
                <a:ea typeface="Gulim" pitchFamily="34" charset="-127"/>
              </a:rPr>
              <a:t>L'architecture de la Vieille Bourse de Lille laisse transparaître l'exubérance de la Renaissance flamande. Elle se compose de 24 maisons disposées autour d'une cour rectangulaire dont les arcades sont magnifiquement sculptées.</a:t>
            </a:r>
            <a:endParaRPr lang="ru-RU" sz="2800" dirty="0">
              <a:solidFill>
                <a:srgbClr val="FFFFCC"/>
              </a:solidFill>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 </a:t>
            </a:r>
            <a:r>
              <a:rPr lang="en-US" dirty="0" err="1" smtClean="0"/>
              <a:t>Cathédrale</a:t>
            </a:r>
            <a:r>
              <a:rPr lang="en-US" dirty="0" smtClean="0"/>
              <a:t> Saint-Etienne - Metz</a:t>
            </a:r>
            <a:endParaRPr lang="ru-RU" dirty="0"/>
          </a:p>
        </p:txBody>
      </p:sp>
      <p:sp>
        <p:nvSpPr>
          <p:cNvPr id="4" name="Скругленный прямоугольник 3"/>
          <p:cNvSpPr/>
          <p:nvPr/>
        </p:nvSpPr>
        <p:spPr>
          <a:xfrm>
            <a:off x="0" y="5589240"/>
            <a:ext cx="9144000" cy="1268760"/>
          </a:xfrm>
          <a:prstGeom prst="roundRect">
            <a:avLst/>
          </a:prstGeom>
          <a:solidFill>
            <a:schemeClr val="bg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Dominant Metz, la cathédrale Saint-Etienne est le monument incontournable de la capitale lorraine. Ses vitraux lui ont  d'ailleurs valu le surnom de "Lanterne de Dieu".</a:t>
            </a: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fr-FR" dirty="0" smtClean="0">
                <a:solidFill>
                  <a:srgbClr val="FFFFCC"/>
                </a:solidFill>
              </a:rPr>
              <a:t>. </a:t>
            </a:r>
            <a:endParaRPr lang="ru-RU" dirty="0">
              <a:solidFill>
                <a:srgbClr val="FFFFCC"/>
              </a:solidFill>
            </a:endParaRPr>
          </a:p>
        </p:txBody>
      </p:sp>
      <p:sp>
        <p:nvSpPr>
          <p:cNvPr id="4" name="Скругленный прямоугольник 3"/>
          <p:cNvSpPr/>
          <p:nvPr/>
        </p:nvSpPr>
        <p:spPr>
          <a:xfrm>
            <a:off x="467544" y="620688"/>
            <a:ext cx="8136904" cy="2016224"/>
          </a:xfrm>
          <a:prstGeom prst="roundRect">
            <a:avLst/>
          </a:prstGeom>
          <a:solidFill>
            <a:schemeClr val="tx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FFFFCC"/>
                </a:solidFill>
              </a:rPr>
              <a:t> La France possède un patrimoine architectural riche, témoin d'une longue histoire et de la rencontre de différents traits civilisationnels.</a:t>
            </a:r>
            <a:endParaRPr lang="ru-RU"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fr-FR" b="1" cap="all" dirty="0" smtClean="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rPr>
              <a:t>Le Palais des Ducs de Bourgogne - Dijon</a:t>
            </a:r>
            <a:endParaRPr lang="ru-RU" b="1" cap="all" dirty="0">
              <a:ln w="9000" cmpd="sng">
                <a:solidFill>
                  <a:schemeClr val="accent4">
                    <a:shade val="50000"/>
                    <a:satMod val="120000"/>
                  </a:schemeClr>
                </a:solidFill>
                <a:prstDash val="solid"/>
              </a:ln>
              <a:solidFill>
                <a:schemeClr val="bg2">
                  <a:lumMod val="50000"/>
                </a:schemeClr>
              </a:solidFill>
              <a:effectLst>
                <a:reflection blurRad="12700" stA="28000" endPos="45000" dist="1000" dir="5400000" sy="-100000" algn="bl" rotWithShape="0"/>
              </a:effectLst>
            </a:endParaRPr>
          </a:p>
        </p:txBody>
      </p:sp>
      <p:sp>
        <p:nvSpPr>
          <p:cNvPr id="4" name="Скругленный прямоугольник 3"/>
          <p:cNvSpPr/>
          <p:nvPr/>
        </p:nvSpPr>
        <p:spPr>
          <a:xfrm>
            <a:off x="0" y="4985792"/>
            <a:ext cx="9144000" cy="1872208"/>
          </a:xfrm>
          <a:prstGeom prst="round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Situé en plein cœur de Dijon, le palais des Ducs de Bourgogne n'a cessé de s'enrichir depuis le début de son édification au XIVe siècle. Il abrite aujourd'hui  l'Hôtel de Ville et le musée des Beaux-arts</a:t>
            </a:r>
            <a:endParaRPr lang="ru-RU" sz="28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 </a:t>
            </a:r>
            <a:r>
              <a:rPr lang="en-US"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Capitole</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 Toulouse</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Скругленный прямоугольник 3"/>
          <p:cNvSpPr/>
          <p:nvPr/>
        </p:nvSpPr>
        <p:spPr>
          <a:xfrm>
            <a:off x="1357290" y="2571744"/>
            <a:ext cx="6072230" cy="3357586"/>
          </a:xfrm>
          <a:prstGeom prst="roundRect">
            <a:avLst/>
          </a:prstGeom>
          <a:solidFill>
            <a:schemeClr val="bg2">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2">
                    <a:lumMod val="75000"/>
                  </a:schemeClr>
                </a:solidFill>
              </a:rPr>
              <a:t>Derrière sa belle façade rose, le Capitole abrite aujourd'hui l'Hôtel de Ville et le théâtre de Toulouse. Un premier bâtiment avait été bâti au XIIe siècle mais seules subsistent des constructions du XVI au XVIIIe siècle.</a:t>
            </a:r>
            <a:endParaRPr lang="ru-RU"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Tour Eiffel - Paris</a:t>
            </a:r>
            <a:endParaRPr lang="ru-RU"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Содержимое 2"/>
          <p:cNvSpPr>
            <a:spLocks noGrp="1"/>
          </p:cNvSpPr>
          <p:nvPr>
            <p:ph idx="1"/>
          </p:nvPr>
        </p:nvSpPr>
        <p:spPr>
          <a:xfrm>
            <a:off x="467544" y="1772816"/>
            <a:ext cx="4330824" cy="4061048"/>
          </a:xfrm>
        </p:spPr>
        <p:txBody>
          <a:bodyPr/>
          <a:lstStyle/>
          <a:p>
            <a:pPr>
              <a:buNone/>
            </a:pPr>
            <a:r>
              <a:rPr lang="fr-FR" dirty="0" smtClean="0">
                <a:solidFill>
                  <a:srgbClr val="FFFFCC"/>
                </a:solidFill>
              </a:rPr>
              <a:t>   Symbole de Paris et plus largement de la France, </a:t>
            </a:r>
            <a:r>
              <a:rPr lang="fr-FR" dirty="0" smtClean="0">
                <a:solidFill>
                  <a:schemeClr val="tx2">
                    <a:lumMod val="60000"/>
                    <a:lumOff val="40000"/>
                  </a:schemeClr>
                </a:solidFill>
              </a:rPr>
              <a:t>la Tour Eiffel surplombe la capitale de ses 300 mètres de haut. </a:t>
            </a:r>
            <a:endParaRPr lang="ru-RU"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04664"/>
            <a:ext cx="8892480" cy="4525963"/>
          </a:xfrm>
        </p:spPr>
        <p:txBody>
          <a:bodyPr/>
          <a:lstStyle/>
          <a:p>
            <a:pPr>
              <a:buNone/>
            </a:pPr>
            <a:r>
              <a:rPr lang="fr-FR" dirty="0" smtClean="0">
                <a:solidFill>
                  <a:srgbClr val="FFFFCC"/>
                </a:solidFill>
              </a:rPr>
              <a:t>            On </a:t>
            </a:r>
            <a:r>
              <a:rPr lang="fr-FR" dirty="0" smtClean="0">
                <a:solidFill>
                  <a:srgbClr val="FFFFCC"/>
                </a:solidFill>
              </a:rPr>
              <a:t>la doit à Gustave Eiffel qui l'a construite en 1889 à l'occasion de l'</a:t>
            </a:r>
            <a:r>
              <a:rPr lang="fr-FR" dirty="0" smtClean="0"/>
              <a:t>Ex</a:t>
            </a:r>
            <a:r>
              <a:rPr lang="fr-FR" dirty="0" smtClean="0">
                <a:solidFill>
                  <a:srgbClr val="FFFFCC"/>
                </a:solidFill>
              </a:rPr>
              <a:t>position universelle qui célébrait le centenair</a:t>
            </a:r>
            <a:r>
              <a:rPr lang="fr-FR" dirty="0" smtClean="0"/>
              <a:t>e</a:t>
            </a:r>
            <a:r>
              <a:rPr lang="fr-FR" dirty="0" smtClean="0">
                <a:solidFill>
                  <a:srgbClr val="FFFFCC"/>
                </a:solidFill>
              </a:rPr>
              <a:t> </a:t>
            </a:r>
            <a:r>
              <a:rPr lang="fr-FR" dirty="0" smtClean="0"/>
              <a:t>de</a:t>
            </a:r>
            <a:r>
              <a:rPr lang="fr-FR" dirty="0" smtClean="0">
                <a:solidFill>
                  <a:srgbClr val="FFFFCC"/>
                </a:solidFill>
              </a:rPr>
              <a:t> la Révolution Française.</a:t>
            </a:r>
            <a:endParaRPr lang="ru-RU" dirty="0" smtClean="0">
              <a:solidFill>
                <a:srgbClr val="FFFFCC"/>
              </a:solidFill>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fr-FR"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Arc de triomphe de l'Étoile</a:t>
            </a:r>
            <a:endPar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Содержимое 2"/>
          <p:cNvSpPr>
            <a:spLocks noGrp="1"/>
          </p:cNvSpPr>
          <p:nvPr>
            <p:ph idx="1"/>
          </p:nvPr>
        </p:nvSpPr>
        <p:spPr>
          <a:xfrm>
            <a:off x="0" y="5589240"/>
            <a:ext cx="9144000" cy="1268760"/>
          </a:xfrm>
        </p:spPr>
        <p:txBody>
          <a:bodyPr>
            <a:noAutofit/>
          </a:bodyPr>
          <a:lstStyle/>
          <a:p>
            <a:pPr>
              <a:buNone/>
            </a:pPr>
            <a:r>
              <a:rPr lang="fr-FR" sz="2800" dirty="0" smtClean="0"/>
              <a:t>     L' arc de triomphe de l'Étoile souvent appelé simplement l' arc de triomphe , construit de 1808 à 1835 sur ordre de Napoléon, est situé à Paris.</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142976" y="2214554"/>
            <a:ext cx="6768752" cy="792088"/>
          </a:xfrm>
          <a:prstGeom prst="roundRect">
            <a:avLst/>
          </a:prstGeom>
          <a:solidFill>
            <a:schemeClr val="accent6">
              <a:lumMod val="40000"/>
              <a:lumOff val="6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smtClean="0">
                <a:solidFill>
                  <a:schemeClr val="tx1"/>
                </a:solidFill>
              </a:rPr>
              <a:t>  </a:t>
            </a:r>
            <a:r>
              <a:rPr lang="fr-FR" sz="3200" dirty="0" smtClean="0">
                <a:solidFill>
                  <a:schemeClr val="tx1"/>
                </a:solidFill>
              </a:rPr>
              <a:t>   </a:t>
            </a:r>
            <a:r>
              <a:rPr lang="fr-FR" sz="6000" b="1" dirty="0" smtClean="0">
                <a:solidFill>
                  <a:schemeClr val="tx1"/>
                </a:solidFill>
              </a:rPr>
              <a:t>Je vous remercie de votre attention!</a:t>
            </a:r>
            <a:endParaRPr lang="ru-RU" sz="6000"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500834"/>
          </a:xfrm>
        </p:spPr>
        <p:txBody>
          <a:bodyPr>
            <a:normAutofit fontScale="40000" lnSpcReduction="20000"/>
          </a:bodyPr>
          <a:lstStyle/>
          <a:p>
            <a:r>
              <a:rPr lang="fr-FR" sz="3500" dirty="0" smtClean="0">
                <a:latin typeface="Arial Rounded MT Bold" pitchFamily="34" charset="0"/>
              </a:rPr>
              <a:t>La France possède un patrimoine architectural riche, témoin d'une longue histoire et de la rencontre de différents traits </a:t>
            </a:r>
            <a:r>
              <a:rPr lang="fr-FR" sz="3500" dirty="0" smtClean="0">
                <a:latin typeface="Arial Rounded MT Bold" pitchFamily="34" charset="0"/>
              </a:rPr>
              <a:t>civilisationnels.</a:t>
            </a:r>
          </a:p>
          <a:p>
            <a:pPr>
              <a:buNone/>
            </a:pPr>
            <a:r>
              <a:rPr lang="fr-FR" sz="3500" dirty="0" smtClean="0">
                <a:latin typeface="Arial Rounded MT Bold" pitchFamily="34" charset="0"/>
              </a:rPr>
              <a:t>.</a:t>
            </a:r>
            <a:r>
              <a:rPr lang="fr-FR" sz="3500" dirty="0" smtClean="0">
                <a:latin typeface="Arial Rounded MT Bold" pitchFamily="34" charset="0"/>
              </a:rPr>
              <a:t> Le patrimoine architectural français classé au patrimoine mondial comporte à la fois des édifices d'architecture religieuse, civile, industrielle </a:t>
            </a:r>
          </a:p>
          <a:p>
            <a:pPr>
              <a:buNone/>
            </a:pPr>
            <a:r>
              <a:rPr lang="fr-FR" sz="3500" dirty="0" smtClean="0">
                <a:latin typeface="Arial Rounded MT Bold" pitchFamily="34" charset="0"/>
              </a:rPr>
              <a:t>    militaire et urbaine</a:t>
            </a:r>
            <a:r>
              <a:rPr lang="fr-FR" sz="3500" dirty="0" smtClean="0">
                <a:latin typeface="Arial Rounded MT Bold" pitchFamily="34" charset="0"/>
              </a:rPr>
              <a:t>.</a:t>
            </a:r>
          </a:p>
          <a:p>
            <a:pPr>
              <a:buNone/>
            </a:pPr>
            <a:r>
              <a:rPr lang="fr-FR" sz="3500" dirty="0" smtClean="0">
                <a:latin typeface="Arial Rounded MT Bold" pitchFamily="34" charset="0"/>
              </a:rPr>
              <a:t> Le patrimoine architectural français classé au patrimoine mondial comporte à la fois des édifices d'architecture religieuse, civile, industrielle </a:t>
            </a:r>
          </a:p>
          <a:p>
            <a:pPr>
              <a:buNone/>
            </a:pPr>
            <a:r>
              <a:rPr lang="fr-FR" sz="3500" dirty="0" smtClean="0">
                <a:latin typeface="Arial Rounded MT Bold" pitchFamily="34" charset="0"/>
              </a:rPr>
              <a:t>    militaire et urbaine</a:t>
            </a:r>
            <a:r>
              <a:rPr lang="fr-FR" sz="3500" dirty="0" smtClean="0">
                <a:latin typeface="Arial Rounded MT Bold" pitchFamily="34" charset="0"/>
              </a:rPr>
              <a:t>.</a:t>
            </a:r>
          </a:p>
          <a:p>
            <a:pPr>
              <a:buNone/>
            </a:pPr>
            <a:r>
              <a:rPr lang="fr-FR" sz="3500" dirty="0" smtClean="0">
                <a:latin typeface="Arial Rounded MT Bold" pitchFamily="34" charset="0"/>
              </a:rPr>
              <a:t> </a:t>
            </a:r>
            <a:r>
              <a:rPr lang="fr-FR" sz="3500" dirty="0" smtClean="0">
                <a:latin typeface="Arial Rounded MT Bold" pitchFamily="34" charset="0"/>
              </a:rPr>
              <a:t>Actuel Hôtel de Ville de Nancy, le palais Stanislasaffiche sa magnifique architecture néoclassique sur la célèbre place lorraine.</a:t>
            </a:r>
            <a:endParaRPr lang="fr-FR" sz="3500" dirty="0" smtClean="0">
              <a:latin typeface="Arial Rounded MT Bold" pitchFamily="34" charset="0"/>
            </a:endParaRPr>
          </a:p>
          <a:p>
            <a:pPr>
              <a:buNone/>
            </a:pPr>
            <a:r>
              <a:rPr lang="en-US" sz="3500" dirty="0" smtClean="0">
                <a:latin typeface="Arial Rounded MT Bold" pitchFamily="34" charset="0"/>
              </a:rPr>
              <a:t> </a:t>
            </a:r>
            <a:r>
              <a:rPr lang="en-US" sz="3500" dirty="0" err="1" smtClean="0">
                <a:latin typeface="Arial Rounded MT Bold" pitchFamily="34" charset="0"/>
              </a:rPr>
              <a:t>L'architecture</a:t>
            </a:r>
            <a:r>
              <a:rPr lang="en-US" sz="3500" dirty="0" smtClean="0">
                <a:latin typeface="Arial Rounded MT Bold" pitchFamily="34" charset="0"/>
              </a:rPr>
              <a:t> </a:t>
            </a:r>
            <a:r>
              <a:rPr lang="en-US" sz="3500" dirty="0" err="1" smtClean="0">
                <a:latin typeface="Arial Rounded MT Bold" pitchFamily="34" charset="0"/>
              </a:rPr>
              <a:t>française</a:t>
            </a:r>
            <a:r>
              <a:rPr lang="en-US" sz="3500" dirty="0" smtClean="0">
                <a:latin typeface="Arial Rounded MT Bold" pitchFamily="34" charset="0"/>
              </a:rPr>
              <a:t> </a:t>
            </a:r>
            <a:r>
              <a:rPr lang="fr-FR" sz="3500" dirty="0" smtClean="0">
                <a:latin typeface="Arial Rounded MT Bold" pitchFamily="34" charset="0"/>
              </a:rPr>
              <a:t>comporte des exemples d'architecture de toutes les époques, de l'architecture romaine à l'architecture d'après-guerre, en passant par des chefs-d'œuvre de l'architecture romane, gothique et classique</a:t>
            </a:r>
            <a:r>
              <a:rPr lang="fr-FR" sz="3500" dirty="0" smtClean="0">
                <a:latin typeface="Arial Rounded MT Bold" pitchFamily="34" charset="0"/>
              </a:rPr>
              <a:t>.</a:t>
            </a:r>
          </a:p>
          <a:p>
            <a:pPr>
              <a:buNone/>
            </a:pPr>
            <a:r>
              <a:rPr lang="fr-FR" sz="3500" dirty="0" smtClean="0">
                <a:latin typeface="Arial Rounded MT Bold" pitchFamily="34" charset="0"/>
              </a:rPr>
              <a:t> Grande église gothique du XIIIe siècle, la cathédrale Notre-Dame d'Amiens est le fleuron de l'architecture picarde. Elle est d'ailleurs classée au patrimoine mondial de l'Unesco.</a:t>
            </a:r>
          </a:p>
          <a:p>
            <a:pPr>
              <a:buNone/>
            </a:pPr>
            <a:r>
              <a:rPr lang="fr-FR" sz="3500" dirty="0" smtClean="0">
                <a:latin typeface="Arial Rounded MT Bold" pitchFamily="34" charset="0"/>
              </a:rPr>
              <a:t>Indissociable de la ville de Marseille, la basilique Notre-Dame de la Garde veille sur la cité phocéenne depuis le XIXe siècle. Considérée comme étant la patronne des marins, elle est surnommée "la Bonne Mère" et les matelots sont nombreux à lui offrir des ex-voto. Plaques de marbre et maquettes de bateau recouvrent ainsi les murs de la basilique.</a:t>
            </a:r>
            <a:endParaRPr lang="ru-RU" sz="3500" dirty="0" smtClean="0"/>
          </a:p>
          <a:p>
            <a:pPr>
              <a:buNone/>
            </a:pPr>
            <a:r>
              <a:rPr lang="fr-FR" sz="3500" dirty="0" smtClean="0">
                <a:latin typeface="Arial Rounded MT Bold" pitchFamily="34" charset="0"/>
              </a:rPr>
              <a:t>Dominant Metz, la cathédrale Saint-Etienne est le monument incontournable de la capitale lorraine. Ses vitraux lui ont  d'ailleurs valu le surnom de "Lanterne de Dieu".</a:t>
            </a:r>
            <a:endParaRPr lang="ru-RU" sz="3500" dirty="0" smtClean="0"/>
          </a:p>
          <a:p>
            <a:pPr>
              <a:buNone/>
            </a:pPr>
            <a:r>
              <a:rPr lang="fr-FR" sz="3500" dirty="0" smtClean="0">
                <a:latin typeface="Arial Rounded MT Bold" pitchFamily="34" charset="0"/>
              </a:rPr>
              <a:t>Situé en plein cœur de Dijon, le palais des Ducs de Bourgogne n'a cessé de s'enrichir depuis le début de son édification au XIVe siècle. Il abrite aujourd'hui  l'Hôtel de Ville et le musée des Beaux-arts</a:t>
            </a:r>
            <a:endParaRPr lang="ru-RU" sz="3500" dirty="0" smtClean="0"/>
          </a:p>
          <a:p>
            <a:pPr>
              <a:buNone/>
            </a:pPr>
            <a:endParaRPr lang="fr-FR" sz="3500" dirty="0" smtClean="0">
              <a:latin typeface="Arial Rounded MT Bold" pitchFamily="34" charset="0"/>
            </a:endParaRPr>
          </a:p>
          <a:p>
            <a:pPr>
              <a:buNone/>
            </a:pPr>
            <a:r>
              <a:rPr lang="fr-FR" sz="3500" dirty="0" smtClean="0">
                <a:latin typeface="Arial Rounded MT Bold" pitchFamily="34" charset="0"/>
                <a:ea typeface="Gulim" pitchFamily="34" charset="-127"/>
              </a:rPr>
              <a:t>L'a</a:t>
            </a:r>
            <a:r>
              <a:rPr lang="fr-FR" sz="3500" dirty="0" smtClean="0">
                <a:latin typeface="Arial Rounded MT Bold" pitchFamily="34" charset="0"/>
              </a:rPr>
              <a:t> Derrière sa belle façade rose, le Capitole abrite aujourd'hui l'Hôtel de Ville et le théâtre de Toulouse. Un premier bâtiment avait été bâti au XIIe siècle mais seules subsistent des constructions du XVI au XVIIIe siècle </a:t>
            </a:r>
            <a:r>
              <a:rPr lang="fr-FR" sz="3500" dirty="0" smtClean="0">
                <a:latin typeface="Arial Rounded MT Bold" pitchFamily="34" charset="0"/>
                <a:ea typeface="Gulim" pitchFamily="34" charset="-127"/>
              </a:rPr>
              <a:t>rchitecture </a:t>
            </a:r>
            <a:r>
              <a:rPr lang="fr-FR" sz="3500" dirty="0" smtClean="0">
                <a:latin typeface="Arial Rounded MT Bold" pitchFamily="34" charset="0"/>
                <a:ea typeface="Gulim" pitchFamily="34" charset="-127"/>
              </a:rPr>
              <a:t>de la Vieille Bourse de Lille laisse transparaître l'exubérance de la Renaissance flamande. Elle se compose de 24 maisons disposées autour d'une </a:t>
            </a:r>
            <a:r>
              <a:rPr lang="fr-FR" sz="3500" dirty="0" smtClean="0">
                <a:latin typeface="Arial Rounded MT Bold" pitchFamily="34" charset="0"/>
              </a:rPr>
              <a:t>Symbole de Paris et plus largement de la France, la Tour Eiffel surplombe la capitale de ses 300 mètres de haut</a:t>
            </a:r>
            <a:r>
              <a:rPr lang="fr-FR" sz="3500" dirty="0" smtClean="0">
                <a:latin typeface="Arial Rounded MT Bold" pitchFamily="34" charset="0"/>
              </a:rPr>
              <a:t>.</a:t>
            </a:r>
          </a:p>
          <a:p>
            <a:pPr>
              <a:buNone/>
            </a:pPr>
            <a:r>
              <a:rPr lang="fr-FR" sz="3500" dirty="0" smtClean="0">
                <a:latin typeface="Arial Rounded MT Bold" pitchFamily="34" charset="0"/>
              </a:rPr>
              <a:t> </a:t>
            </a:r>
            <a:r>
              <a:rPr lang="fr-FR" sz="3500" dirty="0" smtClean="0">
                <a:latin typeface="Arial Rounded MT Bold" pitchFamily="34" charset="0"/>
                <a:ea typeface="Gulim" pitchFamily="34" charset="-127"/>
              </a:rPr>
              <a:t>cour </a:t>
            </a:r>
            <a:r>
              <a:rPr lang="fr-FR" sz="3500" dirty="0" smtClean="0">
                <a:latin typeface="Arial Rounded MT Bold" pitchFamily="34" charset="0"/>
                <a:ea typeface="Gulim" pitchFamily="34" charset="-127"/>
              </a:rPr>
              <a:t>rectangulaire dont les arcades sont magnifiquement </a:t>
            </a:r>
            <a:r>
              <a:rPr lang="fr-FR" sz="3500" dirty="0" smtClean="0">
                <a:latin typeface="Arial Rounded MT Bold" pitchFamily="34" charset="0"/>
                <a:ea typeface="Gulim" pitchFamily="34" charset="-127"/>
              </a:rPr>
              <a:t>sculptées</a:t>
            </a:r>
          </a:p>
          <a:p>
            <a:pPr>
              <a:buNone/>
            </a:pPr>
            <a:r>
              <a:rPr lang="fr-FR" sz="3500" dirty="0" smtClean="0">
                <a:latin typeface="Arial Rounded MT Bold" pitchFamily="34" charset="0"/>
              </a:rPr>
              <a:t> L' arc de triomphe de l'Étoile souvent appelé simplement l' arc de triomphe , construit de 1808 à 1835 sur ordre de Napoléon, est situé à Paris.</a:t>
            </a:r>
            <a:endParaRPr lang="ru-RU" sz="3500" dirty="0" smtClean="0"/>
          </a:p>
          <a:p>
            <a:pPr>
              <a:buNone/>
            </a:pPr>
            <a:endParaRPr lang="fr-FR" dirty="0" smtClean="0"/>
          </a:p>
          <a:p>
            <a:pPr>
              <a:buNone/>
            </a:pPr>
            <a:endParaRPr lang="fr-FR" dirty="0" smtClean="0"/>
          </a:p>
          <a:p>
            <a:pPr>
              <a:buNone/>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32656"/>
            <a:ext cx="7092280" cy="4320480"/>
          </a:xfrm>
        </p:spPr>
        <p:txBody>
          <a:bodyPr/>
          <a:lstStyle/>
          <a:p>
            <a:pPr>
              <a:buNone/>
            </a:pPr>
            <a:r>
              <a:rPr lang="fr-FR" dirty="0" smtClean="0"/>
              <a:t>    Le patrimoine architectural français classé au patrimoine mondial comporte à la fois des édifices d'architecture religieuse, civile, industrielle </a:t>
            </a:r>
          </a:p>
          <a:p>
            <a:pPr>
              <a:buNone/>
            </a:pPr>
            <a:r>
              <a:rPr lang="fr-FR" dirty="0" smtClean="0"/>
              <a:t>    militaire et urbaine.</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476672"/>
            <a:ext cx="4608512" cy="1772816"/>
          </a:xfrm>
        </p:spPr>
        <p:txBody>
          <a:bodyPr>
            <a:normAutofit/>
          </a:bodyPr>
          <a:lstStyle/>
          <a:p>
            <a:pPr>
              <a:buNone/>
            </a:pPr>
            <a:r>
              <a:rPr lang="en-US" sz="2800" b="1" dirty="0" smtClean="0">
                <a:ln w="10541" cmpd="sng">
                  <a:solidFill>
                    <a:sysClr val="windowText" lastClr="000000"/>
                  </a:solidFill>
                  <a:prstDash val="solid"/>
                </a:ln>
                <a:solidFill>
                  <a:srgbClr val="00B050"/>
                </a:solidFill>
              </a:rPr>
              <a:t>    L' </a:t>
            </a:r>
            <a:r>
              <a:rPr lang="en-US" sz="2800" b="1" dirty="0" err="1" smtClean="0">
                <a:ln w="10541" cmpd="sng">
                  <a:solidFill>
                    <a:sysClr val="windowText" lastClr="000000"/>
                  </a:solidFill>
                  <a:prstDash val="solid"/>
                </a:ln>
                <a:solidFill>
                  <a:srgbClr val="00B050"/>
                </a:solidFill>
              </a:rPr>
              <a:t>abbaye</a:t>
            </a:r>
            <a:r>
              <a:rPr lang="en-US" sz="2800" b="1" dirty="0" smtClean="0">
                <a:ln w="10541" cmpd="sng">
                  <a:solidFill>
                    <a:sysClr val="windowText" lastClr="000000"/>
                  </a:solidFill>
                  <a:prstDash val="solid"/>
                </a:ln>
                <a:solidFill>
                  <a:srgbClr val="00B050"/>
                </a:solidFill>
              </a:rPr>
              <a:t> de </a:t>
            </a:r>
            <a:r>
              <a:rPr lang="en-US" sz="2800" b="1" dirty="0" err="1" smtClean="0">
                <a:ln w="10541" cmpd="sng">
                  <a:solidFill>
                    <a:sysClr val="windowText" lastClr="000000"/>
                  </a:solidFill>
                  <a:prstDash val="solid"/>
                </a:ln>
                <a:solidFill>
                  <a:srgbClr val="00B050"/>
                </a:solidFill>
              </a:rPr>
              <a:t>Fontenay</a:t>
            </a:r>
            <a:endParaRPr lang="ru-RU" sz="2800" b="1" dirty="0">
              <a:ln w="10541" cmpd="sng">
                <a:solidFill>
                  <a:sysClr val="windowText" lastClr="000000"/>
                </a:solidFill>
                <a:prstDash val="solid"/>
              </a:ln>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7728" y="3714752"/>
            <a:ext cx="9381728" cy="2620888"/>
          </a:xfrm>
        </p:spPr>
        <p:txBody>
          <a:bodyPr/>
          <a:lstStyle/>
          <a:p>
            <a:pPr>
              <a:buNone/>
            </a:pPr>
            <a:r>
              <a:rPr lang="fr-FR" dirty="0" smtClean="0">
                <a:solidFill>
                  <a:srgbClr val="FFFFCC"/>
                </a:solidFill>
              </a:rPr>
              <a:t>    </a:t>
            </a:r>
            <a:r>
              <a:rPr lang="fr-FR" dirty="0" smtClean="0">
                <a:solidFill>
                  <a:srgbClr val="FFFF00"/>
                </a:solidFill>
              </a:rPr>
              <a:t>L'abbaye de Fontenay est une abbaye cistercienne (aujourd'hui désaffectée) fondée en 1118 sur la commune française de Marmagne, dans le département de la Côte-d'Or et la région Bourgogne</a:t>
            </a:r>
            <a:r>
              <a:rPr lang="fr-FR" dirty="0" smtClean="0">
                <a:solidFill>
                  <a:srgbClr val="FFFFCC"/>
                </a:solidFill>
              </a:rPr>
              <a:t>. </a:t>
            </a:r>
            <a:endParaRPr lang="ru-RU" dirty="0">
              <a:solidFill>
                <a:srgbClr val="FFFF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Châteaux de la Loire</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Содержимое 2"/>
          <p:cNvSpPr>
            <a:spLocks noGrp="1"/>
          </p:cNvSpPr>
          <p:nvPr>
            <p:ph idx="1"/>
          </p:nvPr>
        </p:nvSpPr>
        <p:spPr>
          <a:xfrm>
            <a:off x="0" y="1628800"/>
            <a:ext cx="4427984" cy="4032448"/>
          </a:xfrm>
        </p:spPr>
        <p:txBody>
          <a:bodyPr/>
          <a:lstStyle/>
          <a:p>
            <a:pPr>
              <a:buNone/>
            </a:pPr>
            <a:r>
              <a:rPr lang="fr-FR" dirty="0" smtClean="0"/>
              <a:t>    L'expression châteaux de la Loire regroupe sous une même appellation un ensemble de châteaux français situés dans le val de Loire.</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229600" cy="4525963"/>
          </a:xfrm>
        </p:spPr>
        <p:txBody>
          <a:bodyPr/>
          <a:lstStyle/>
          <a:p>
            <a:pPr>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Château de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Valençay</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Indre</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6021288"/>
            <a:ext cx="8229600" cy="648071"/>
          </a:xfrm>
        </p:spPr>
        <p:txBody>
          <a:bodyPr/>
          <a:lstStyle/>
          <a:p>
            <a:pPr>
              <a:buNone/>
            </a:pPr>
            <a:r>
              <a:rPr lang="en-US" dirty="0" smtClean="0">
                <a:solidFill>
                  <a:srgbClr val="FFFFCC"/>
                </a:solidFill>
              </a:rPr>
              <a:t>    </a:t>
            </a:r>
            <a:endParaRPr lang="ru-RU" dirty="0">
              <a:solidFill>
                <a:srgbClr val="FFFFCC"/>
              </a:solidFill>
            </a:endParaRPr>
          </a:p>
        </p:txBody>
      </p:sp>
      <p:sp>
        <p:nvSpPr>
          <p:cNvPr id="4" name="Скругленный прямоугольник 3"/>
          <p:cNvSpPr/>
          <p:nvPr/>
        </p:nvSpPr>
        <p:spPr>
          <a:xfrm>
            <a:off x="755576" y="5877272"/>
            <a:ext cx="7200800" cy="576064"/>
          </a:xfrm>
          <a:prstGeom prst="roundRect">
            <a:avLst/>
          </a:pr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Chateau-</a:t>
            </a:r>
            <a:r>
              <a:rPr lang="en-US" sz="3200" b="1" spc="50" dirty="0" err="1" smtClean="0">
                <a:ln w="11430">
                  <a:solidFill>
                    <a:sysClr val="windowText" lastClr="000000"/>
                  </a:solidFill>
                </a:ln>
                <a:solidFill>
                  <a:srgbClr val="00B050"/>
                </a:solidFill>
                <a:effectLst>
                  <a:outerShdw blurRad="76200" dist="50800" dir="5400000" algn="tl" rotWithShape="0">
                    <a:srgbClr val="000000">
                      <a:alpha val="65000"/>
                    </a:srgbClr>
                  </a:outerShdw>
                </a:effectLst>
              </a:rPr>
              <a:t>Villandry</a:t>
            </a:r>
            <a:r>
              <a:rPr lang="en-US" sz="3200" b="1" spc="50"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a:t>
            </a:r>
            <a:r>
              <a:rPr lang="en-US" sz="3200" b="1" spc="50" dirty="0" err="1" smtClean="0">
                <a:ln w="11430">
                  <a:solidFill>
                    <a:sysClr val="windowText" lastClr="000000"/>
                  </a:solidFill>
                </a:ln>
                <a:solidFill>
                  <a:srgbClr val="00B050"/>
                </a:solidFill>
                <a:effectLst>
                  <a:outerShdw blurRad="76200" dist="50800" dir="5400000" algn="tl" rotWithShape="0">
                    <a:srgbClr val="000000">
                      <a:alpha val="65000"/>
                    </a:srgbClr>
                  </a:outerShdw>
                </a:effectLst>
              </a:rPr>
              <a:t>Vue</a:t>
            </a:r>
            <a:r>
              <a:rPr lang="en-US" sz="3200" b="1" spc="50" dirty="0" smtClean="0">
                <a:ln w="11430">
                  <a:solidFill>
                    <a:sysClr val="windowText" lastClr="000000"/>
                  </a:solidFill>
                </a:ln>
                <a:solidFill>
                  <a:srgbClr val="00B050"/>
                </a:solidFill>
                <a:effectLst>
                  <a:outerShdw blurRad="76200" dist="50800" dir="5400000" algn="tl" rotWithShape="0">
                    <a:srgbClr val="000000">
                      <a:alpha val="65000"/>
                    </a:srgbClr>
                  </a:outerShdw>
                </a:effectLst>
              </a:rPr>
              <a:t> </a:t>
            </a:r>
            <a:r>
              <a:rPr lang="en-US" sz="3200" b="1" spc="50" dirty="0" err="1" smtClean="0">
                <a:ln w="11430">
                  <a:solidFill>
                    <a:sysClr val="windowText" lastClr="000000"/>
                  </a:solidFill>
                </a:ln>
                <a:solidFill>
                  <a:srgbClr val="00B050"/>
                </a:solidFill>
                <a:effectLst>
                  <a:outerShdw blurRad="76200" dist="50800" dir="5400000" algn="tl" rotWithShape="0">
                    <a:srgbClr val="000000">
                      <a:alpha val="65000"/>
                    </a:srgbClr>
                  </a:outerShdw>
                </a:effectLst>
              </a:rPr>
              <a:t>Générale-Jardins</a:t>
            </a:r>
            <a:endParaRPr lang="ru-RU" sz="3200" b="1" spc="50" dirty="0">
              <a:ln w="11430">
                <a:solidFill>
                  <a:sysClr val="windowText" lastClr="000000"/>
                </a:solidFill>
              </a:ln>
              <a:solidFill>
                <a:srgbClr val="00B05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solidFill>
                  <a:srgbClr val="0070C0"/>
                </a:solidFill>
                <a:effectLst>
                  <a:outerShdw blurRad="76200" dist="50800" dir="5400000" algn="tl" rotWithShape="0">
                    <a:srgbClr val="000000">
                      <a:alpha val="65000"/>
                    </a:srgbClr>
                  </a:outerShdw>
                </a:effectLst>
              </a:rPr>
              <a:t>Le </a:t>
            </a:r>
            <a:r>
              <a:rPr lang="en-US" b="1" spc="50" dirty="0" err="1" smtClean="0">
                <a:ln w="11430"/>
                <a:solidFill>
                  <a:srgbClr val="0070C0"/>
                </a:solidFill>
                <a:effectLst>
                  <a:outerShdw blurRad="76200" dist="50800" dir="5400000" algn="tl" rotWithShape="0">
                    <a:srgbClr val="000000">
                      <a:alpha val="65000"/>
                    </a:srgbClr>
                  </a:outerShdw>
                </a:effectLst>
              </a:rPr>
              <a:t>Palais</a:t>
            </a:r>
            <a:r>
              <a:rPr lang="en-US" b="1" spc="50" dirty="0" smtClean="0">
                <a:ln w="11430"/>
                <a:solidFill>
                  <a:srgbClr val="0070C0"/>
                </a:solidFill>
                <a:effectLst>
                  <a:outerShdw blurRad="76200" dist="50800" dir="5400000" algn="tl" rotWithShape="0">
                    <a:srgbClr val="000000">
                      <a:alpha val="65000"/>
                    </a:srgbClr>
                  </a:outerShdw>
                </a:effectLst>
              </a:rPr>
              <a:t> </a:t>
            </a:r>
            <a:r>
              <a:rPr lang="en-US" b="1" spc="50" dirty="0" err="1" smtClean="0">
                <a:ln w="11430"/>
                <a:solidFill>
                  <a:srgbClr val="0070C0"/>
                </a:solidFill>
                <a:effectLst>
                  <a:outerShdw blurRad="76200" dist="50800" dir="5400000" algn="tl" rotWithShape="0">
                    <a:srgbClr val="000000">
                      <a:alpha val="65000"/>
                    </a:srgbClr>
                  </a:outerShdw>
                </a:effectLst>
              </a:rPr>
              <a:t>Stanislas</a:t>
            </a:r>
            <a:r>
              <a:rPr lang="en-US" b="1" spc="50" dirty="0" smtClean="0">
                <a:ln w="11430"/>
                <a:solidFill>
                  <a:srgbClr val="0070C0"/>
                </a:solidFill>
                <a:effectLst>
                  <a:outerShdw blurRad="76200" dist="50800" dir="5400000" algn="tl" rotWithShape="0">
                    <a:srgbClr val="000000">
                      <a:alpha val="65000"/>
                    </a:srgbClr>
                  </a:outerShdw>
                </a:effectLst>
              </a:rPr>
              <a:t> Nancy </a:t>
            </a:r>
            <a:endParaRPr lang="ru-RU" b="1" spc="50" dirty="0">
              <a:ln w="11430"/>
              <a:solidFill>
                <a:srgbClr val="0070C0"/>
              </a:soli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683568" y="4869160"/>
            <a:ext cx="7787208" cy="1689051"/>
          </a:xfrm>
        </p:spPr>
        <p:txBody>
          <a:bodyPr/>
          <a:lstStyle/>
          <a:p>
            <a:pPr>
              <a:buNone/>
            </a:pPr>
            <a:r>
              <a:rPr lang="fr-FR" dirty="0" smtClean="0">
                <a:solidFill>
                  <a:schemeClr val="accent6">
                    <a:lumMod val="40000"/>
                    <a:lumOff val="60000"/>
                  </a:schemeClr>
                </a:solidFill>
              </a:rPr>
              <a:t>    Actuel Hôtel de Ville de Nancy, le palais Stanislasaffiche sa magnifique architecture néoclassique sur la célèbre place lorraine.</a:t>
            </a:r>
            <a:endParaRPr lang="ru-RU"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1022</Words>
  <Application>Microsoft Office PowerPoint</Application>
  <PresentationFormat>Экран (4:3)</PresentationFormat>
  <Paragraphs>55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Châteaux de la Loire</vt:lpstr>
      <vt:lpstr>Слайд 7</vt:lpstr>
      <vt:lpstr>Слайд 8</vt:lpstr>
      <vt:lpstr>Le Palais Stanislas Nancy </vt:lpstr>
      <vt:lpstr>Le palais de l'Ile - Annecy -</vt:lpstr>
      <vt:lpstr>Слайд 11</vt:lpstr>
      <vt:lpstr>Слайд 12</vt:lpstr>
      <vt:lpstr>Слайд 13</vt:lpstr>
      <vt:lpstr>Cathédrale Notre-Dame de Chartres</vt:lpstr>
      <vt:lpstr>Слайд 15</vt:lpstr>
      <vt:lpstr>La Basilique Notre-Dame de La Garde - Marseille</vt:lpstr>
      <vt:lpstr>Слайд 17</vt:lpstr>
      <vt:lpstr>La Vieille Bourse - Lille</vt:lpstr>
      <vt:lpstr>La Cathédrale Saint-Etienne - Metz</vt:lpstr>
      <vt:lpstr>Le Palais des Ducs de Bourgogne - Dijon</vt:lpstr>
      <vt:lpstr>Le Capitole - Toulouse</vt:lpstr>
      <vt:lpstr>La Tour Eiffel - Paris</vt:lpstr>
      <vt:lpstr>Слайд 23</vt:lpstr>
      <vt:lpstr>Arc de triomphe de l'Étoile</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Musique française</dc:title>
  <cp:lastModifiedBy>Admin</cp:lastModifiedBy>
  <cp:revision>36</cp:revision>
  <dcterms:modified xsi:type="dcterms:W3CDTF">2012-12-16T19:48:26Z</dcterms:modified>
</cp:coreProperties>
</file>