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65" r:id="rId11"/>
    <p:sldId id="266" r:id="rId12"/>
    <p:sldId id="267" r:id="rId13"/>
    <p:sldId id="272" r:id="rId14"/>
    <p:sldId id="268" r:id="rId15"/>
    <p:sldId id="273" r:id="rId16"/>
    <p:sldId id="269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62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7C4F3-A8F6-496F-9529-7F4EF1D2CBFA}" type="datetimeFigureOut">
              <a:rPr lang="ru-RU" smtClean="0"/>
              <a:pPr/>
              <a:t>05.11.2014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29E3D-8612-4042-BCD1-1FB3FA7F3A4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9E3D-8612-4042-BCD1-1FB3FA7F3A4A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505DA-7EA3-4B3F-A7ED-C8E5331D2F87}" type="datetimeFigureOut">
              <a:rPr lang="ru-RU" smtClean="0"/>
              <a:pPr/>
              <a:t>05.11.2014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995FF-9D64-4C85-B48C-CFF435477B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505DA-7EA3-4B3F-A7ED-C8E5331D2F87}" type="datetimeFigureOut">
              <a:rPr lang="ru-RU" smtClean="0"/>
              <a:pPr/>
              <a:t>05.11.2014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995FF-9D64-4C85-B48C-CFF435477B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505DA-7EA3-4B3F-A7ED-C8E5331D2F87}" type="datetimeFigureOut">
              <a:rPr lang="ru-RU" smtClean="0"/>
              <a:pPr/>
              <a:t>05.11.2014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995FF-9D64-4C85-B48C-CFF435477B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505DA-7EA3-4B3F-A7ED-C8E5331D2F87}" type="datetimeFigureOut">
              <a:rPr lang="ru-RU" smtClean="0"/>
              <a:pPr/>
              <a:t>05.11.2014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995FF-9D64-4C85-B48C-CFF435477B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505DA-7EA3-4B3F-A7ED-C8E5331D2F87}" type="datetimeFigureOut">
              <a:rPr lang="ru-RU" smtClean="0"/>
              <a:pPr/>
              <a:t>05.11.2014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995FF-9D64-4C85-B48C-CFF435477B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505DA-7EA3-4B3F-A7ED-C8E5331D2F87}" type="datetimeFigureOut">
              <a:rPr lang="ru-RU" smtClean="0"/>
              <a:pPr/>
              <a:t>05.11.2014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995FF-9D64-4C85-B48C-CFF435477B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505DA-7EA3-4B3F-A7ED-C8E5331D2F87}" type="datetimeFigureOut">
              <a:rPr lang="ru-RU" smtClean="0"/>
              <a:pPr/>
              <a:t>05.11.2014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995FF-9D64-4C85-B48C-CFF435477B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505DA-7EA3-4B3F-A7ED-C8E5331D2F87}" type="datetimeFigureOut">
              <a:rPr lang="ru-RU" smtClean="0"/>
              <a:pPr/>
              <a:t>05.11.2014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995FF-9D64-4C85-B48C-CFF435477B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505DA-7EA3-4B3F-A7ED-C8E5331D2F87}" type="datetimeFigureOut">
              <a:rPr lang="ru-RU" smtClean="0"/>
              <a:pPr/>
              <a:t>05.11.2014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995FF-9D64-4C85-B48C-CFF435477B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505DA-7EA3-4B3F-A7ED-C8E5331D2F87}" type="datetimeFigureOut">
              <a:rPr lang="ru-RU" smtClean="0"/>
              <a:pPr/>
              <a:t>05.11.2014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995FF-9D64-4C85-B48C-CFF435477B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505DA-7EA3-4B3F-A7ED-C8E5331D2F87}" type="datetimeFigureOut">
              <a:rPr lang="ru-RU" smtClean="0"/>
              <a:pPr/>
              <a:t>05.11.2014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995FF-9D64-4C85-B48C-CFF435477B8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E5505DA-7EA3-4B3F-A7ED-C8E5331D2F87}" type="datetimeFigureOut">
              <a:rPr lang="ru-RU" smtClean="0"/>
              <a:pPr/>
              <a:t>05.11.2014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30995FF-9D64-4C85-B48C-CFF435477B8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znaimo.com.ua/%D0%94%D0%B5%D1%80%D0%B6%D1%81%D0%B5%D0%BA%D1%80%D0%B5%D1%82%D0%B0%D1%80_%D0%A1%D0%A8%D0%90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://znaimo.com.ua/%D0%A5%D1%96%D0%BB%D0%BB%D0%B0%D1%80%D1%96_%D0%9A%D0%BB%D1%96%D0%BD%D1%82%D0%BE%D0%B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naimo.com.ua/1980" TargetMode="External"/><Relationship Id="rId5" Type="http://schemas.openxmlformats.org/officeDocument/2006/relationships/hyperlink" Target="http://znaimo.com.ua/27_%D0%BB%D1%8E%D1%82%D0%BE%D0%B3%D0%BE" TargetMode="External"/><Relationship Id="rId4" Type="http://schemas.openxmlformats.org/officeDocument/2006/relationships/hyperlink" Target="http://znaimo.com.ua/%D0%9A%D0%BB%D1%96%D0%BD%D1%82%D0%BE%D0%BD_%D0%A7%D0%B5%D0%BB%D1%81%D1%96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i?id=572589740-0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947862" cy="2519362"/>
          </a:xfrm>
          <a:prstGeom prst="rect">
            <a:avLst/>
          </a:prstGeom>
          <a:noFill/>
        </p:spPr>
      </p:pic>
      <p:pic>
        <p:nvPicPr>
          <p:cNvPr id="3" name="Picture 10" descr="i?id=133853754-6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85728"/>
            <a:ext cx="3887788" cy="2287587"/>
          </a:xfrm>
          <a:prstGeom prst="rect">
            <a:avLst/>
          </a:prstGeom>
          <a:noFill/>
        </p:spPr>
      </p:pic>
      <p:pic>
        <p:nvPicPr>
          <p:cNvPr id="4" name="Picture 18" descr="i?id=60769162-0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85728"/>
            <a:ext cx="2097087" cy="2663825"/>
          </a:xfrm>
          <a:prstGeom prst="rect">
            <a:avLst/>
          </a:prstGeom>
          <a:noFill/>
        </p:spPr>
      </p:pic>
      <p:pic>
        <p:nvPicPr>
          <p:cNvPr id="5" name="Picture 8" descr="i?id=333415184-27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928934"/>
            <a:ext cx="2043113" cy="3214710"/>
          </a:xfrm>
          <a:prstGeom prst="rect">
            <a:avLst/>
          </a:prstGeom>
          <a:noFill/>
        </p:spPr>
      </p:pic>
      <p:pic>
        <p:nvPicPr>
          <p:cNvPr id="6" name="Picture 6" descr="i?id=17400298-43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3357562"/>
            <a:ext cx="3887788" cy="2786082"/>
          </a:xfrm>
          <a:prstGeom prst="rect">
            <a:avLst/>
          </a:prstGeom>
          <a:noFill/>
        </p:spPr>
      </p:pic>
      <p:pic>
        <p:nvPicPr>
          <p:cNvPr id="7" name="Picture 16" descr="i?id=458622871-00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3071810"/>
            <a:ext cx="2160587" cy="25939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71736" y="2500306"/>
            <a:ext cx="34644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>
                <a:latin typeface="Arial" pitchFamily="34" charset="0"/>
                <a:cs typeface="Arial" pitchFamily="34" charset="0"/>
              </a:rPr>
              <a:t>Білл Клінтон</a:t>
            </a:r>
            <a:endParaRPr lang="uk-UA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5715016"/>
            <a:ext cx="2363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Підготувала</a:t>
            </a:r>
            <a:r>
              <a:rPr lang="ru-RU" baseline="0" dirty="0" smtClean="0"/>
              <a:t>: </a:t>
            </a:r>
          </a:p>
          <a:p>
            <a:r>
              <a:rPr lang="ru-RU" baseline="0" dirty="0" err="1" smtClean="0"/>
              <a:t>Уршеджук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Юліана</a:t>
            </a:r>
            <a:endParaRPr lang="uk-UA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01004-5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279202" cy="62865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7686" y="71435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Президентство Клінтона припало на той час, коли в світі відбувалися суттєві зміни, спричинені розвалом СРСР і кінцем Холодної війни. Міжнародні обставини позначилися на внутрішньополітичному курсі Клінтона, який отримав назву «світове лідерство» («велика стратегія») і зводився до глобального політичного, економічного та військового впливу США. </a:t>
            </a:r>
            <a:endParaRPr lang="uk-UA" sz="2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169336_13305947_sq-63221e6ee16e9a84149fd6a4a0ec6dae03f6f8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857232"/>
            <a:ext cx="3571900" cy="50720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6248" y="428604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У внутрішній політиці під час його правління у США почався один з найдовших періодів економічного зросту та стабільності. Внутрішньополітичний курс Клінтона мав назву «відродження Америки» і зводився до зростання державного регулювання економіки, надання федеральним органам влади більших повноважень для реалізації економічної політики. Здійснювалося стимулювання інвестицій у будівництво шосейних доріг, комунальний благоустрій, енергозбереження, підтримку молоді і т. д., надавалися податкові пільги підприємствам, що створювали нові робочі місця. У зв'язку з новою міжнародною обстановкою, Клінтон скоротив військові витрати.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14290"/>
            <a:ext cx="6858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Після закінчення його терміну в Білому Домі Білл Клінтон займався благодійною діяльністю та виступав з промовами в багатьох навчальних закладах та для загальної аудиторії. Він також є засновником Фундації Вільяма Клінтона, яка займається гуманітарною допомогою на міжнародній арені і піклується вдосконаленням системи профілактики та лікування </a:t>
            </a:r>
            <a:r>
              <a:rPr lang="uk-UA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СНІДу</a:t>
            </a:r>
            <a:r>
              <a:rPr lang="uk-UA" sz="240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проблемою глобального потепління. Останнім часом Білл Клінтон активно допомагав своїй дружині </a:t>
            </a:r>
            <a:r>
              <a:rPr lang="uk-UA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Гілларі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Родем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Клінтон в її намірі балотуватися на пост президента США у 2008році. В разі обрання його дружини він міг би повернутися знову у Білий Дім та стати першим в історії США Першим Джентльменом.</a:t>
            </a:r>
            <a:endParaRPr lang="uk-UA" sz="24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428604"/>
            <a:ext cx="5643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2"/>
                </a:solidFill>
              </a:rPr>
              <a:t>Підсумки</a:t>
            </a:r>
            <a:r>
              <a:rPr lang="ru-RU" sz="2800" b="1" dirty="0" smtClean="0">
                <a:solidFill>
                  <a:schemeClr val="accent2"/>
                </a:solidFill>
              </a:rPr>
              <a:t> президентства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8"/>
            <a:ext cx="85010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США </a:t>
            </a:r>
            <a:r>
              <a:rPr lang="ru-RU" dirty="0" err="1" smtClean="0"/>
              <a:t>різко</a:t>
            </a:r>
            <a:r>
              <a:rPr lang="ru-RU" dirty="0" smtClean="0"/>
              <a:t> </a:t>
            </a:r>
            <a:r>
              <a:rPr lang="ru-RU" dirty="0" err="1" smtClean="0"/>
              <a:t>знизили</a:t>
            </a:r>
            <a:r>
              <a:rPr lang="ru-RU" dirty="0" smtClean="0"/>
              <a:t> </a:t>
            </a:r>
            <a:r>
              <a:rPr lang="ru-RU" dirty="0" err="1" smtClean="0"/>
              <a:t>зовнішній</a:t>
            </a:r>
            <a:r>
              <a:rPr lang="ru-RU" dirty="0" smtClean="0"/>
              <a:t> борг, </a:t>
            </a:r>
            <a:r>
              <a:rPr lang="ru-RU" dirty="0" err="1" smtClean="0"/>
              <a:t>безробіття</a:t>
            </a:r>
            <a:r>
              <a:rPr lang="ru-RU" dirty="0" smtClean="0"/>
              <a:t> стало </a:t>
            </a:r>
            <a:r>
              <a:rPr lang="ru-RU" dirty="0" err="1" smtClean="0"/>
              <a:t>незначним</a:t>
            </a:r>
            <a:r>
              <a:rPr lang="ru-RU" dirty="0" smtClean="0"/>
              <a:t>. Америка стала </a:t>
            </a:r>
            <a:r>
              <a:rPr lang="ru-RU" dirty="0" err="1" smtClean="0"/>
              <a:t>лідером</a:t>
            </a:r>
            <a:r>
              <a:rPr lang="ru-RU" dirty="0" smtClean="0"/>
              <a:t> в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високих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адміністрація</a:t>
            </a:r>
            <a:r>
              <a:rPr lang="ru-RU" dirty="0" smtClean="0"/>
              <a:t> </a:t>
            </a:r>
            <a:r>
              <a:rPr lang="ru-RU" dirty="0" err="1" smtClean="0"/>
              <a:t>пролобіювала</a:t>
            </a:r>
            <a:r>
              <a:rPr lang="ru-RU" dirty="0" smtClean="0"/>
              <a:t> </a:t>
            </a:r>
            <a:r>
              <a:rPr lang="ru-RU" dirty="0" err="1" smtClean="0"/>
              <a:t>заборона</a:t>
            </a:r>
            <a:r>
              <a:rPr lang="ru-RU" dirty="0" smtClean="0"/>
              <a:t> </a:t>
            </a:r>
            <a:r>
              <a:rPr lang="ru-RU" dirty="0" err="1" smtClean="0"/>
              <a:t>випробувань</a:t>
            </a:r>
            <a:r>
              <a:rPr lang="ru-RU" dirty="0" smtClean="0"/>
              <a:t>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 в </a:t>
            </a:r>
            <a:r>
              <a:rPr lang="ru-RU" dirty="0" err="1" smtClean="0"/>
              <a:t>усьому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. </a:t>
            </a:r>
            <a:r>
              <a:rPr lang="ru-RU" dirty="0" err="1" smtClean="0"/>
              <a:t>Зникнення</a:t>
            </a:r>
            <a:r>
              <a:rPr lang="ru-RU" dirty="0" smtClean="0"/>
              <a:t> опору </a:t>
            </a:r>
            <a:r>
              <a:rPr lang="ru-RU" dirty="0" err="1" smtClean="0"/>
              <a:t>з</a:t>
            </a:r>
            <a:r>
              <a:rPr lang="ru-RU" dirty="0" smtClean="0"/>
              <a:t> боку СРСР </a:t>
            </a:r>
            <a:r>
              <a:rPr lang="ru-RU" dirty="0" err="1" smtClean="0"/>
              <a:t>полегшило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у </a:t>
            </a:r>
            <a:r>
              <a:rPr lang="ru-RU" dirty="0" err="1" smtClean="0"/>
              <a:t>керівництва</a:t>
            </a:r>
            <a:r>
              <a:rPr lang="ru-RU" dirty="0" smtClean="0"/>
              <a:t> США на </a:t>
            </a:r>
            <a:r>
              <a:rPr lang="ru-RU" dirty="0" err="1" smtClean="0"/>
              <a:t>чолі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Клінтоном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дозволило </a:t>
            </a:r>
            <a:r>
              <a:rPr lang="ru-RU" dirty="0" err="1" smtClean="0"/>
              <a:t>добитися</a:t>
            </a:r>
            <a:r>
              <a:rPr lang="ru-RU" dirty="0" smtClean="0"/>
              <a:t> </a:t>
            </a:r>
            <a:r>
              <a:rPr lang="ru-RU" dirty="0" err="1" smtClean="0"/>
              <a:t>немислимих</a:t>
            </a:r>
            <a:r>
              <a:rPr lang="ru-RU" dirty="0" smtClean="0"/>
              <a:t> </a:t>
            </a:r>
            <a:r>
              <a:rPr lang="ru-RU" dirty="0" err="1" smtClean="0"/>
              <a:t>досі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: Четвертого </a:t>
            </a:r>
            <a:r>
              <a:rPr lang="ru-RU" dirty="0" err="1" smtClean="0"/>
              <a:t>розширення</a:t>
            </a:r>
            <a:r>
              <a:rPr lang="ru-RU" dirty="0" smtClean="0"/>
              <a:t> НАТО та </a:t>
            </a:r>
            <a:r>
              <a:rPr lang="ru-RU" dirty="0" err="1" smtClean="0"/>
              <a:t>відділення</a:t>
            </a:r>
            <a:r>
              <a:rPr lang="ru-RU" dirty="0" smtClean="0"/>
              <a:t> Косова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Метохії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Югославії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 </a:t>
            </a:r>
            <a:r>
              <a:rPr lang="ru-RU" dirty="0" err="1" smtClean="0"/>
              <a:t>Війни</a:t>
            </a:r>
            <a:r>
              <a:rPr lang="ru-RU" dirty="0" smtClean="0"/>
              <a:t> НАТО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Югославії</a:t>
            </a:r>
            <a:r>
              <a:rPr lang="ru-RU" dirty="0" smtClean="0"/>
              <a:t> в </a:t>
            </a:r>
            <a:r>
              <a:rPr lang="ru-RU" dirty="0" smtClean="0">
                <a:solidFill>
                  <a:schemeClr val="accent2"/>
                </a:solidFill>
              </a:rPr>
              <a:t>1999</a:t>
            </a:r>
            <a:r>
              <a:rPr lang="ru-RU" dirty="0" smtClean="0"/>
              <a:t>. У </a:t>
            </a:r>
            <a:r>
              <a:rPr lang="ru-RU" dirty="0" err="1" smtClean="0"/>
              <a:t>період</a:t>
            </a:r>
            <a:r>
              <a:rPr lang="ru-RU" dirty="0" smtClean="0"/>
              <a:t> президентства </a:t>
            </a:r>
            <a:r>
              <a:rPr lang="ru-RU" dirty="0" err="1" smtClean="0"/>
              <a:t>Клінтона</a:t>
            </a:r>
            <a:r>
              <a:rPr lang="ru-RU" dirty="0" smtClean="0"/>
              <a:t>, США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знизили</a:t>
            </a:r>
            <a:r>
              <a:rPr lang="ru-RU" dirty="0" smtClean="0"/>
              <a:t>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військового</a:t>
            </a:r>
            <a:r>
              <a:rPr lang="ru-RU" dirty="0" smtClean="0"/>
              <a:t> </a:t>
            </a:r>
            <a:r>
              <a:rPr lang="ru-RU" dirty="0" err="1" smtClean="0"/>
              <a:t>втручання</a:t>
            </a:r>
            <a:r>
              <a:rPr lang="ru-RU" dirty="0" smtClean="0"/>
              <a:t> в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у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часами Рейгана </a:t>
            </a:r>
            <a:r>
              <a:rPr lang="ru-RU" dirty="0" err="1" smtClean="0"/>
              <a:t>і</a:t>
            </a:r>
            <a:r>
              <a:rPr lang="ru-RU" dirty="0" smtClean="0"/>
              <a:t> Джорджа Буша-старшого. На президента-демократа </a:t>
            </a:r>
            <a:r>
              <a:rPr lang="ru-RU" dirty="0" err="1" smtClean="0"/>
              <a:t>Клінтона</a:t>
            </a:r>
            <a:r>
              <a:rPr lang="ru-RU" dirty="0" smtClean="0"/>
              <a:t> </a:t>
            </a:r>
            <a:r>
              <a:rPr lang="ru-RU" dirty="0" err="1" smtClean="0"/>
              <a:t>американці</a:t>
            </a:r>
            <a:r>
              <a:rPr lang="ru-RU" dirty="0" smtClean="0"/>
              <a:t> </a:t>
            </a:r>
            <a:r>
              <a:rPr lang="ru-RU" dirty="0" err="1" smtClean="0"/>
              <a:t>покладали</a:t>
            </a:r>
            <a:r>
              <a:rPr lang="ru-RU" dirty="0" smtClean="0"/>
              <a:t> </a:t>
            </a:r>
            <a:r>
              <a:rPr lang="ru-RU" dirty="0" err="1" smtClean="0"/>
              <a:t>надії</a:t>
            </a:r>
            <a:r>
              <a:rPr lang="ru-RU" dirty="0" smtClean="0"/>
              <a:t> як на реформатора консервативного </a:t>
            </a:r>
            <a:r>
              <a:rPr lang="ru-RU" dirty="0" err="1" smtClean="0"/>
              <a:t>суспільства</a:t>
            </a:r>
            <a:r>
              <a:rPr lang="ru-RU" dirty="0" smtClean="0"/>
              <a:t> США, </a:t>
            </a:r>
            <a:r>
              <a:rPr lang="ru-RU" dirty="0" err="1" smtClean="0"/>
              <a:t>громадяни</a:t>
            </a:r>
            <a:r>
              <a:rPr lang="ru-RU" dirty="0" smtClean="0"/>
              <a:t> </a:t>
            </a:r>
            <a:r>
              <a:rPr lang="ru-RU" dirty="0" err="1" smtClean="0"/>
              <a:t>розраховували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Клінтон</a:t>
            </a:r>
            <a:r>
              <a:rPr lang="ru-RU" dirty="0" smtClean="0"/>
              <a:t> </a:t>
            </a:r>
            <a:r>
              <a:rPr lang="ru-RU" dirty="0" err="1" smtClean="0"/>
              <a:t>знизить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релігійних</a:t>
            </a:r>
            <a:r>
              <a:rPr lang="ru-RU" dirty="0" smtClean="0"/>
              <a:t> </a:t>
            </a:r>
            <a:r>
              <a:rPr lang="ru-RU" dirty="0" err="1" smtClean="0"/>
              <a:t>конфесій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відновить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в </a:t>
            </a:r>
            <a:r>
              <a:rPr lang="ru-RU" dirty="0" err="1" smtClean="0"/>
              <a:t>галузі</a:t>
            </a:r>
            <a:r>
              <a:rPr lang="ru-RU" dirty="0" smtClean="0"/>
              <a:t> генетики, </a:t>
            </a:r>
            <a:r>
              <a:rPr lang="ru-RU" dirty="0" err="1" smtClean="0"/>
              <a:t>заморожених</a:t>
            </a:r>
            <a:r>
              <a:rPr lang="ru-RU" dirty="0" smtClean="0"/>
              <a:t> </a:t>
            </a:r>
            <a:r>
              <a:rPr lang="ru-RU" dirty="0" err="1" smtClean="0"/>
              <a:t>республіканцями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в </a:t>
            </a:r>
            <a:r>
              <a:rPr lang="ru-RU" dirty="0" err="1" smtClean="0"/>
              <a:t>науці</a:t>
            </a:r>
            <a:r>
              <a:rPr lang="ru-RU" dirty="0" smtClean="0"/>
              <a:t> </a:t>
            </a:r>
            <a:r>
              <a:rPr lang="ru-RU" dirty="0" err="1" smtClean="0"/>
              <a:t>дійсно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ривок</a:t>
            </a:r>
            <a:r>
              <a:rPr lang="ru-RU" dirty="0" smtClean="0"/>
              <a:t>, то </a:t>
            </a:r>
            <a:r>
              <a:rPr lang="ru-RU" dirty="0" err="1" smtClean="0"/>
              <a:t>позиції</a:t>
            </a:r>
            <a:r>
              <a:rPr lang="ru-RU" dirty="0" smtClean="0"/>
              <a:t> </a:t>
            </a:r>
            <a:r>
              <a:rPr lang="ru-RU" dirty="0" err="1" smtClean="0"/>
              <a:t>релігії</a:t>
            </a:r>
            <a:r>
              <a:rPr lang="ru-RU" dirty="0" smtClean="0"/>
              <a:t> </a:t>
            </a:r>
            <a:r>
              <a:rPr lang="ru-RU" dirty="0" err="1" smtClean="0"/>
              <a:t>навпаки</a:t>
            </a:r>
            <a:r>
              <a:rPr lang="ru-RU" dirty="0" smtClean="0"/>
              <a:t> сильно </a:t>
            </a:r>
            <a:r>
              <a:rPr lang="ru-RU" dirty="0" err="1" smtClean="0"/>
              <a:t>зміцнилися</a:t>
            </a:r>
            <a:r>
              <a:rPr lang="ru-RU" dirty="0" smtClean="0"/>
              <a:t>, </a:t>
            </a:r>
            <a:r>
              <a:rPr lang="ru-RU" dirty="0" err="1" smtClean="0"/>
              <a:t>причому</a:t>
            </a:r>
            <a:r>
              <a:rPr lang="ru-RU" dirty="0" smtClean="0"/>
              <a:t> </a:t>
            </a:r>
            <a:r>
              <a:rPr lang="ru-RU" dirty="0" err="1" smtClean="0"/>
              <a:t>активізувалися</a:t>
            </a:r>
            <a:r>
              <a:rPr lang="ru-RU" dirty="0" smtClean="0"/>
              <a:t> </a:t>
            </a:r>
            <a:r>
              <a:rPr lang="ru-RU" dirty="0" err="1" smtClean="0"/>
              <a:t>всілякі</a:t>
            </a:r>
            <a:r>
              <a:rPr lang="ru-RU" dirty="0" smtClean="0"/>
              <a:t> </a:t>
            </a:r>
            <a:r>
              <a:rPr lang="ru-RU" dirty="0" err="1" smtClean="0"/>
              <a:t>деструктивні</a:t>
            </a:r>
            <a:r>
              <a:rPr lang="ru-RU" dirty="0" smtClean="0"/>
              <a:t> </a:t>
            </a:r>
            <a:r>
              <a:rPr lang="ru-RU" dirty="0" err="1" smtClean="0"/>
              <a:t>секти</a:t>
            </a:r>
            <a:r>
              <a:rPr lang="ru-RU" dirty="0" smtClean="0"/>
              <a:t>. У </a:t>
            </a:r>
            <a:r>
              <a:rPr lang="ru-RU" dirty="0" err="1" smtClean="0"/>
              <a:t>травні</a:t>
            </a:r>
            <a:r>
              <a:rPr lang="ru-RU" dirty="0" smtClean="0"/>
              <a:t> </a:t>
            </a:r>
            <a:r>
              <a:rPr lang="ru-RU" dirty="0" smtClean="0">
                <a:solidFill>
                  <a:schemeClr val="accent2"/>
                </a:solidFill>
              </a:rPr>
              <a:t>2009</a:t>
            </a:r>
            <a:r>
              <a:rPr lang="ru-RU" dirty="0" smtClean="0"/>
              <a:t> сам </a:t>
            </a:r>
            <a:r>
              <a:rPr lang="ru-RU" dirty="0" err="1" smtClean="0"/>
              <a:t>Клінтон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пост </a:t>
            </a:r>
            <a:r>
              <a:rPr lang="ru-RU" dirty="0" err="1" smtClean="0"/>
              <a:t>спеціального</a:t>
            </a:r>
            <a:r>
              <a:rPr lang="ru-RU" dirty="0" smtClean="0"/>
              <a:t> посланника ООН по </a:t>
            </a:r>
            <a:r>
              <a:rPr lang="ru-RU" dirty="0" err="1" smtClean="0"/>
              <a:t>Гаїті</a:t>
            </a:r>
            <a:r>
              <a:rPr lang="ru-RU" dirty="0" smtClean="0"/>
              <a:t>. </a:t>
            </a:r>
            <a:endParaRPr lang="uk-UA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3798762.jpg"/>
          <p:cNvPicPr>
            <a:picLocks noChangeAspect="1"/>
          </p:cNvPicPr>
          <p:nvPr/>
        </p:nvPicPr>
        <p:blipFill>
          <a:blip r:embed="rId2" cstate="print"/>
          <a:srcRect t="219" b="219"/>
          <a:stretch>
            <a:fillRect/>
          </a:stretch>
        </p:blipFill>
        <p:spPr>
          <a:xfrm>
            <a:off x="285720" y="357166"/>
            <a:ext cx="8572560" cy="6215106"/>
          </a:xfrm>
          <a:prstGeom prst="roundRect">
            <a:avLst>
              <a:gd name="adj" fmla="val 783"/>
            </a:avLst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500042"/>
            <a:ext cx="2859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Білл Клінтон з дружиною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1934" y="500042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Сім'я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92867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Дружина </a:t>
            </a:r>
            <a:r>
              <a:rPr lang="uk-UA" dirty="0" err="1" smtClean="0">
                <a:hlinkClick r:id="rId2" tooltip="Хілларі Клінтон"/>
              </a:rPr>
              <a:t>Хілларі</a:t>
            </a:r>
            <a:r>
              <a:rPr lang="uk-UA" dirty="0" smtClean="0">
                <a:hlinkClick r:id="rId2" tooltip="Хілларі Клінтон"/>
              </a:rPr>
              <a:t> </a:t>
            </a:r>
            <a:r>
              <a:rPr lang="uk-UA" dirty="0" err="1" smtClean="0">
                <a:hlinkClick r:id="rId2" tooltip="Хілларі Клінтон"/>
              </a:rPr>
              <a:t>Родем</a:t>
            </a:r>
            <a:r>
              <a:rPr lang="uk-UA" dirty="0" smtClean="0">
                <a:hlinkClick r:id="rId2" tooltip="Хілларі Клінтон"/>
              </a:rPr>
              <a:t> Клінтон</a:t>
            </a:r>
            <a:r>
              <a:rPr lang="uk-UA" dirty="0" smtClean="0"/>
              <a:t> - </a:t>
            </a:r>
            <a:r>
              <a:rPr lang="uk-UA" dirty="0" err="1" smtClean="0"/>
              <a:t>шістьдесят</a:t>
            </a:r>
            <a:r>
              <a:rPr lang="en-US" dirty="0" smtClean="0"/>
              <a:t> </a:t>
            </a:r>
            <a:r>
              <a:rPr lang="uk-UA" dirty="0" smtClean="0"/>
              <a:t>сьомому</a:t>
            </a:r>
            <a:r>
              <a:rPr lang="uk-UA" dirty="0" smtClean="0"/>
              <a:t> </a:t>
            </a:r>
            <a:r>
              <a:rPr lang="uk-UA" dirty="0" smtClean="0">
                <a:hlinkClick r:id="rId3" tooltip="Держсекретар США"/>
              </a:rPr>
              <a:t>держсекретар США</a:t>
            </a:r>
            <a:r>
              <a:rPr lang="uk-UA" dirty="0" smtClean="0"/>
              <a:t> (з січня 2009 року).</a:t>
            </a:r>
          </a:p>
          <a:p>
            <a:r>
              <a:rPr lang="uk-UA" dirty="0" smtClean="0"/>
              <a:t>Дочка </a:t>
            </a:r>
            <a:r>
              <a:rPr lang="uk-UA" dirty="0" err="1" smtClean="0">
                <a:hlinkClick r:id="rId4" tooltip="Клінтон, Челсі"/>
              </a:rPr>
              <a:t>Челсі</a:t>
            </a:r>
            <a:r>
              <a:rPr lang="uk-UA" dirty="0" smtClean="0">
                <a:hlinkClick r:id="rId4" tooltip="Клінтон, Челсі"/>
              </a:rPr>
              <a:t> Клінтон</a:t>
            </a:r>
            <a:r>
              <a:rPr lang="uk-UA" dirty="0" smtClean="0"/>
              <a:t> (нар. </a:t>
            </a:r>
            <a:r>
              <a:rPr lang="uk-UA" dirty="0" smtClean="0">
                <a:hlinkClick r:id="rId5" tooltip="27 лютого"/>
              </a:rPr>
              <a:t>27 лютого</a:t>
            </a:r>
            <a:r>
              <a:rPr lang="uk-UA" dirty="0" smtClean="0"/>
              <a:t> </a:t>
            </a:r>
            <a:r>
              <a:rPr lang="uk-UA" dirty="0" smtClean="0">
                <a:hlinkClick r:id="rId6" tooltip="1980"/>
              </a:rPr>
              <a:t>1980</a:t>
            </a:r>
            <a:r>
              <a:rPr lang="uk-UA" dirty="0" smtClean="0"/>
              <a:t>). </a:t>
            </a:r>
            <a:endParaRPr lang="en-US" dirty="0" smtClean="0"/>
          </a:p>
          <a:p>
            <a:r>
              <a:rPr lang="uk-UA" dirty="0" smtClean="0"/>
              <a:t>Вийшла </a:t>
            </a:r>
            <a:r>
              <a:rPr lang="uk-UA" dirty="0" smtClean="0"/>
              <a:t>заміж у липні 2010 р.</a:t>
            </a:r>
            <a:endParaRPr lang="uk-UA" dirty="0" smtClean="0"/>
          </a:p>
        </p:txBody>
      </p:sp>
      <p:pic>
        <p:nvPicPr>
          <p:cNvPr id="5" name="Picture 2" descr="https://encrypted-tbn1.gstatic.com/images?q=tbn:ANd9GcQYjMrrHYrm4zYazJcSSumCpJbuIzqgAR2T9Fq2bW6f7gdtoW4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2500306"/>
            <a:ext cx="3929058" cy="3770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www.spletnik.ru/img/__post/be/chelsea_ae530c77ef48a92411cac7ca390b6fe9_540_bef5933cd6d4b49e602f7558a040ba7f_6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2571744"/>
            <a:ext cx="4476750" cy="3714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357166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Політична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кар'єра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Гілларі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Клінтон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почалася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коли вона активно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допомагала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своєму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чоловікові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Біллу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передвиборній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кампанії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 посаду президента США у 1992 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На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відміну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інших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дружин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кандидатів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президенти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вона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приймала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активну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участь 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всіх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заходах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чоловіка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навіть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виголошувала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голосуючи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Білла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виборці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отримають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«два в одному»,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натякаючи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 свою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майбутню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активність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президентстві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чоловіка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http://www.2-999-999.ru/files/file/about/Klinton_Hill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214842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428604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uk-UA" sz="3600" dirty="0"/>
          </a:p>
        </p:txBody>
      </p:sp>
      <p:pic>
        <p:nvPicPr>
          <p:cNvPr id="3" name="Picture 2" descr="http://lichnosti.su/uploads/posts/1276869613_bill-clinton-pictur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581400" cy="46672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6248" y="1928802"/>
            <a:ext cx="4071966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Зовнішньополітична діяльність президента зробила США найвпливовішою країною світу. Білл Клінтон був активним учасником мирних переговорів на Балканах і в Ізраїлі. У 1996 році його повторно обрали президентом. Білл Клінтон домігся неймовірного економічного розвитку США, добився зниження рівня інфляції, а також безробіття. Повноваження Клінтона закінчилися в 2000 році.</a:t>
            </a:r>
            <a:endParaRPr lang="uk-U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bill-clin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41974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00174"/>
            <a:ext cx="25002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Білл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Клінтон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 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1946 року в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штаті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Арканзас</a:t>
            </a:r>
            <a:endParaRPr lang="uk-UA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15074" y="0"/>
            <a:ext cx="32147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справжнє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Вільям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Джефферсон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Блайт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357166"/>
            <a:ext cx="3214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latin typeface="Arial" pitchFamily="34" charset="0"/>
                <a:cs typeface="Arial" pitchFamily="34" charset="0"/>
              </a:rPr>
              <a:t>Ранні роки</a:t>
            </a:r>
            <a:br>
              <a:rPr lang="uk-UA" sz="3600" dirty="0" smtClean="0">
                <a:latin typeface="Arial" pitchFamily="34" charset="0"/>
                <a:cs typeface="Arial" pitchFamily="34" charset="0"/>
              </a:rPr>
            </a:br>
            <a:endParaRPr lang="uk-UA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Файл:William Jefferson Blythe 1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214710" cy="5286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6" descr="http://pulson.ru/wp-content/uploads/2013/01/Bi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2425" y="1000108"/>
            <a:ext cx="4624417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4810" y="1071546"/>
            <a:ext cx="42148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Президент 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Сполучених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Штатів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Америки 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1993 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до </a:t>
            </a:r>
            <a:r>
              <a:rPr lang="ru-RU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2001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рр.Він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губернатором штату 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Арканзас </a:t>
            </a:r>
          </a:p>
          <a:p>
            <a:pPr algn="ct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12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років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Білл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Клінтон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—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третій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наймолодший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президент 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США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Теодора Рузвельта та Джона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Кеннеді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Вільям Джефферсон Клінт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3714776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alend.ru/img/content_events/i5/5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4286280" cy="47149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86314" y="1643050"/>
            <a:ext cx="407196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latin typeface="Arial" pitchFamily="34" charset="0"/>
                <a:cs typeface="Arial" pitchFamily="34" charset="0"/>
              </a:rPr>
              <a:t>Білл Клінтон зі шкільних років виділявся серед однолітків своїм розумом і музичним талантом — він грав у джаз-оркестрі. </a:t>
            </a:r>
          </a:p>
          <a:p>
            <a:endParaRPr lang="uk-UA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714620"/>
            <a:ext cx="7643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акінчив університет у Вашингтоні і Оксфордський університет, потім вступив на юридичний факультет Єльського університету, де й познайомився з майбутньою дружиною.</a:t>
            </a:r>
            <a:endParaRPr lang="uk-UA" sz="3600" dirty="0"/>
          </a:p>
        </p:txBody>
      </p:sp>
      <p:pic>
        <p:nvPicPr>
          <p:cNvPr id="3" name="Рисунок 2" descr="Seattle_Suzzallo_Libr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3240360" cy="1888348"/>
          </a:xfrm>
          <a:prstGeom prst="rect">
            <a:avLst/>
          </a:prstGeom>
        </p:spPr>
      </p:pic>
      <p:pic>
        <p:nvPicPr>
          <p:cNvPr id="4" name="Рисунок 3" descr="3675048468_8188d29162_o-300x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548680"/>
            <a:ext cx="2857500" cy="1905000"/>
          </a:xfrm>
          <a:prstGeom prst="rect">
            <a:avLst/>
          </a:prstGeom>
        </p:spPr>
      </p:pic>
      <p:pic>
        <p:nvPicPr>
          <p:cNvPr id="5" name="Рисунок 4" descr="yak-vstupiti-v-yelskiy-universit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548680"/>
            <a:ext cx="2496277" cy="1872208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100010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0" dirty="0" smtClean="0">
                <a:latin typeface="Arial" pitchFamily="34" charset="0"/>
                <a:cs typeface="Arial" pitchFamily="34" charset="0"/>
              </a:rPr>
              <a:t>У 1963 </a:t>
            </a:r>
            <a:r>
              <a:rPr lang="ru-RU" sz="3200" b="0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0" dirty="0" err="1" smtClean="0">
                <a:latin typeface="Arial" pitchFamily="34" charset="0"/>
                <a:cs typeface="Arial" pitchFamily="34" charset="0"/>
              </a:rPr>
              <a:t>Білл</a:t>
            </a: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0" dirty="0" err="1" smtClean="0">
                <a:latin typeface="Arial" pitchFamily="34" charset="0"/>
                <a:cs typeface="Arial" pitchFamily="34" charset="0"/>
              </a:rPr>
              <a:t>Клінтон</a:t>
            </a: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 разом </a:t>
            </a:r>
            <a:r>
              <a:rPr lang="ru-RU" sz="3200" b="0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0" dirty="0" err="1" smtClean="0">
                <a:latin typeface="Arial" pitchFamily="34" charset="0"/>
                <a:cs typeface="Arial" pitchFamily="34" charset="0"/>
              </a:rPr>
              <a:t>молоддю</a:t>
            </a: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0" dirty="0" err="1" smtClean="0">
                <a:latin typeface="Arial" pitchFamily="34" charset="0"/>
                <a:cs typeface="Arial" pitchFamily="34" charset="0"/>
              </a:rPr>
              <a:t>зустрівся</a:t>
            </a: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 президентом США Джоном </a:t>
            </a:r>
            <a:r>
              <a:rPr lang="ru-RU" sz="3200" b="0" dirty="0" err="1" smtClean="0">
                <a:latin typeface="Arial" pitchFamily="34" charset="0"/>
                <a:cs typeface="Arial" pitchFamily="34" charset="0"/>
              </a:rPr>
              <a:t>Кеннеді</a:t>
            </a: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200" b="0" dirty="0" err="1" smtClean="0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0" dirty="0" err="1" smtClean="0">
                <a:latin typeface="Arial" pitchFamily="34" charset="0"/>
                <a:cs typeface="Arial" pitchFamily="34" charset="0"/>
              </a:rPr>
              <a:t>рукостискання</a:t>
            </a: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 президента </a:t>
            </a:r>
            <a:r>
              <a:rPr lang="ru-RU" sz="3200" b="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0" dirty="0" err="1" smtClean="0">
                <a:latin typeface="Arial" pitchFamily="34" charset="0"/>
                <a:cs typeface="Arial" pitchFamily="34" charset="0"/>
              </a:rPr>
              <a:t>вирішив</a:t>
            </a: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0" dirty="0" err="1" smtClean="0">
                <a:latin typeface="Arial" pitchFamily="34" charset="0"/>
                <a:cs typeface="Arial" pitchFamily="34" charset="0"/>
              </a:rPr>
              <a:t>присвятити</a:t>
            </a: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 себе </a:t>
            </a:r>
            <a:r>
              <a:rPr lang="ru-RU" sz="3200" b="0" dirty="0" err="1" smtClean="0">
                <a:latin typeface="Arial" pitchFamily="34" charset="0"/>
                <a:cs typeface="Arial" pitchFamily="34" charset="0"/>
              </a:rPr>
              <a:t>політиці</a:t>
            </a: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3200" b="0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3" name="Рисунок 2" descr="JohnFK.png"/>
          <p:cNvPicPr>
            <a:picLocks noChangeAspect="1"/>
          </p:cNvPicPr>
          <p:nvPr/>
        </p:nvPicPr>
        <p:blipFill>
          <a:blip r:embed="rId2" cstate="print"/>
          <a:srcRect t="17540" b="17540"/>
          <a:stretch>
            <a:fillRect/>
          </a:stretch>
        </p:blipFill>
        <p:spPr>
          <a:xfrm>
            <a:off x="500034" y="1071546"/>
            <a:ext cx="3857652" cy="4357718"/>
          </a:xfrm>
          <a:prstGeom prst="roundRect">
            <a:avLst>
              <a:gd name="adj" fmla="val 783"/>
            </a:avLst>
          </a:prstGeom>
        </p:spPr>
      </p:pic>
      <p:sp>
        <p:nvSpPr>
          <p:cNvPr id="4" name="Прямоугольник 3"/>
          <p:cNvSpPr/>
          <p:nvPr/>
        </p:nvSpPr>
        <p:spPr>
          <a:xfrm>
            <a:off x="1500166" y="5500702"/>
            <a:ext cx="1617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Джон Кеннеді</a:t>
            </a:r>
            <a:endParaRPr lang="uk-UA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1142984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 1978 році Білл Клінтон став губернатором штату, кілька разів перебираючи на цей пост. Пріоритетами діяльності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Клінтона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був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розвиток підприємництва та освіти. У 1992 році Білл Клінтон став наймолодшим президентом США за всю історію країни.</a:t>
            </a:r>
          </a:p>
          <a:p>
            <a:pPr>
              <a:buNone/>
            </a:pP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4" descr="2eba36a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3857652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571480"/>
            <a:ext cx="5253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chemeClr val="accent2"/>
                </a:solidFill>
              </a:rPr>
              <a:t>Передвиборчі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 err="1" smtClean="0">
                <a:solidFill>
                  <a:schemeClr val="accent2"/>
                </a:solidFill>
              </a:rPr>
              <a:t>обіцянки</a:t>
            </a:r>
            <a:r>
              <a:rPr lang="ru-RU" sz="2800" dirty="0" smtClean="0">
                <a:solidFill>
                  <a:schemeClr val="accent2"/>
                </a:solidFill>
              </a:rPr>
              <a:t>:</a:t>
            </a: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736"/>
            <a:ext cx="87154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00" indent="-495300">
              <a:buFontTx/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сприяти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скороченню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безробіття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;          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здійснювати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реформи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галузі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охорони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здоров'я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інтересах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малозабезпечених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верств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населення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;                                            -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скоротити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податки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середній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клас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збільшенні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оподаткування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заможних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американців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;                                                              -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знизити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військові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витрати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244</TotalTime>
  <Words>369</Words>
  <Application>Microsoft Office PowerPoint</Application>
  <PresentationFormat>Экран (4:3)</PresentationFormat>
  <Paragraphs>32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25</cp:revision>
  <dcterms:created xsi:type="dcterms:W3CDTF">2014-11-05T17:00:29Z</dcterms:created>
  <dcterms:modified xsi:type="dcterms:W3CDTF">2014-11-05T21:08:05Z</dcterms:modified>
</cp:coreProperties>
</file>