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0" r:id="rId4"/>
    <p:sldId id="261" r:id="rId5"/>
    <p:sldId id="258" r:id="rId6"/>
    <p:sldId id="263" r:id="rId7"/>
    <p:sldId id="259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34C448-73CF-46DB-AD30-31F9EBC573EB}" type="datetimeFigureOut">
              <a:rPr lang="ru-RU" smtClean="0"/>
              <a:t>17.08.2013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32DC19-245D-44B4-A4DA-AEDF50D4AE9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/>
              <a:t>Георгіївський собор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AutoShape 2" descr="http://img-fotki.yandex.ru/get/4512/avrusal.88/0_51a41_d6c427ae_L"/>
          <p:cNvSpPr>
            <a:spLocks noChangeAspect="1" noChangeArrowheads="1"/>
          </p:cNvSpPr>
          <p:nvPr/>
        </p:nvSpPr>
        <p:spPr bwMode="auto">
          <a:xfrm>
            <a:off x="63500" y="-1365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7172" name="Picture 4" descr="http://travel.flyuia.com/images/%D0%9A%D1%83%D0%BF%D0%BE%D0%BB%20%D0%9A%D0%BE%D0%BB%D0%BE%D0%BA%D0%BE%D0%BB%D1%8C%D0%BD%D0%B8%20%D0%92%D1%8B%D0%B4%D1%83%D0%B1%D0%B8%D1%86%D0%BA%D0%B8%D0%B9%20%D0%9C%D0%BE%D0%BD%D0%B0%D1%81%D1%82%D1%8B%D1%80%D1%8C%20%285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4" r="3708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97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 descr="http://tourvkiev.ru/vydubychi-monastery-2_4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9"/>
          <a:stretch/>
        </p:blipFill>
        <p:spPr bwMode="auto">
          <a:xfrm>
            <a:off x="-36512" y="0"/>
            <a:ext cx="9215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http://www.zharii.kiev.ua/old/panorami/landscape/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3990"/>
          <a:stretch/>
        </p:blipFill>
        <p:spPr bwMode="auto">
          <a:xfrm>
            <a:off x="0" y="0"/>
            <a:ext cx="9129007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7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266" name="Picture 2" descr="http://www.zharii.kiev.ua/old/panorami/landscape/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r="5119"/>
          <a:stretch/>
        </p:blipFill>
        <p:spPr bwMode="auto">
          <a:xfrm>
            <a:off x="1" y="0"/>
            <a:ext cx="91609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7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http://img-fotki.yandex.ru/get/5314/9057222.11/0_a22e3_a55e19c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" y="-72539"/>
            <a:ext cx="9138798" cy="69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 descr="http://proxy10.media.online.ua/photo/r3-d3005238063/591891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5003" b="5758"/>
          <a:stretch/>
        </p:blipFill>
        <p:spPr bwMode="auto">
          <a:xfrm>
            <a:off x="-29070" y="0"/>
            <a:ext cx="91730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5000" dirty="0" smtClean="0"/>
              <a:t>Дякую за увагу!</a:t>
            </a:r>
            <a:endParaRPr lang="uk-UA" sz="5000" dirty="0"/>
          </a:p>
        </p:txBody>
      </p:sp>
    </p:spTree>
    <p:extLst>
      <p:ext uri="{BB962C8B-B14F-4D97-AF65-F5344CB8AC3E}">
        <p14:creationId xmlns:p14="http://schemas.microsoft.com/office/powerpoint/2010/main" val="40138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32" y="1365714"/>
            <a:ext cx="4143404" cy="40816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	</a:t>
            </a:r>
            <a:r>
              <a:rPr lang="ru-RU" sz="2800" b="1" dirty="0" err="1" smtClean="0"/>
              <a:t>Георгіївський</a:t>
            </a:r>
            <a:r>
              <a:rPr lang="ru-RU" sz="2800" b="1" dirty="0" smtClean="0"/>
              <a:t> собор</a:t>
            </a:r>
            <a:r>
              <a:rPr lang="ru-RU" sz="2800" dirty="0" smtClean="0"/>
              <a:t> — центральна </a:t>
            </a:r>
            <a:r>
              <a:rPr lang="ru-RU" sz="2800" dirty="0" err="1" smtClean="0"/>
              <a:t>споруда</a:t>
            </a:r>
            <a:r>
              <a:rPr lang="ru-RU" sz="2800" dirty="0" smtClean="0"/>
              <a:t> у </a:t>
            </a:r>
            <a:r>
              <a:rPr lang="ru-RU" sz="2800" dirty="0" err="1" smtClean="0"/>
              <a:t>архітектурному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ансамблі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Видубицького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монастиря</a:t>
            </a:r>
            <a:r>
              <a:rPr lang="ru-RU" sz="2800" dirty="0" smtClean="0"/>
              <a:t> в </a:t>
            </a:r>
            <a:r>
              <a:rPr lang="ru-RU" sz="2800" dirty="0" err="1" smtClean="0"/>
              <a:t>Києві</a:t>
            </a:r>
            <a:r>
              <a:rPr lang="ru-RU" sz="2800" dirty="0" smtClean="0"/>
              <a:t>. Один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кращих</a:t>
            </a:r>
            <a:r>
              <a:rPr lang="ru-RU" sz="2800" dirty="0" smtClean="0"/>
              <a:t> </a:t>
            </a:r>
            <a:r>
              <a:rPr lang="ru-RU" sz="2800" dirty="0" err="1" smtClean="0"/>
              <a:t>шедеврів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бароко</a:t>
            </a:r>
            <a:r>
              <a:rPr lang="ru-RU" sz="2800" dirty="0" smtClean="0"/>
              <a:t>, </a:t>
            </a:r>
            <a:r>
              <a:rPr lang="ru-RU" sz="2800" dirty="0" err="1" smtClean="0"/>
              <a:t>пам'ятка</a:t>
            </a:r>
            <a:r>
              <a:rPr lang="ru-RU" sz="2800" dirty="0" smtClean="0"/>
              <a:t> </a:t>
            </a:r>
            <a:r>
              <a:rPr lang="ru-RU" sz="2800" dirty="0" err="1" smtClean="0"/>
              <a:t>архітектури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pic>
        <p:nvPicPr>
          <p:cNvPr id="25602" name="Picture 2" descr="&amp;Gcy;&amp;iecy;&amp;ocy;&amp;rcy;&amp;gcy;&amp;iukcy;&amp;yicy;&amp;vcy;&amp;scy;&amp;softcy;&amp;kcy;&amp;icy;&amp;jcy; &amp;scy;&amp;ocy;&amp;bcy;&amp;ocy;&amp;r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260595"/>
            <a:ext cx="4718920" cy="6291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3898776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Храм </a:t>
            </a:r>
            <a:r>
              <a:rPr lang="ru-RU" sz="2800" dirty="0" err="1"/>
              <a:t>зведено</a:t>
            </a:r>
            <a:r>
              <a:rPr lang="ru-RU" sz="2800" dirty="0"/>
              <a:t> на честь </a:t>
            </a:r>
            <a:r>
              <a:rPr lang="ru-RU" sz="2800" dirty="0" err="1"/>
              <a:t>Георгія</a:t>
            </a:r>
            <a:r>
              <a:rPr lang="ru-RU" sz="2800" dirty="0"/>
              <a:t> </a:t>
            </a:r>
            <a:r>
              <a:rPr lang="ru-RU" sz="2800" dirty="0" err="1"/>
              <a:t>Побідоносця</a:t>
            </a:r>
            <a:r>
              <a:rPr lang="ru-RU" sz="2800" dirty="0"/>
              <a:t> коштом полковника </a:t>
            </a:r>
            <a:r>
              <a:rPr lang="ru-RU" sz="2800" dirty="0" err="1"/>
              <a:t>Михайла</a:t>
            </a:r>
            <a:r>
              <a:rPr lang="ru-RU" sz="2800" dirty="0"/>
              <a:t> </a:t>
            </a:r>
            <a:r>
              <a:rPr lang="ru-RU" sz="2800" dirty="0" err="1"/>
              <a:t>Миклашевського</a:t>
            </a:r>
            <a:r>
              <a:rPr lang="ru-RU" sz="2800" dirty="0"/>
              <a:t> </a:t>
            </a:r>
            <a:r>
              <a:rPr lang="ru-RU" sz="2800" dirty="0" err="1"/>
              <a:t>протягом</a:t>
            </a:r>
            <a:r>
              <a:rPr lang="ru-RU" sz="2800" dirty="0"/>
              <a:t> 1696—1701 </a:t>
            </a:r>
            <a:r>
              <a:rPr lang="ru-RU" sz="2800" dirty="0" err="1"/>
              <a:t>років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6" name="Picture 2" descr="http://upload.wikimedia.org/wikipedia/commons/thumb/f/f4/Georges_de_Lydda.jpg/260px-Georges_de_Lyd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24" y="332656"/>
            <a:ext cx="3456384" cy="5636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0225" y="6006477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Георгій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Побідоносець</a:t>
            </a:r>
            <a:r>
              <a:rPr lang="ru-RU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istory.org.ua/EHU/M/Myklashevsky_M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2952328" cy="55002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84173"/>
            <a:ext cx="8229600" cy="536923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Михайло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Миклашевський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49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91866"/>
            <a:ext cx="4286850" cy="48000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2800" dirty="0" err="1" smtClean="0"/>
              <a:t>Урочисте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закладення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будівлі</a:t>
            </a:r>
            <a:r>
              <a:rPr lang="ru-RU" sz="2800" dirty="0" smtClean="0"/>
              <a:t> </a:t>
            </a:r>
            <a:r>
              <a:rPr lang="ru-RU" sz="2800" dirty="0" err="1" smtClean="0"/>
              <a:t>Георгіївського</a:t>
            </a:r>
            <a:r>
              <a:rPr lang="ru-RU" sz="2800" dirty="0" smtClean="0"/>
              <a:t> собору </a:t>
            </a:r>
            <a:r>
              <a:rPr lang="ru-RU" sz="2800" dirty="0" err="1" smtClean="0"/>
              <a:t>відбулось</a:t>
            </a:r>
            <a:r>
              <a:rPr lang="ru-RU" sz="2800" dirty="0" smtClean="0"/>
              <a:t> 11 </a:t>
            </a:r>
            <a:r>
              <a:rPr lang="ru-RU" sz="2800" dirty="0" err="1" smtClean="0"/>
              <a:t>червня</a:t>
            </a:r>
            <a:r>
              <a:rPr lang="ru-RU" sz="2800" dirty="0" smtClean="0"/>
              <a:t> 1696 року, завершено </a:t>
            </a:r>
            <a:r>
              <a:rPr lang="ru-RU" sz="2800" dirty="0" err="1" smtClean="0"/>
              <a:t>будівництво</a:t>
            </a:r>
            <a:r>
              <a:rPr lang="ru-RU" sz="2800" dirty="0" smtClean="0"/>
              <a:t> через </a:t>
            </a:r>
            <a:r>
              <a:rPr lang="ru-RU" sz="2800" dirty="0" err="1" smtClean="0"/>
              <a:t>п'ять</a:t>
            </a:r>
            <a:r>
              <a:rPr lang="ru-RU" sz="2800" dirty="0" smtClean="0"/>
              <a:t> </a:t>
            </a:r>
            <a:r>
              <a:rPr lang="ru-RU" sz="2800" dirty="0" err="1" smtClean="0"/>
              <a:t>років</a:t>
            </a:r>
            <a:r>
              <a:rPr lang="ru-RU" sz="2800" dirty="0" smtClean="0"/>
              <a:t> 15 </a:t>
            </a:r>
            <a:r>
              <a:rPr lang="ru-RU" sz="2800" dirty="0" err="1" smtClean="0"/>
              <a:t>липня</a:t>
            </a:r>
            <a:r>
              <a:rPr lang="ru-RU" sz="2800" dirty="0" smtClean="0"/>
              <a:t> 1701 року. В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ж </a:t>
            </a:r>
            <a:r>
              <a:rPr lang="ru-RU" sz="2800" dirty="0" err="1" smtClean="0"/>
              <a:t>році</a:t>
            </a:r>
            <a:r>
              <a:rPr lang="ru-RU" sz="2800" dirty="0" smtClean="0"/>
              <a:t> собор </a:t>
            </a:r>
            <a:r>
              <a:rPr lang="ru-RU" sz="2800" dirty="0" err="1" smtClean="0"/>
              <a:t>був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посвячений</a:t>
            </a:r>
            <a:r>
              <a:rPr lang="ru-RU" sz="2800" dirty="0" smtClean="0"/>
              <a:t> митрополитом </a:t>
            </a:r>
            <a:r>
              <a:rPr lang="ru-RU" sz="2800" dirty="0" err="1" smtClean="0"/>
              <a:t>Варлаамом</a:t>
            </a:r>
            <a:r>
              <a:rPr lang="ru-RU" sz="2800" dirty="0" smtClean="0"/>
              <a:t> </a:t>
            </a:r>
            <a:r>
              <a:rPr lang="ru-RU" sz="2800" dirty="0" err="1" smtClean="0"/>
              <a:t>Ясинським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098" name="Picture 2" descr="http://www.myslenedrevo.com.ua/files/MDr/sci/kyiv/1923Lukomski/15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30" y="476672"/>
            <a:ext cx="4015556" cy="5830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836712"/>
            <a:ext cx="41148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За </a:t>
            </a:r>
            <a:r>
              <a:rPr lang="uk-UA" sz="2800" dirty="0"/>
              <a:t>радянської влади собор закрили, церковну </a:t>
            </a:r>
            <a:r>
              <a:rPr lang="uk-UA" sz="2800" dirty="0" err="1"/>
              <a:t>утварь</a:t>
            </a:r>
            <a:r>
              <a:rPr lang="uk-UA" sz="2800" dirty="0"/>
              <a:t> реквізували. У 1936 році на вогнищі, влаштованому </a:t>
            </a:r>
            <a:r>
              <a:rPr lang="uk-UA" sz="2800" dirty="0" smtClean="0"/>
              <a:t>комсомольцями, </a:t>
            </a:r>
            <a:r>
              <a:rPr lang="uk-UA" sz="2800" dirty="0"/>
              <a:t>спалили п'ятиярусний іконостас Георгіївської церкви, попри те, що він був одним із кращих творів доби українського бароко.</a:t>
            </a:r>
          </a:p>
        </p:txBody>
      </p:sp>
      <p:pic>
        <p:nvPicPr>
          <p:cNvPr id="3076" name="Picture 4" descr="http://www.myslenedrevo.com.ua/files/MDr/sci/kyiv/1923Lukomski/16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456384" cy="5596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2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97152"/>
            <a:ext cx="8229600" cy="1761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600" dirty="0" smtClean="0"/>
              <a:t>Пожежа </a:t>
            </a:r>
            <a:r>
              <a:rPr lang="uk-UA" sz="2600" dirty="0"/>
              <a:t>1967 року повністю знищила внутрішнє вбрання з фресками включно. Згоріло також зібрання унікальних стародруків Історичної академії наук УРСР, яке зберігалося в приміщені собору. </a:t>
            </a:r>
            <a:endParaRPr lang="ru-RU" sz="2600" dirty="0"/>
          </a:p>
        </p:txBody>
      </p:sp>
      <p:pic>
        <p:nvPicPr>
          <p:cNvPr id="6146" name="Picture 2" descr="http://www.myslenedrevo.com.ua/files/MDr/sci/kyiv/1923Lukomski/16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1255"/>
            <a:ext cx="2880320" cy="4123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-bilokin.name/files/SBilokin/images/spogady/a069-1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561255"/>
            <a:ext cx="2837086" cy="4148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5820"/>
            <a:ext cx="4186808" cy="5614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900" dirty="0"/>
              <a:t>Відновлювали собор за проектом архітектора </a:t>
            </a:r>
            <a:r>
              <a:rPr lang="uk-UA" sz="2900" dirty="0" smtClean="0"/>
              <a:t/>
            </a:r>
            <a:br>
              <a:rPr lang="uk-UA" sz="2900" dirty="0" smtClean="0"/>
            </a:br>
            <a:r>
              <a:rPr lang="uk-UA" sz="2900" dirty="0" smtClean="0"/>
              <a:t>Р</a:t>
            </a:r>
            <a:r>
              <a:rPr lang="uk-UA" sz="2900" dirty="0" smtClean="0"/>
              <a:t>.</a:t>
            </a:r>
            <a:r>
              <a:rPr lang="en-US" sz="2900" dirty="0" smtClean="0"/>
              <a:t> </a:t>
            </a:r>
            <a:r>
              <a:rPr lang="uk-UA" sz="2900" dirty="0" smtClean="0"/>
              <a:t>П</a:t>
            </a:r>
            <a:r>
              <a:rPr lang="uk-UA" sz="2900" dirty="0"/>
              <a:t>. </a:t>
            </a:r>
            <a:r>
              <a:rPr lang="uk-UA" sz="2900" dirty="0" err="1"/>
              <a:t>Бикової</a:t>
            </a:r>
            <a:r>
              <a:rPr lang="uk-UA" sz="2900" dirty="0"/>
              <a:t>. </a:t>
            </a:r>
            <a:r>
              <a:rPr lang="uk-UA" sz="2900" dirty="0" smtClean="0"/>
              <a:t/>
            </a:r>
            <a:br>
              <a:rPr lang="uk-UA" sz="2900" dirty="0" smtClean="0"/>
            </a:br>
            <a:r>
              <a:rPr lang="uk-UA" sz="2900" dirty="0" smtClean="0"/>
              <a:t>Після </a:t>
            </a:r>
            <a:r>
              <a:rPr lang="uk-UA" sz="2900" dirty="0"/>
              <a:t>пожежі і відбудови Георгіївського собору було прийняте рішення про передачу архітектурного комплексу Видубицького монастиря Інституту археології </a:t>
            </a:r>
            <a:r>
              <a:rPr lang="uk-UA" sz="2900" dirty="0" err="1" smtClean="0"/>
              <a:t>Науіональної</a:t>
            </a:r>
            <a:r>
              <a:rPr lang="uk-UA" sz="2900" dirty="0" smtClean="0"/>
              <a:t> академії наук </a:t>
            </a:r>
            <a:r>
              <a:rPr lang="uk-UA" sz="2900" dirty="0"/>
              <a:t>України і собор став сховищем.</a:t>
            </a:r>
            <a:endParaRPr lang="ru-RU" sz="2900" dirty="0"/>
          </a:p>
          <a:p>
            <a:endParaRPr lang="uk-UA" dirty="0"/>
          </a:p>
        </p:txBody>
      </p:sp>
      <p:pic>
        <p:nvPicPr>
          <p:cNvPr id="5122" name="Picture 2" descr="http://www.myslenedrevo.com.ua/files/MDr/sci/kyiv/1923Lukomski/16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4218468" cy="532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26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876" y="4878686"/>
            <a:ext cx="8363272" cy="1979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Відродження</a:t>
            </a:r>
            <a:r>
              <a:rPr lang="ru-RU" sz="2800" dirty="0"/>
              <a:t> </a:t>
            </a:r>
            <a:r>
              <a:rPr lang="ru-RU" sz="2800" dirty="0" err="1"/>
              <a:t>святині</a:t>
            </a:r>
            <a:r>
              <a:rPr lang="ru-RU" sz="2800" dirty="0"/>
              <a:t> </a:t>
            </a:r>
            <a:r>
              <a:rPr lang="ru-RU" sz="2800" dirty="0" err="1"/>
              <a:t>почалося</a:t>
            </a:r>
            <a:r>
              <a:rPr lang="ru-RU" sz="2800" dirty="0"/>
              <a:t> на </a:t>
            </a:r>
            <a:r>
              <a:rPr lang="ru-RU" sz="2800" dirty="0" err="1"/>
              <a:t>зламі</a:t>
            </a:r>
            <a:r>
              <a:rPr lang="ru-RU" sz="2800" dirty="0"/>
              <a:t> </a:t>
            </a:r>
            <a:r>
              <a:rPr lang="ru-RU" sz="2800" dirty="0" err="1"/>
              <a:t>тисячоліть</a:t>
            </a:r>
            <a:r>
              <a:rPr lang="ru-RU" sz="2800" dirty="0"/>
              <a:t>, коли </a:t>
            </a:r>
            <a:r>
              <a:rPr lang="ru-RU" sz="2800" dirty="0" err="1"/>
              <a:t>монастирські</a:t>
            </a:r>
            <a:r>
              <a:rPr lang="ru-RU" sz="2800" dirty="0"/>
              <a:t> </a:t>
            </a:r>
            <a:r>
              <a:rPr lang="ru-RU" sz="2800" dirty="0" err="1"/>
              <a:t>споруди</a:t>
            </a:r>
            <a:r>
              <a:rPr lang="ru-RU" sz="2800" dirty="0"/>
              <a:t> повернули </a:t>
            </a:r>
            <a:r>
              <a:rPr lang="ru-RU" sz="2800" dirty="0" err="1"/>
              <a:t>церкві</a:t>
            </a:r>
            <a:r>
              <a:rPr lang="ru-RU" sz="2800" dirty="0"/>
              <a:t>. У 1998 </a:t>
            </a:r>
            <a:r>
              <a:rPr lang="ru-RU" sz="2800" dirty="0" err="1"/>
              <a:t>році</a:t>
            </a:r>
            <a:r>
              <a:rPr lang="ru-RU" sz="2800" dirty="0"/>
              <a:t> в </a:t>
            </a:r>
            <a:r>
              <a:rPr lang="ru-RU" sz="2800" dirty="0" err="1"/>
              <a:t>Георгіївському</a:t>
            </a:r>
            <a:r>
              <a:rPr lang="ru-RU" sz="2800" dirty="0"/>
              <a:t> </a:t>
            </a:r>
            <a:r>
              <a:rPr lang="ru-RU" sz="2800" dirty="0" err="1"/>
              <a:t>монастирі</a:t>
            </a:r>
            <a:r>
              <a:rPr lang="ru-RU" sz="2800" dirty="0"/>
              <a:t> </a:t>
            </a:r>
            <a:r>
              <a:rPr lang="ru-RU" sz="2800" dirty="0" err="1"/>
              <a:t>відбулась</a:t>
            </a:r>
            <a:r>
              <a:rPr lang="ru-RU" sz="2800" dirty="0"/>
              <a:t> перша </a:t>
            </a:r>
            <a:r>
              <a:rPr lang="ru-RU" sz="2800" dirty="0" err="1"/>
              <a:t>недільна</a:t>
            </a:r>
            <a:r>
              <a:rPr lang="ru-RU" sz="2800" dirty="0"/>
              <a:t> служба.</a:t>
            </a:r>
            <a:endParaRPr lang="uk-UA" sz="2800" dirty="0"/>
          </a:p>
        </p:txBody>
      </p:sp>
      <p:pic>
        <p:nvPicPr>
          <p:cNvPr id="8194" name="Picture 2" descr="http://files.in-road.ru/r_db2bc35e3f20fa0df0f9ab6afcc306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6120680" cy="4590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8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62</TotalTime>
  <Words>119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Паркет</vt:lpstr>
      <vt:lpstr>Георгіївський собор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Licey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Георгіївський собор</dc:title>
  <dc:creator>Ученик</dc:creator>
  <cp:lastModifiedBy>hp</cp:lastModifiedBy>
  <cp:revision>12</cp:revision>
  <dcterms:created xsi:type="dcterms:W3CDTF">2003-01-06T00:10:23Z</dcterms:created>
  <dcterms:modified xsi:type="dcterms:W3CDTF">2013-08-17T11:41:26Z</dcterms:modified>
</cp:coreProperties>
</file>