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я папка\School\Презентации\Індійський танець\0c18d080e8dfb4c838dbab705e67df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480545" cy="62752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631128" cy="3200400"/>
          </a:xfrm>
        </p:spPr>
        <p:txBody>
          <a:bodyPr/>
          <a:lstStyle/>
          <a:p>
            <a:r>
              <a:rPr lang="uk-UA" sz="6600" dirty="0" smtClean="0"/>
              <a:t>Культура Індійського </a:t>
            </a:r>
            <a:br>
              <a:rPr lang="uk-UA" sz="6600" dirty="0" smtClean="0"/>
            </a:br>
            <a:r>
              <a:rPr lang="uk-UA" sz="6600" dirty="0" smtClean="0"/>
              <a:t>Танцю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5373499" cy="990600"/>
          </a:xfrm>
        </p:spPr>
        <p:txBody>
          <a:bodyPr/>
          <a:lstStyle/>
          <a:p>
            <a:r>
              <a:rPr lang="uk-UA" spc="0" dirty="0" smtClean="0"/>
              <a:t>Москаленко Анна</a:t>
            </a:r>
            <a:endParaRPr lang="uk-UA" spc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9144000" cy="3200400"/>
          </a:xfrm>
        </p:spPr>
        <p:txBody>
          <a:bodyPr/>
          <a:lstStyle/>
          <a:p>
            <a:r>
              <a:rPr lang="uk-UA" sz="4300" dirty="0" smtClean="0">
                <a:latin typeface="+mn-lt"/>
              </a:rPr>
              <a:t>Не дивлячись на свою різноманітність, народні танці мають загальний початок. Основа будь-якого з них - ритм. Ритм породжує відповідні рухи - синхронні, що часто повторюються. Танцюристи рухаються по певних траєкторіях (круги, «вісімки», прямі лінії). Традиції виконання народних танців передаються з покоління в покоління.</a:t>
            </a:r>
            <a:endParaRPr lang="uk-UA" sz="43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я папка\School\Презентации\Індійський танець\399px-Yamini_Reddy_kuchipu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77047" cy="61206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3419872" y="836712"/>
            <a:ext cx="5517902" cy="5184576"/>
          </a:xfrm>
        </p:spPr>
        <p:txBody>
          <a:bodyPr>
            <a:noAutofit/>
          </a:bodyPr>
          <a:lstStyle/>
          <a:p>
            <a:pPr algn="r"/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Мистецтво танцю в Індії збереглося з давніх часів до сьогодні у незмінному вигляді.</a:t>
            </a:r>
            <a:endParaRPr lang="uk-UA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папка\School\Презентации\Індійський танець\sh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694634" cy="65423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5082272" cy="5030688"/>
          </a:xfrm>
        </p:spPr>
        <p:txBody>
          <a:bodyPr>
            <a:noAutofit/>
          </a:bodyPr>
          <a:lstStyle/>
          <a:p>
            <a:r>
              <a:rPr lang="uk-UA" sz="4000" dirty="0" smtClean="0"/>
              <a:t>Традиція приписує танцю божественне походження. Його творцем</a:t>
            </a:r>
          </a:p>
          <a:p>
            <a:r>
              <a:rPr lang="uk-UA" sz="4000" dirty="0" smtClean="0"/>
              <a:t>і першим виконавцем вважають </a:t>
            </a:r>
          </a:p>
          <a:p>
            <a:r>
              <a:rPr lang="uk-UA" sz="4000" dirty="0" smtClean="0"/>
              <a:t>бога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Шиву</a:t>
            </a:r>
            <a:r>
              <a:rPr lang="uk-UA" sz="4000" b="1" dirty="0" smtClean="0"/>
              <a:t>.</a:t>
            </a:r>
            <a:endParaRPr lang="uk-UA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980728"/>
            <a:ext cx="4211960" cy="46805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Три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найвідоміших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індійські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боги,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окрім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шива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Калі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Крішна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як правило,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представлені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індійському</a:t>
            </a:r>
            <a:endParaRPr lang="ru-RU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танці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endParaRPr lang="uk-UA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00" name="Picture 4" descr="D:\Моя папка\School\Презентации\Індійський танець\1369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5217220" cy="633670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1" name="Picture 5" descr="D:\Моя папка\School\Презентации\Індійський танець\krishna-lotus-mala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404664"/>
            <a:ext cx="4962525" cy="5715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1584176"/>
          </a:xfrm>
        </p:spPr>
        <p:txBody>
          <a:bodyPr/>
          <a:lstStyle/>
          <a:p>
            <a:r>
              <a:rPr lang="uk-UA" dirty="0" smtClean="0">
                <a:solidFill>
                  <a:schemeClr val="hlink"/>
                </a:solidFill>
              </a:rPr>
              <a:t>РІЗНОВИДИ ІНДІЙСЬКОГО ТАНЦЮ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5373499" cy="640432"/>
          </a:xfrm>
        </p:spPr>
        <p:txBody>
          <a:bodyPr/>
          <a:lstStyle/>
          <a:p>
            <a:pPr lvl="0"/>
            <a:r>
              <a:rPr lang="uk-UA" sz="3600" cap="none" dirty="0" smtClean="0">
                <a:solidFill>
                  <a:schemeClr val="tx1"/>
                </a:solidFill>
                <a:latin typeface="+mj-lt"/>
              </a:rPr>
              <a:t>КЛАСИЧНИЙ</a:t>
            </a:r>
            <a:r>
              <a:rPr lang="uk-UA" sz="3200" cap="none" dirty="0" smtClean="0">
                <a:solidFill>
                  <a:schemeClr val="tx1"/>
                </a:solidFill>
                <a:latin typeface="Century Gothic (Основной текст)"/>
              </a:rPr>
              <a:t>:</a:t>
            </a:r>
          </a:p>
          <a:p>
            <a:pPr lvl="0"/>
            <a:endParaRPr lang="ru-RU" cap="none" dirty="0" smtClean="0">
              <a:solidFill>
                <a:schemeClr val="tx1"/>
              </a:solidFill>
              <a:latin typeface="Arial" charset="0"/>
            </a:endParaRPr>
          </a:p>
          <a:p>
            <a:endParaRPr lang="uk-UA" dirty="0"/>
          </a:p>
        </p:txBody>
      </p:sp>
      <p:graphicFrame>
        <p:nvGraphicFramePr>
          <p:cNvPr id="4" name="Group 135"/>
          <p:cNvGraphicFramePr>
            <a:graphicFrameLocks/>
          </p:cNvGraphicFramePr>
          <p:nvPr/>
        </p:nvGraphicFramePr>
        <p:xfrm>
          <a:off x="4139952" y="1916832"/>
          <a:ext cx="2808288" cy="53340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бхаратанатьям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38"/>
          <p:cNvGraphicFramePr>
            <a:graphicFrameLocks/>
          </p:cNvGraphicFramePr>
          <p:nvPr/>
        </p:nvGraphicFramePr>
        <p:xfrm>
          <a:off x="4139952" y="3932684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маніпурі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40"/>
          <p:cNvGraphicFramePr>
            <a:graphicFrameLocks noGrp="1"/>
          </p:cNvGraphicFramePr>
          <p:nvPr/>
        </p:nvGraphicFramePr>
        <p:xfrm>
          <a:off x="4139952" y="5229671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одісси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36"/>
          <p:cNvGraphicFramePr>
            <a:graphicFrameLocks noGrp="1"/>
          </p:cNvGraphicFramePr>
          <p:nvPr/>
        </p:nvGraphicFramePr>
        <p:xfrm>
          <a:off x="4139952" y="3284984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катхакалі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37"/>
          <p:cNvGraphicFramePr>
            <a:graphicFrameLocks noGrp="1"/>
          </p:cNvGraphicFramePr>
          <p:nvPr/>
        </p:nvGraphicFramePr>
        <p:xfrm>
          <a:off x="4139952" y="2564904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катхак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41"/>
          <p:cNvGraphicFramePr>
            <a:graphicFrameLocks noGrp="1"/>
          </p:cNvGraphicFramePr>
          <p:nvPr/>
        </p:nvGraphicFramePr>
        <p:xfrm>
          <a:off x="4139952" y="5877371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мохініаттам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39"/>
          <p:cNvGraphicFramePr>
            <a:graphicFrameLocks noGrp="1"/>
          </p:cNvGraphicFramePr>
          <p:nvPr/>
        </p:nvGraphicFramePr>
        <p:xfrm>
          <a:off x="4139952" y="4581971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кучипуді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0" y="980728"/>
            <a:ext cx="6631128" cy="3200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24936" cy="5256584"/>
          </a:xfrm>
        </p:spPr>
        <p:txBody>
          <a:bodyPr>
            <a:normAutofit/>
          </a:bodyPr>
          <a:lstStyle/>
          <a:p>
            <a:pPr algn="r"/>
            <a:r>
              <a:rPr lang="uk-UA" sz="4800" dirty="0" err="1" smtClean="0">
                <a:solidFill>
                  <a:schemeClr val="tx1"/>
                </a:solidFill>
              </a:rPr>
              <a:t>Напівкласичний</a:t>
            </a:r>
            <a:r>
              <a:rPr lang="uk-UA" sz="4800" dirty="0" smtClean="0">
                <a:solidFill>
                  <a:schemeClr val="tx1"/>
                </a:solidFill>
                <a:latin typeface="Century Gothic (Основной текст)"/>
              </a:rPr>
              <a:t>:</a:t>
            </a:r>
          </a:p>
          <a:p>
            <a:pPr algn="r"/>
            <a:r>
              <a:rPr lang="ru-RU" sz="4000" dirty="0" smtClean="0"/>
              <a:t>До </a:t>
            </a:r>
            <a:r>
              <a:rPr lang="ru-RU" sz="4000" dirty="0" err="1" smtClean="0"/>
              <a:t>напівкласичних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стилів</a:t>
            </a:r>
            <a:r>
              <a:rPr lang="ru-RU" sz="4000" dirty="0" smtClean="0"/>
              <a:t> </a:t>
            </a:r>
            <a:r>
              <a:rPr lang="ru-RU" sz="4000" dirty="0" err="1" smtClean="0"/>
              <a:t>належить</a:t>
            </a:r>
            <a:r>
              <a:rPr lang="ru-RU" sz="4000" dirty="0" smtClean="0"/>
              <a:t> </a:t>
            </a:r>
            <a:r>
              <a:rPr lang="ru-RU" sz="4000" dirty="0" err="1" smtClean="0"/>
              <a:t>Чхау</a:t>
            </a:r>
            <a:r>
              <a:rPr lang="ru-RU" sz="4000" dirty="0" smtClean="0"/>
              <a:t> - </a:t>
            </a:r>
            <a:r>
              <a:rPr lang="ru-RU" sz="4000" dirty="0" err="1" smtClean="0"/>
              <a:t>танець</a:t>
            </a:r>
            <a:r>
              <a:rPr lang="ru-RU" sz="4000" dirty="0" smtClean="0"/>
              <a:t> масок. </a:t>
            </a:r>
            <a:r>
              <a:rPr lang="ru-RU" sz="4000" dirty="0" err="1" smtClean="0"/>
              <a:t>Танцюристи</a:t>
            </a:r>
            <a:r>
              <a:rPr lang="ru-RU" sz="4000" dirty="0" smtClean="0"/>
              <a:t> </a:t>
            </a:r>
            <a:r>
              <a:rPr lang="ru-RU" sz="4000" dirty="0" err="1" smtClean="0"/>
              <a:t>імітують</a:t>
            </a:r>
            <a:r>
              <a:rPr lang="ru-RU" sz="4000" dirty="0" smtClean="0"/>
              <a:t> </a:t>
            </a:r>
            <a:r>
              <a:rPr lang="ru-RU" sz="4000" dirty="0" err="1" smtClean="0"/>
              <a:t>рухи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, </a:t>
            </a:r>
            <a:r>
              <a:rPr lang="ru-RU" sz="4000" dirty="0" err="1" smtClean="0"/>
              <a:t>відтворюють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різні</a:t>
            </a:r>
            <a:r>
              <a:rPr lang="ru-RU" sz="4000" dirty="0" smtClean="0"/>
              <a:t> </a:t>
            </a:r>
            <a:r>
              <a:rPr lang="ru-RU" sz="4000" dirty="0" err="1" smtClean="0"/>
              <a:t>побутові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військові</a:t>
            </a:r>
            <a:r>
              <a:rPr lang="ru-RU" sz="4000" dirty="0" smtClean="0"/>
              <a:t> </a:t>
            </a:r>
            <a:r>
              <a:rPr lang="ru-RU" sz="4000" dirty="0" err="1" smtClean="0"/>
              <a:t>сцени</a:t>
            </a:r>
            <a:r>
              <a:rPr lang="ru-RU" sz="4000" dirty="0" smtClean="0"/>
              <a:t>. </a:t>
            </a:r>
            <a:r>
              <a:rPr lang="ru-RU" sz="4000" dirty="0" err="1" smtClean="0"/>
              <a:t>Популярні</a:t>
            </a:r>
            <a:r>
              <a:rPr lang="ru-RU" sz="4000" dirty="0" smtClean="0"/>
              <a:t> </a:t>
            </a:r>
            <a:r>
              <a:rPr lang="ru-RU" sz="4000" dirty="0" err="1" smtClean="0"/>
              <a:t>алегоричні</a:t>
            </a:r>
            <a:r>
              <a:rPr lang="ru-RU" sz="4000" dirty="0" smtClean="0"/>
              <a:t> </a:t>
            </a:r>
            <a:r>
              <a:rPr lang="ru-RU" sz="4000" dirty="0" err="1" smtClean="0"/>
              <a:t>композиції</a:t>
            </a:r>
            <a:r>
              <a:rPr lang="ru-RU" sz="4000" dirty="0" smtClean="0"/>
              <a:t>.</a:t>
            </a:r>
            <a:endParaRPr lang="uk-UA" sz="4000" dirty="0" smtClean="0"/>
          </a:p>
          <a:p>
            <a:pPr algn="r"/>
            <a:endParaRPr lang="uk-U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6631128" cy="1340768"/>
          </a:xfrm>
        </p:spPr>
        <p:txBody>
          <a:bodyPr/>
          <a:lstStyle/>
          <a:p>
            <a:r>
              <a:rPr lang="uk-UA" dirty="0" smtClean="0"/>
              <a:t>Естрадний танець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064895" cy="467064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з'явився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одночасно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так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званими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комерційними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фільмами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У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тригодинних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стрічках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танцювально-музичні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паузи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допомагають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збудувати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сценарій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МУДРИ</a:t>
            </a:r>
            <a:endParaRPr lang="uk-UA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800" dirty="0" smtClean="0"/>
              <a:t>РІЗНОМАНІТНІ ПОЗИЦІЇ ПАЛЬЦІВ</a:t>
            </a:r>
            <a:endParaRPr lang="ru-RU" sz="2800" dirty="0" smtClean="0"/>
          </a:p>
          <a:p>
            <a:endParaRPr lang="uk-UA" dirty="0"/>
          </a:p>
        </p:txBody>
      </p:sp>
      <p:pic>
        <p:nvPicPr>
          <p:cNvPr id="5" name="Picture 5" descr="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006" r="25006"/>
          <a:stretch>
            <a:fillRect/>
          </a:stretch>
        </p:blipFill>
        <p:spPr>
          <a:noFill/>
          <a:ln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ХАСТА</a:t>
            </a:r>
            <a:endParaRPr lang="uk-UA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ЖЕСТИ РУК</a:t>
            </a:r>
            <a:endParaRPr lang="uk-UA" sz="2800" dirty="0"/>
          </a:p>
        </p:txBody>
      </p:sp>
      <p:pic>
        <p:nvPicPr>
          <p:cNvPr id="5" name="Picture 5" descr="тан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xfrm>
            <a:off x="4572000" y="692696"/>
            <a:ext cx="4115872" cy="54864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129</TotalTime>
  <Words>174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Woodgrain_16x9</vt:lpstr>
      <vt:lpstr>Культура Індійського  Танцю</vt:lpstr>
      <vt:lpstr>Слайд 2</vt:lpstr>
      <vt:lpstr>Слайд 3</vt:lpstr>
      <vt:lpstr>Слайд 4</vt:lpstr>
      <vt:lpstr>РІЗНОВИДИ ІНДІЙСЬКОГО ТАНЦЮ</vt:lpstr>
      <vt:lpstr>Слайд 6</vt:lpstr>
      <vt:lpstr>Естрадний танець</vt:lpstr>
      <vt:lpstr>МУДРИ</vt:lpstr>
      <vt:lpstr>ХАСТА</vt:lpstr>
      <vt:lpstr>Не дивлячись на свою різноманітність, народні танці мають загальний початок. Основа будь-якого з них - ритм. Ритм породжує відповідні рухи - синхронні, що часто повторюються. Танцюристи рухаються по певних траєкторіях (круги, «вісімки», прямі лінії). Традиції виконання народних танців передаються з покоління в покоління.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Docmos</dc:creator>
  <cp:lastModifiedBy>DocMos</cp:lastModifiedBy>
  <cp:revision>15</cp:revision>
  <dcterms:created xsi:type="dcterms:W3CDTF">2013-11-16T18:20:43Z</dcterms:created>
  <dcterms:modified xsi:type="dcterms:W3CDTF">2013-11-16T20:41:53Z</dcterms:modified>
</cp:coreProperties>
</file>