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7" r:id="rId4"/>
    <p:sldId id="265" r:id="rId5"/>
    <p:sldId id="257" r:id="rId6"/>
    <p:sldId id="258" r:id="rId7"/>
    <p:sldId id="259" r:id="rId8"/>
    <p:sldId id="260" r:id="rId9"/>
    <p:sldId id="261"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1614"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7F3D0374-3CB3-4B3C-B266-C33017D5B139}" type="datetimeFigureOut">
              <a:rPr lang="ru-RU" smtClean="0"/>
              <a:t>28.04.2014</a:t>
            </a:fld>
            <a:endParaRPr lang="ru-RU"/>
          </a:p>
        </p:txBody>
      </p:sp>
      <p:sp>
        <p:nvSpPr>
          <p:cNvPr id="16" name="Номер слайда 15"/>
          <p:cNvSpPr>
            <a:spLocks noGrp="1"/>
          </p:cNvSpPr>
          <p:nvPr>
            <p:ph type="sldNum" sz="quarter" idx="11"/>
          </p:nvPr>
        </p:nvSpPr>
        <p:spPr/>
        <p:txBody>
          <a:bodyPr/>
          <a:lstStyle/>
          <a:p>
            <a:fld id="{0A11A174-B0BA-41CE-B93A-37FF400D848C}"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F3D0374-3CB3-4B3C-B266-C33017D5B139}" type="datetimeFigureOut">
              <a:rPr lang="ru-RU" smtClean="0"/>
              <a:t>28.04.2014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11A174-B0BA-41CE-B93A-37FF400D848C}"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F3D0374-3CB3-4B3C-B266-C33017D5B139}" type="datetimeFigureOut">
              <a:rPr lang="ru-RU" smtClean="0"/>
              <a:t>28.04.2014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11A174-B0BA-41CE-B93A-37FF400D848C}"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7F3D0374-3CB3-4B3C-B266-C33017D5B139}" type="datetimeFigureOut">
              <a:rPr lang="ru-RU" smtClean="0"/>
              <a:t>28.04.2014</a:t>
            </a:fld>
            <a:endParaRPr lang="ru-RU"/>
          </a:p>
        </p:txBody>
      </p:sp>
      <p:sp>
        <p:nvSpPr>
          <p:cNvPr id="15" name="Номер слайда 14"/>
          <p:cNvSpPr>
            <a:spLocks noGrp="1"/>
          </p:cNvSpPr>
          <p:nvPr>
            <p:ph type="sldNum" sz="quarter" idx="15"/>
          </p:nvPr>
        </p:nvSpPr>
        <p:spPr/>
        <p:txBody>
          <a:bodyPr/>
          <a:lstStyle>
            <a:lvl1pPr algn="ctr">
              <a:defRPr/>
            </a:lvl1pPr>
          </a:lstStyle>
          <a:p>
            <a:fld id="{0A11A174-B0BA-41CE-B93A-37FF400D848C}"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F3D0374-3CB3-4B3C-B266-C33017D5B139}" type="datetimeFigureOut">
              <a:rPr lang="ru-RU" smtClean="0"/>
              <a:t>28.04.2014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11A174-B0BA-41CE-B93A-37FF400D848C}"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F3D0374-3CB3-4B3C-B266-C33017D5B139}" type="datetimeFigureOut">
              <a:rPr lang="ru-RU" smtClean="0"/>
              <a:t>28.04.2014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11A174-B0BA-41CE-B93A-37FF400D848C}"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0A11A174-B0BA-41CE-B93A-37FF400D848C}"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7F3D0374-3CB3-4B3C-B266-C33017D5B139}" type="datetimeFigureOut">
              <a:rPr lang="ru-RU" smtClean="0"/>
              <a:t>28.04.2014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F3D0374-3CB3-4B3C-B266-C33017D5B139}" type="datetimeFigureOut">
              <a:rPr lang="ru-RU" smtClean="0"/>
              <a:t>28.04.2014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A11A174-B0BA-41CE-B93A-37FF400D848C}"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F3D0374-3CB3-4B3C-B266-C33017D5B139}" type="datetimeFigureOut">
              <a:rPr lang="ru-RU" smtClean="0"/>
              <a:t>28.04.2014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A11A174-B0BA-41CE-B93A-37FF400D848C}"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7F3D0374-3CB3-4B3C-B266-C33017D5B139}" type="datetimeFigureOut">
              <a:rPr lang="ru-RU" smtClean="0"/>
              <a:t>28.04.2014</a:t>
            </a:fld>
            <a:endParaRPr lang="ru-RU"/>
          </a:p>
        </p:txBody>
      </p:sp>
      <p:sp>
        <p:nvSpPr>
          <p:cNvPr id="9" name="Номер слайда 8"/>
          <p:cNvSpPr>
            <a:spLocks noGrp="1"/>
          </p:cNvSpPr>
          <p:nvPr>
            <p:ph type="sldNum" sz="quarter" idx="15"/>
          </p:nvPr>
        </p:nvSpPr>
        <p:spPr/>
        <p:txBody>
          <a:bodyPr/>
          <a:lstStyle/>
          <a:p>
            <a:fld id="{0A11A174-B0BA-41CE-B93A-37FF400D848C}"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7F3D0374-3CB3-4B3C-B266-C33017D5B139}" type="datetimeFigureOut">
              <a:rPr lang="ru-RU" smtClean="0"/>
              <a:t>28.04.2014</a:t>
            </a:fld>
            <a:endParaRPr lang="ru-RU"/>
          </a:p>
        </p:txBody>
      </p:sp>
      <p:sp>
        <p:nvSpPr>
          <p:cNvPr id="9" name="Номер слайда 8"/>
          <p:cNvSpPr>
            <a:spLocks noGrp="1"/>
          </p:cNvSpPr>
          <p:nvPr>
            <p:ph type="sldNum" sz="quarter" idx="11"/>
          </p:nvPr>
        </p:nvSpPr>
        <p:spPr/>
        <p:txBody>
          <a:bodyPr/>
          <a:lstStyle/>
          <a:p>
            <a:fld id="{0A11A174-B0BA-41CE-B93A-37FF400D848C}"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F3D0374-3CB3-4B3C-B266-C33017D5B139}" type="datetimeFigureOut">
              <a:rPr lang="ru-RU" smtClean="0"/>
              <a:t>28.04.2014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A11A174-B0BA-41CE-B93A-37FF400D848C}"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a:p>
        </p:txBody>
      </p:sp>
      <p:sp>
        <p:nvSpPr>
          <p:cNvPr id="2" name="Заголовок 1"/>
          <p:cNvSpPr>
            <a:spLocks noGrp="1"/>
          </p:cNvSpPr>
          <p:nvPr>
            <p:ph type="ctrTitle"/>
          </p:nvPr>
        </p:nvSpPr>
        <p:spPr/>
        <p:txBody>
          <a:bodyPr/>
          <a:lstStyle/>
          <a:p>
            <a:endParaRPr lang="ru-RU"/>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187623" y="-99392"/>
            <a:ext cx="8136739" cy="1754326"/>
          </a:xfrm>
          <a:prstGeom prst="rect">
            <a:avLst/>
          </a:prstGeom>
          <a:noFill/>
        </p:spPr>
        <p:txBody>
          <a:bodyPr wrap="square" lIns="91440" tIns="45720" rIns="91440" bIns="45720">
            <a:spAutoFit/>
          </a:bodyPr>
          <a:lstStyle/>
          <a:p>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Museum-Preserve "</a:t>
            </a: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Cossacks` Tombs"</a:t>
            </a:r>
            <a:endParaRPr lang="ru-RU"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25667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124744"/>
            <a:ext cx="8363272" cy="2121024"/>
          </a:xfrm>
        </p:spPr>
        <p:txBody>
          <a:bodyPr>
            <a:normAutofit fontScale="92500" lnSpcReduction="10000"/>
          </a:bodyPr>
          <a:lstStyle/>
          <a:p>
            <a:pPr marL="0" indent="0">
              <a:buNone/>
            </a:pPr>
            <a:r>
              <a:rPr lang="en-US" dirty="0" smtClean="0"/>
              <a:t>The </a:t>
            </a:r>
            <a:r>
              <a:rPr lang="en-US" dirty="0" err="1" smtClean="0"/>
              <a:t>Zaporizhian</a:t>
            </a:r>
            <a:r>
              <a:rPr lang="en-US" dirty="0" smtClean="0"/>
              <a:t> </a:t>
            </a:r>
            <a:r>
              <a:rPr lang="en-US" dirty="0" err="1" smtClean="0"/>
              <a:t>Sich</a:t>
            </a:r>
            <a:r>
              <a:rPr lang="en-US" dirty="0" smtClean="0"/>
              <a:t> is one of the most surprising features in the history of Ukrainian people, and in the history of mankind at the same time.  The arousing of Ukrainian people under the influence of the Cossacks gave rise to the rapid development of folk creativity, culture, education, literary works, music, arts, architecture, chronicle writing </a:t>
            </a:r>
            <a:r>
              <a:rPr lang="en-US" dirty="0"/>
              <a:t>and folk </a:t>
            </a:r>
            <a:r>
              <a:rPr lang="en-US" dirty="0" smtClean="0"/>
              <a:t>craftsmanship.</a:t>
            </a:r>
            <a:endParaRPr lang="ru-RU" dirty="0"/>
          </a:p>
        </p:txBody>
      </p:sp>
      <p:sp>
        <p:nvSpPr>
          <p:cNvPr id="3" name="Заголовок 2"/>
          <p:cNvSpPr>
            <a:spLocks noGrp="1"/>
          </p:cNvSpPr>
          <p:nvPr>
            <p:ph type="title"/>
          </p:nvPr>
        </p:nvSpPr>
        <p:spPr>
          <a:xfrm>
            <a:off x="467544" y="-171400"/>
            <a:ext cx="8229600" cy="1219200"/>
          </a:xfrm>
        </p:spPr>
        <p:txBody>
          <a:bodyPr/>
          <a:lstStyle/>
          <a:p>
            <a:r>
              <a:rPr lang="en-US" dirty="0"/>
              <a:t>The </a:t>
            </a:r>
            <a:r>
              <a:rPr lang="en-US" dirty="0" err="1"/>
              <a:t>Zaporizhian</a:t>
            </a:r>
            <a:r>
              <a:rPr lang="en-US" dirty="0"/>
              <a:t> </a:t>
            </a:r>
            <a:r>
              <a:rPr lang="en-US" dirty="0" err="1"/>
              <a:t>Sich</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501008"/>
            <a:ext cx="4542292" cy="29706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621270"/>
            <a:ext cx="3958895" cy="30265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402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428762"/>
            <a:ext cx="4176464" cy="6429238"/>
          </a:xfrm>
        </p:spPr>
        <p:txBody>
          <a:bodyPr>
            <a:normAutofit/>
          </a:bodyPr>
          <a:lstStyle/>
          <a:p>
            <a:pPr marL="0" indent="0">
              <a:buNone/>
            </a:pPr>
            <a:r>
              <a:rPr lang="en-US" dirty="0"/>
              <a:t>The </a:t>
            </a:r>
            <a:r>
              <a:rPr lang="en-US" dirty="0" err="1"/>
              <a:t>Zaporizhian</a:t>
            </a:r>
            <a:r>
              <a:rPr lang="en-US" dirty="0"/>
              <a:t> </a:t>
            </a:r>
            <a:r>
              <a:rPr lang="en-US" dirty="0" err="1"/>
              <a:t>Sich</a:t>
            </a:r>
            <a:r>
              <a:rPr lang="en-US" dirty="0"/>
              <a:t> emerged as a natural method of defense by the Ukrainian people against the frequent and devastating raids of Crimean Tatars, who captured hundreds of thousands of Ukrainians, </a:t>
            </a:r>
            <a:r>
              <a:rPr lang="en-US" dirty="0" err="1"/>
              <a:t>Belorussians</a:t>
            </a:r>
            <a:r>
              <a:rPr lang="en-US" dirty="0"/>
              <a:t> and Poles. Such slaving operations were called "the harvesting of the steppe".</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4302" y="232718"/>
            <a:ext cx="4229560" cy="40603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861048"/>
            <a:ext cx="4048454" cy="26940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674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548626" y="692696"/>
            <a:ext cx="5408072" cy="4929336"/>
          </a:xfrm>
        </p:spPr>
        <p:txBody>
          <a:bodyPr>
            <a:noAutofit/>
          </a:bodyPr>
          <a:lstStyle/>
          <a:p>
            <a:pPr marL="0" indent="0">
              <a:buNone/>
            </a:pPr>
            <a:r>
              <a:rPr lang="en-US" sz="2400" dirty="0"/>
              <a:t>He was the Hetman of the </a:t>
            </a:r>
            <a:r>
              <a:rPr lang="en-US" sz="2400" dirty="0" err="1" smtClean="0"/>
              <a:t>Zaporizhian</a:t>
            </a:r>
            <a:r>
              <a:rPr lang="en-US" sz="2400" dirty="0" smtClean="0"/>
              <a:t> </a:t>
            </a:r>
            <a:r>
              <a:rPr lang="en-US" sz="2400" dirty="0" err="1" smtClean="0"/>
              <a:t>Sich</a:t>
            </a:r>
            <a:r>
              <a:rPr lang="en-US" sz="2400" dirty="0" smtClean="0"/>
              <a:t> </a:t>
            </a:r>
            <a:r>
              <a:rPr lang="en-US" sz="2400" dirty="0"/>
              <a:t>of the Crown of the Kingdom of Poland in the Polish–Lithuanian Commonwealth (now part of Ukraine). It is hard to overestimate </a:t>
            </a:r>
            <a:r>
              <a:rPr lang="en-US" sz="2400" dirty="0" err="1"/>
              <a:t>Khmelnytsky's</a:t>
            </a:r>
            <a:r>
              <a:rPr lang="en-US" sz="2400" dirty="0"/>
              <a:t> influence on the history of Ukraine. He not only shaped the future of Ukraine but affected the balance of power in Europe, as the weakening of Poland-Lithuania was exploited by Austria, Saxony, Prussia, and Russia. His actions and role in events were viewed differently by different contemporaries, and even now there are greatly differing perspectives on his legacy.</a:t>
            </a:r>
            <a:endParaRPr lang="ru-RU" sz="2400" dirty="0"/>
          </a:p>
        </p:txBody>
      </p:sp>
      <p:sp>
        <p:nvSpPr>
          <p:cNvPr id="3" name="Заголовок 2"/>
          <p:cNvSpPr>
            <a:spLocks noGrp="1"/>
          </p:cNvSpPr>
          <p:nvPr>
            <p:ph type="title"/>
          </p:nvPr>
        </p:nvSpPr>
        <p:spPr>
          <a:xfrm>
            <a:off x="539552" y="-531440"/>
            <a:ext cx="8229600" cy="1219200"/>
          </a:xfrm>
        </p:spPr>
        <p:txBody>
          <a:bodyPr>
            <a:normAutofit fontScale="90000"/>
          </a:bodyPr>
          <a:lstStyle/>
          <a:p>
            <a:r>
              <a:rPr lang="en-US" dirty="0" smtClean="0"/>
              <a:t>Hetman </a:t>
            </a:r>
            <a:r>
              <a:rPr lang="en-US" dirty="0" err="1" smtClean="0"/>
              <a:t>Bogdan</a:t>
            </a:r>
            <a:r>
              <a:rPr lang="en-US" dirty="0" smtClean="0"/>
              <a:t> Khmelnitsky(1595-1657)</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3548626" cy="48245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16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285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323528" y="332655"/>
            <a:ext cx="8568952" cy="3323987"/>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chemeClr val="bg1">
                    <a:shade val="50000"/>
                  </a:schemeClr>
                </a:solidFill>
              </a:rPr>
              <a:t>Strong, unapproachable fortress is situated on the island  </a:t>
            </a:r>
            <a:r>
              <a:rPr lang="en-US" sz="3200" b="1" dirty="0" err="1" smtClean="0">
                <a:ln w="50800"/>
                <a:solidFill>
                  <a:schemeClr val="bg1">
                    <a:shade val="50000"/>
                  </a:schemeClr>
                </a:solidFill>
              </a:rPr>
              <a:t>Zhuravlyha</a:t>
            </a:r>
            <a:r>
              <a:rPr lang="en-US" sz="3200" b="1" dirty="0" smtClean="0">
                <a:ln w="50800"/>
                <a:solidFill>
                  <a:schemeClr val="bg1">
                    <a:shade val="50000"/>
                  </a:schemeClr>
                </a:solidFill>
              </a:rPr>
              <a:t> (</a:t>
            </a:r>
            <a:r>
              <a:rPr lang="en-US" sz="3200" b="1" dirty="0" err="1" smtClean="0">
                <a:ln w="50800"/>
                <a:solidFill>
                  <a:schemeClr val="bg1">
                    <a:shade val="50000"/>
                  </a:schemeClr>
                </a:solidFill>
              </a:rPr>
              <a:t>Plyasheva</a:t>
            </a:r>
            <a:r>
              <a:rPr lang="en-US" sz="3200" b="1" dirty="0" smtClean="0">
                <a:ln w="50800"/>
                <a:solidFill>
                  <a:schemeClr val="bg1">
                    <a:shade val="50000"/>
                  </a:schemeClr>
                </a:solidFill>
              </a:rPr>
              <a:t>) in Rivne region. In 1914 the greatest Cossack grave in Ukraine was equipped here to honor to that warriors who died during </a:t>
            </a:r>
            <a:r>
              <a:rPr lang="en-US" sz="3200" b="1" dirty="0" err="1" smtClean="0">
                <a:ln w="50800"/>
                <a:solidFill>
                  <a:schemeClr val="bg1">
                    <a:shade val="50000"/>
                  </a:schemeClr>
                </a:solidFill>
              </a:rPr>
              <a:t>Berestechko</a:t>
            </a:r>
            <a:r>
              <a:rPr lang="en-US" sz="3200" b="1" dirty="0" smtClean="0">
                <a:ln w="50800"/>
                <a:solidFill>
                  <a:schemeClr val="bg1">
                    <a:shade val="50000"/>
                  </a:schemeClr>
                </a:solidFill>
              </a:rPr>
              <a:t> Battle 1651.</a:t>
            </a:r>
            <a:endParaRPr lang="ru-RU" sz="3200" b="1" dirty="0" smtClean="0">
              <a:ln w="50800"/>
              <a:solidFill>
                <a:schemeClr val="bg1">
                  <a:shade val="50000"/>
                </a:schemeClr>
              </a:solidFill>
            </a:endParaRPr>
          </a:p>
          <a:p>
            <a:pPr algn="ctr"/>
            <a:endParaRPr lang="ru-RU" b="1" dirty="0">
              <a:ln w="50800"/>
              <a:solidFill>
                <a:schemeClr val="bg1">
                  <a:shade val="50000"/>
                </a:schemeClr>
              </a:solidFill>
            </a:endParaRPr>
          </a:p>
        </p:txBody>
      </p:sp>
    </p:spTree>
    <p:extLst>
      <p:ext uri="{BB962C8B-B14F-4D97-AF65-F5344CB8AC3E}">
        <p14:creationId xmlns:p14="http://schemas.microsoft.com/office/powerpoint/2010/main" val="85911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59024" y="4941168"/>
            <a:ext cx="8784976" cy="2592288"/>
          </a:xfrm>
        </p:spPr>
        <p:txBody>
          <a:bodyPr/>
          <a:lstStyle/>
          <a:p>
            <a:pPr marL="0" indent="0">
              <a:buNone/>
            </a:pPr>
            <a:r>
              <a:rPr lang="en-US" dirty="0" smtClean="0"/>
              <a:t>Here one can found the </a:t>
            </a:r>
            <a:r>
              <a:rPr lang="en-US" dirty="0" err="1" smtClean="0"/>
              <a:t>cossacks`</a:t>
            </a:r>
            <a:r>
              <a:rPr lang="en-US" dirty="0" smtClean="0"/>
              <a:t> graves and St. George`s Church which was erected in 1912. The pictures on the Bible theme in this church were painted by Ukrainian painter </a:t>
            </a:r>
            <a:r>
              <a:rPr lang="en-US" dirty="0" err="1" smtClean="0"/>
              <a:t>Jizhakevich</a:t>
            </a:r>
            <a:r>
              <a:rPr lang="en-US" dirty="0" smtClean="0"/>
              <a:t>. </a:t>
            </a:r>
            <a:endParaRPr lang="ru-RU"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8900" y="163375"/>
            <a:ext cx="6120680" cy="46075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2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16632"/>
            <a:ext cx="3960440" cy="3672408"/>
          </a:xfrm>
        </p:spPr>
        <p:txBody>
          <a:bodyPr>
            <a:normAutofit/>
          </a:bodyPr>
          <a:lstStyle/>
          <a:p>
            <a:pPr marL="0" indent="0">
              <a:buNone/>
            </a:pPr>
            <a:r>
              <a:rPr lang="en-US" dirty="0" smtClean="0"/>
              <a:t>From this church through the underground passage we go to the smaller wooden St. </a:t>
            </a:r>
            <a:r>
              <a:rPr lang="en-US" dirty="0" err="1" smtClean="0"/>
              <a:t>Mickhael`s</a:t>
            </a:r>
            <a:r>
              <a:rPr lang="en-US" dirty="0" smtClean="0"/>
              <a:t> Church with the unique iconostasis of the 17</a:t>
            </a:r>
            <a:r>
              <a:rPr lang="en-US" baseline="30000" dirty="0" smtClean="0"/>
              <a:t>th</a:t>
            </a:r>
            <a:r>
              <a:rPr lang="en-US" dirty="0" smtClean="0"/>
              <a:t> century. Here the </a:t>
            </a:r>
            <a:r>
              <a:rPr lang="en-US" dirty="0" err="1" smtClean="0"/>
              <a:t>cossac`s</a:t>
            </a:r>
            <a:r>
              <a:rPr lang="en-US" dirty="0" smtClean="0"/>
              <a:t> prayed before the battle.</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4414" y="116632"/>
            <a:ext cx="4981575" cy="391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501008"/>
            <a:ext cx="4545932" cy="30245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250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126268" y="4028075"/>
            <a:ext cx="9396536" cy="2862322"/>
          </a:xfrm>
          <a:prstGeom prst="rect">
            <a:avLst/>
          </a:prstGeom>
          <a:noFill/>
        </p:spPr>
        <p:txBody>
          <a:bodyPr wrap="square" lIns="91440" tIns="45720" rIns="91440" bIns="45720">
            <a:spAutoFit/>
          </a:bodyPr>
          <a:lstStyle/>
          <a:p>
            <a:pPr algn="ctr"/>
            <a:r>
              <a:rPr lang="en-US"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On the territory of the island there is a museum. All the exhibits of the </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t>
            </a:r>
            <a:r>
              <a:rPr lang="en-US" sz="3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useum, </a:t>
            </a:r>
            <a:r>
              <a:rPr lang="en-US" sz="36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cossak</a:t>
            </a:r>
            <a:r>
              <a:rPr lang="en-US" sz="36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a:t>
            </a: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weapons, clothes, tell the visitors about the heroic history of Ukraine.</a:t>
            </a:r>
            <a:endParaRPr lang="ru-RU"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56311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548680"/>
            <a:ext cx="4464496" cy="1728192"/>
          </a:xfrm>
        </p:spPr>
        <p:txBody>
          <a:bodyPr>
            <a:noAutofit/>
          </a:bodyPr>
          <a:lstStyle/>
          <a:p>
            <a:pPr marL="0" indent="0">
              <a:buNone/>
            </a:pPr>
            <a:r>
              <a:rPr lang="en-US" sz="2800" dirty="0">
                <a:ln w="50800"/>
              </a:rPr>
              <a:t>The exhibits tell us about B. Khmelnitsky and the legendary </a:t>
            </a:r>
            <a:r>
              <a:rPr lang="en-US" sz="2800" dirty="0" err="1">
                <a:ln w="50800"/>
              </a:rPr>
              <a:t>cossack</a:t>
            </a:r>
            <a:r>
              <a:rPr lang="en-US" sz="2800" dirty="0">
                <a:ln w="50800"/>
              </a:rPr>
              <a:t> </a:t>
            </a:r>
            <a:r>
              <a:rPr lang="en-US" sz="2800" dirty="0" err="1">
                <a:ln w="50800"/>
              </a:rPr>
              <a:t>Nechai</a:t>
            </a:r>
            <a:r>
              <a:rPr lang="en-US" sz="2800" dirty="0">
                <a:ln w="50800"/>
              </a:rPr>
              <a:t> by name. When all the </a:t>
            </a:r>
            <a:r>
              <a:rPr lang="en-US" sz="2800" dirty="0" err="1">
                <a:ln w="50800"/>
              </a:rPr>
              <a:t>cossacks</a:t>
            </a:r>
            <a:r>
              <a:rPr lang="en-US" sz="2800" dirty="0">
                <a:ln w="50800"/>
              </a:rPr>
              <a:t> were killed, he </a:t>
            </a:r>
            <a:r>
              <a:rPr lang="en-US" sz="2800" dirty="0" smtClean="0">
                <a:ln w="50800"/>
              </a:rPr>
              <a:t>remained alone. Being badly wounded he was proposed to take the side of enemies. The Polish King proposed him freedom and gold, but </a:t>
            </a:r>
            <a:r>
              <a:rPr lang="en-US" sz="2800" dirty="0" err="1" smtClean="0">
                <a:ln w="50800"/>
              </a:rPr>
              <a:t>Nechai</a:t>
            </a:r>
            <a:r>
              <a:rPr lang="en-US" sz="2800" dirty="0" smtClean="0">
                <a:ln w="50800"/>
              </a:rPr>
              <a:t> refused. He was the last to die on the island.</a:t>
            </a:r>
            <a:endParaRPr lang="en-US" sz="2800" dirty="0">
              <a:ln w="50800"/>
            </a:endParaRPr>
          </a:p>
          <a:p>
            <a:endParaRPr lang="ru-RU"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836712"/>
            <a:ext cx="3793014"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990788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118</TotalTime>
  <Words>434</Words>
  <Application>Microsoft Office PowerPoint</Application>
  <PresentationFormat>Экран (4:3)</PresentationFormat>
  <Paragraphs>11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Бумажная</vt:lpstr>
      <vt:lpstr>Презентация PowerPoint</vt:lpstr>
      <vt:lpstr>The Zaporizhian Sich</vt:lpstr>
      <vt:lpstr>Презентация PowerPoint</vt:lpstr>
      <vt:lpstr>Hetman Bogdan Khmelnitsky(1595-1657)</vt:lpstr>
      <vt:lpstr>Презентация PowerPoint</vt:lpstr>
      <vt:lpstr>Презентация PowerPoint</vt:lpstr>
      <vt:lpstr>Презентация PowerPoint</vt:lpstr>
      <vt:lpstr>Презентация PowerPoint</vt:lpstr>
      <vt:lpstr>Презентация PowerPoint</vt:lpstr>
    </vt:vector>
  </TitlesOfParts>
  <Company>TAC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Korvin</dc:creator>
  <cp:lastModifiedBy>Korvin</cp:lastModifiedBy>
  <cp:revision>12</cp:revision>
  <dcterms:created xsi:type="dcterms:W3CDTF">2014-04-26T16:06:38Z</dcterms:created>
  <dcterms:modified xsi:type="dcterms:W3CDTF">2014-04-28T15:06:29Z</dcterms:modified>
</cp:coreProperties>
</file>