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2">
        <a:schemeClr val="bg1"/>
      </p:bgRef>
    </p:bg>
    <p:spTree>
      <p:nvGrpSpPr>
        <p:cNvPr id="1" name=""/>
        <p:cNvGrpSpPr/>
        <p:nvPr/>
      </p:nvGrpSpPr>
      <p:grpSpPr>
        <a:xfrm>
          <a:off x="0" y="0"/>
          <a:ext cx="0" cy="0"/>
          <a:chOff x="0" y="0"/>
          <a:chExt cx="0" cy="0"/>
        </a:xfrm>
      </p:grpSpPr>
      <p:sp>
        <p:nvSpPr>
          <p:cNvPr id="8" name="Прямокут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 сполучна ліні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uk-UA" smtClean="0"/>
              <a:t>Зразок заголовка</a:t>
            </a:r>
            <a:endParaRPr kumimoji="0" lang="en-US"/>
          </a:p>
        </p:txBody>
      </p:sp>
      <p:sp>
        <p:nvSpPr>
          <p:cNvPr id="25" name="Пі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uk-UA" smtClean="0"/>
              <a:t>Зразок підзаголовка</a:t>
            </a:r>
            <a:endParaRPr kumimoji="0" lang="en-US"/>
          </a:p>
        </p:txBody>
      </p:sp>
      <p:sp>
        <p:nvSpPr>
          <p:cNvPr id="31" name="Місце для дати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0E82754-661D-4F2E-A15B-8125EF195BF8}" type="datetimeFigureOut">
              <a:rPr lang="uk-UA" smtClean="0"/>
              <a:pPr/>
              <a:t>10.05.2014</a:t>
            </a:fld>
            <a:endParaRPr lang="uk-UA"/>
          </a:p>
        </p:txBody>
      </p:sp>
      <p:sp>
        <p:nvSpPr>
          <p:cNvPr id="18" name="Місце для нижнього колонтитула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Місце для номера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384AFA2-391F-42D4-BF9D-13DBEC9664F1}"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30E82754-661D-4F2E-A15B-8125EF195BF8}" type="datetimeFigureOut">
              <a:rPr lang="uk-UA" smtClean="0"/>
              <a:pPr/>
              <a:t>10.05.2014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8384AFA2-391F-42D4-BF9D-13DBEC9664F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553200" y="274955"/>
            <a:ext cx="1524000" cy="5851525"/>
          </a:xfrm>
        </p:spPr>
        <p:txBody>
          <a:bodyPr vert="eaVert" ancho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42"/>
            <a:ext cx="6019800" cy="5851525"/>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a:xfrm>
            <a:off x="4242816" y="6557946"/>
            <a:ext cx="2002464" cy="226902"/>
          </a:xfrm>
        </p:spPr>
        <p:txBody>
          <a:bodyPr/>
          <a:lstStyle>
            <a:extLst/>
          </a:lstStyle>
          <a:p>
            <a:fld id="{30E82754-661D-4F2E-A15B-8125EF195BF8}" type="datetimeFigureOut">
              <a:rPr lang="uk-UA" smtClean="0"/>
              <a:pPr/>
              <a:t>10.05.2014</a:t>
            </a:fld>
            <a:endParaRPr lang="uk-UA"/>
          </a:p>
        </p:txBody>
      </p:sp>
      <p:sp>
        <p:nvSpPr>
          <p:cNvPr id="5" name="Місце для нижнього колонтитула 4"/>
          <p:cNvSpPr>
            <a:spLocks noGrp="1"/>
          </p:cNvSpPr>
          <p:nvPr>
            <p:ph type="ftr" sz="quarter" idx="11"/>
          </p:nvPr>
        </p:nvSpPr>
        <p:spPr>
          <a:xfrm>
            <a:off x="457200" y="6556248"/>
            <a:ext cx="3657600" cy="228600"/>
          </a:xfrm>
        </p:spPr>
        <p:txBody>
          <a:bodyPr/>
          <a:lstStyle>
            <a:extLst/>
          </a:lstStyle>
          <a:p>
            <a:endParaRPr lang="uk-UA"/>
          </a:p>
        </p:txBody>
      </p:sp>
      <p:sp>
        <p:nvSpPr>
          <p:cNvPr id="6" name="Місце для номера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384AFA2-391F-42D4-BF9D-13DBEC9664F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30E82754-661D-4F2E-A15B-8125EF195BF8}" type="datetimeFigureOut">
              <a:rPr lang="uk-UA" smtClean="0"/>
              <a:pPr/>
              <a:t>10.05.2014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8384AFA2-391F-42D4-BF9D-13DBEC9664F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0E82754-661D-4F2E-A15B-8125EF195BF8}" type="datetimeFigureOut">
              <a:rPr lang="uk-UA" smtClean="0"/>
              <a:pPr/>
              <a:t>10.05.2014</a:t>
            </a:fld>
            <a:endParaRPr lang="uk-UA"/>
          </a:p>
        </p:txBody>
      </p:sp>
      <p:sp>
        <p:nvSpPr>
          <p:cNvPr id="5" name="Місце для нижнього колонтитула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Місце для номера слайда 5"/>
          <p:cNvSpPr>
            <a:spLocks noGrp="1"/>
          </p:cNvSpPr>
          <p:nvPr>
            <p:ph type="sldNum" sz="quarter" idx="12"/>
          </p:nvPr>
        </p:nvSpPr>
        <p:spPr>
          <a:xfrm>
            <a:off x="6733952" y="6555112"/>
            <a:ext cx="588336" cy="228600"/>
          </a:xfrm>
        </p:spPr>
        <p:txBody>
          <a:bodyPr/>
          <a:lstStyle>
            <a:extLst/>
          </a:lstStyle>
          <a:p>
            <a:fld id="{8384AFA2-391F-42D4-BF9D-13DBEC9664F1}"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30E82754-661D-4F2E-A15B-8125EF195BF8}" type="datetimeFigureOut">
              <a:rPr lang="uk-UA" smtClean="0"/>
              <a:pPr/>
              <a:t>10.05.2014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8384AFA2-391F-42D4-BF9D-13DBEC9664F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extLst/>
          </a:lstStyle>
          <a:p>
            <a:fld id="{30E82754-661D-4F2E-A15B-8125EF195BF8}" type="datetimeFigureOut">
              <a:rPr lang="uk-UA" smtClean="0"/>
              <a:pPr/>
              <a:t>10.05.2014</a:t>
            </a:fld>
            <a:endParaRPr lang="uk-UA"/>
          </a:p>
        </p:txBody>
      </p:sp>
      <p:sp>
        <p:nvSpPr>
          <p:cNvPr id="8" name="Місце для нижнього колонтитула 7"/>
          <p:cNvSpPr>
            <a:spLocks noGrp="1"/>
          </p:cNvSpPr>
          <p:nvPr>
            <p:ph type="ftr" sz="quarter" idx="11"/>
          </p:nvPr>
        </p:nvSpPr>
        <p:spPr/>
        <p:txBody>
          <a:bodyPr/>
          <a:lstStyle>
            <a:extLst/>
          </a:lstStyle>
          <a:p>
            <a:endParaRPr lang="uk-UA"/>
          </a:p>
        </p:txBody>
      </p:sp>
      <p:sp>
        <p:nvSpPr>
          <p:cNvPr id="9" name="Місце для номера слайда 8"/>
          <p:cNvSpPr>
            <a:spLocks noGrp="1"/>
          </p:cNvSpPr>
          <p:nvPr>
            <p:ph type="sldNum" sz="quarter" idx="12"/>
          </p:nvPr>
        </p:nvSpPr>
        <p:spPr/>
        <p:txBody>
          <a:bodyPr/>
          <a:lstStyle>
            <a:extLst/>
          </a:lstStyle>
          <a:p>
            <a:fld id="{8384AFA2-391F-42D4-BF9D-13DBEC9664F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extLst/>
          </a:lstStyle>
          <a:p>
            <a:fld id="{30E82754-661D-4F2E-A15B-8125EF195BF8}" type="datetimeFigureOut">
              <a:rPr lang="uk-UA" smtClean="0"/>
              <a:pPr/>
              <a:t>10.05.2014</a:t>
            </a:fld>
            <a:endParaRPr lang="uk-UA"/>
          </a:p>
        </p:txBody>
      </p:sp>
      <p:sp>
        <p:nvSpPr>
          <p:cNvPr id="4" name="Місце для нижнього колонтитула 3"/>
          <p:cNvSpPr>
            <a:spLocks noGrp="1"/>
          </p:cNvSpPr>
          <p:nvPr>
            <p:ph type="ftr" sz="quarter" idx="11"/>
          </p:nvPr>
        </p:nvSpPr>
        <p:spPr/>
        <p:txBody>
          <a:bodyPr/>
          <a:lstStyle>
            <a:extLst/>
          </a:lstStyle>
          <a:p>
            <a:endParaRPr lang="uk-UA"/>
          </a:p>
        </p:txBody>
      </p:sp>
      <p:sp>
        <p:nvSpPr>
          <p:cNvPr id="5" name="Місце для номера слайда 4"/>
          <p:cNvSpPr>
            <a:spLocks noGrp="1"/>
          </p:cNvSpPr>
          <p:nvPr>
            <p:ph type="sldNum" sz="quarter" idx="12"/>
          </p:nvPr>
        </p:nvSpPr>
        <p:spPr/>
        <p:txBody>
          <a:bodyPr/>
          <a:lstStyle>
            <a:extLst/>
          </a:lstStyle>
          <a:p>
            <a:fld id="{8384AFA2-391F-42D4-BF9D-13DBEC9664F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lvl1pPr>
              <a:defRPr>
                <a:solidFill>
                  <a:schemeClr val="tx2"/>
                </a:solidFill>
              </a:defRPr>
            </a:lvl1pPr>
            <a:extLst/>
          </a:lstStyle>
          <a:p>
            <a:fld id="{30E82754-661D-4F2E-A15B-8125EF195BF8}" type="datetimeFigureOut">
              <a:rPr lang="uk-UA" smtClean="0"/>
              <a:pPr/>
              <a:t>10.05.2014</a:t>
            </a:fld>
            <a:endParaRPr lang="uk-UA"/>
          </a:p>
        </p:txBody>
      </p:sp>
      <p:sp>
        <p:nvSpPr>
          <p:cNvPr id="3" name="Місце для нижнього колонтитула 2"/>
          <p:cNvSpPr>
            <a:spLocks noGrp="1"/>
          </p:cNvSpPr>
          <p:nvPr>
            <p:ph type="ftr" sz="quarter" idx="11"/>
          </p:nvPr>
        </p:nvSpPr>
        <p:spPr/>
        <p:txBody>
          <a:bodyPr/>
          <a:lstStyle>
            <a:lvl1pPr>
              <a:defRPr>
                <a:solidFill>
                  <a:schemeClr val="tx2"/>
                </a:solidFill>
              </a:defRPr>
            </a:lvl1pPr>
            <a:extLst/>
          </a:lstStyle>
          <a:p>
            <a:endParaRPr lang="uk-UA"/>
          </a:p>
        </p:txBody>
      </p:sp>
      <p:sp>
        <p:nvSpPr>
          <p:cNvPr id="4" name="Місце для номера слайда 3"/>
          <p:cNvSpPr>
            <a:spLocks noGrp="1"/>
          </p:cNvSpPr>
          <p:nvPr>
            <p:ph type="sldNum" sz="quarter" idx="12"/>
          </p:nvPr>
        </p:nvSpPr>
        <p:spPr/>
        <p:txBody>
          <a:bodyPr/>
          <a:lstStyle>
            <a:extLst/>
          </a:lstStyle>
          <a:p>
            <a:fld id="{8384AFA2-391F-42D4-BF9D-13DBEC9664F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30E82754-661D-4F2E-A15B-8125EF195BF8}" type="datetimeFigureOut">
              <a:rPr lang="uk-UA" smtClean="0"/>
              <a:pPr/>
              <a:t>10.05.2014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8384AFA2-391F-42D4-BF9D-13DBEC9664F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bg>
      <p:bgRef idx="1002">
        <a:schemeClr val="bg2"/>
      </p:bgRef>
    </p:bg>
    <p:spTree>
      <p:nvGrpSpPr>
        <p:cNvPr id="1" name=""/>
        <p:cNvGrpSpPr/>
        <p:nvPr/>
      </p:nvGrpSpPr>
      <p:grpSpPr>
        <a:xfrm>
          <a:off x="0" y="0"/>
          <a:ext cx="0" cy="0"/>
          <a:chOff x="0" y="0"/>
          <a:chExt cx="0" cy="0"/>
        </a:xfrm>
      </p:grpSpPr>
      <p:sp>
        <p:nvSpPr>
          <p:cNvPr id="8" name="Прямокут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кут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uk-UA" smtClean="0"/>
              <a:t>Зразок заголовка</a:t>
            </a:r>
            <a:endParaRPr kumimoji="0" lang="en-US" dirty="0"/>
          </a:p>
        </p:txBody>
      </p:sp>
      <p:sp>
        <p:nvSpPr>
          <p:cNvPr id="4" name="Місце для тексту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uk-UA" smtClean="0"/>
              <a:t>Зразок тексту</a:t>
            </a:r>
          </a:p>
        </p:txBody>
      </p:sp>
      <p:sp>
        <p:nvSpPr>
          <p:cNvPr id="5" name="Місце для дати 4"/>
          <p:cNvSpPr>
            <a:spLocks noGrp="1"/>
          </p:cNvSpPr>
          <p:nvPr>
            <p:ph type="dt" sz="half" idx="10"/>
          </p:nvPr>
        </p:nvSpPr>
        <p:spPr/>
        <p:txBody>
          <a:bodyPr/>
          <a:lstStyle>
            <a:extLst/>
          </a:lstStyle>
          <a:p>
            <a:fld id="{30E82754-661D-4F2E-A15B-8125EF195BF8}" type="datetimeFigureOut">
              <a:rPr lang="uk-UA" smtClean="0"/>
              <a:pPr/>
              <a:t>10.05.2014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8384AFA2-391F-42D4-BF9D-13DBEC9664F1}" type="slidenum">
              <a:rPr lang="uk-UA" smtClean="0"/>
              <a:pPr/>
              <a:t>‹№›</a:t>
            </a:fld>
            <a:endParaRPr lang="uk-UA"/>
          </a:p>
        </p:txBody>
      </p:sp>
      <p:sp>
        <p:nvSpPr>
          <p:cNvPr id="10" name="Місце для зображення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uk-UA" smtClean="0"/>
              <a:t>Клацніть піктограму, щоб додати зображення</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кут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Місце для заголовка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uk-UA" smtClean="0"/>
              <a:t>Зразок заголовка</a:t>
            </a:r>
            <a:endParaRPr kumimoji="0" lang="en-US"/>
          </a:p>
        </p:txBody>
      </p:sp>
      <p:sp>
        <p:nvSpPr>
          <p:cNvPr id="31" name="Місце для тексту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27" name="Місце для дати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0E82754-661D-4F2E-A15B-8125EF195BF8}" type="datetimeFigureOut">
              <a:rPr lang="uk-UA" smtClean="0"/>
              <a:pPr/>
              <a:t>10.05.2014</a:t>
            </a:fld>
            <a:endParaRPr lang="uk-UA"/>
          </a:p>
        </p:txBody>
      </p:sp>
      <p:sp>
        <p:nvSpPr>
          <p:cNvPr id="4" name="Місце для нижнього колонтитула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Місце для номера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384AFA2-391F-42D4-BF9D-13DBEC9664F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 </a:t>
            </a:r>
            <a:r>
              <a:rPr lang="uk-UA" dirty="0" smtClean="0"/>
              <a:t>Субкультури</a:t>
            </a:r>
            <a:endParaRPr lang="uk-UA" dirty="0"/>
          </a:p>
        </p:txBody>
      </p:sp>
      <p:sp>
        <p:nvSpPr>
          <p:cNvPr id="3" name="Підзаголовок 2"/>
          <p:cNvSpPr>
            <a:spLocks noGrp="1"/>
          </p:cNvSpPr>
          <p:nvPr>
            <p:ph type="subTitle" idx="1"/>
          </p:nvPr>
        </p:nvSpPr>
        <p:spPr/>
        <p:txBody>
          <a:bodyPr>
            <a:normAutofit/>
          </a:bodyPr>
          <a:lstStyle/>
          <a:p>
            <a:r>
              <a:rPr lang="uk-UA" dirty="0" smtClean="0"/>
              <a:t>Підготувала</a:t>
            </a:r>
          </a:p>
          <a:p>
            <a:endParaRPr lang="uk-UA" dirty="0" smtClean="0"/>
          </a:p>
          <a:p>
            <a:endParaRPr lang="uk-UA" dirty="0"/>
          </a:p>
        </p:txBody>
      </p:sp>
      <p:pic>
        <p:nvPicPr>
          <p:cNvPr id="4" name="Рисунок 3" descr="1341615654_emodreth.jpg"/>
          <p:cNvPicPr>
            <a:picLocks noChangeAspect="1"/>
          </p:cNvPicPr>
          <p:nvPr/>
        </p:nvPicPr>
        <p:blipFill>
          <a:blip r:embed="rId2" cstate="print"/>
          <a:stretch>
            <a:fillRect/>
          </a:stretch>
        </p:blipFill>
        <p:spPr>
          <a:xfrm>
            <a:off x="179512" y="332656"/>
            <a:ext cx="4351341" cy="3384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60688"/>
          </a:xfrm>
        </p:spPr>
        <p:txBody>
          <a:bodyPr/>
          <a:lstStyle/>
          <a:p>
            <a:r>
              <a:rPr lang="uk-UA" dirty="0" smtClean="0"/>
              <a:t>Неформали</a:t>
            </a:r>
            <a:endParaRPr lang="uk-UA" dirty="0"/>
          </a:p>
        </p:txBody>
      </p:sp>
      <p:sp>
        <p:nvSpPr>
          <p:cNvPr id="3" name="Місце для вмісту 2"/>
          <p:cNvSpPr>
            <a:spLocks noGrp="1"/>
          </p:cNvSpPr>
          <p:nvPr>
            <p:ph idx="1"/>
          </p:nvPr>
        </p:nvSpPr>
        <p:spPr>
          <a:xfrm>
            <a:off x="457200" y="1268760"/>
            <a:ext cx="7239000" cy="5186976"/>
          </a:xfrm>
        </p:spPr>
        <p:txBody>
          <a:bodyPr>
            <a:normAutofit fontScale="92500"/>
          </a:bodyPr>
          <a:lstStyle/>
          <a:p>
            <a:r>
              <a:rPr lang="uk-UA" dirty="0" smtClean="0"/>
              <a:t>На даний час існує дуже багато неформальних організацій та субкультур. Навіть порахувати їх дуже складно, оскільки офіційно вони ніде не зареєстровані та зростають наче гриби, запозичуючись із закордонного.</a:t>
            </a:r>
          </a:p>
          <a:p>
            <a:r>
              <a:rPr lang="uk-UA" dirty="0" smtClean="0"/>
              <a:t>На відміну від загальної думки, у більшості неформалів рівень інтелекту вище середнього, вони зазвичай багато читають, добре розуміються на музиці, і серед них чимало творчих людей. Відокремити неформалів досить складно, але визначимо </a:t>
            </a:r>
            <a:br>
              <a:rPr lang="uk-UA" dirty="0" smtClean="0"/>
            </a:br>
            <a:r>
              <a:rPr lang="uk-UA" dirty="0" smtClean="0"/>
              <a:t>найпопулярніші серед сучасної молоді течії.</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p:cBhvr override="childStyle">
                                        <p:cTn id="6" dur="500" fill="hold"/>
                                        <p:tgtEl>
                                          <p:spTgt spid="2"/>
                                        </p:tgtEl>
                                        <p:attrNameLst>
                                          <p:attrName>style.color</p:attrName>
                                        </p:attrNameLst>
                                      </p:cBhvr>
                                      <p:by>
                                        <p:hsl h="10842353" s="0" l="0"/>
                                      </p:by>
                                    </p:animClr>
                                    <p:animClr clrSpc="hsl">
                                      <p:cBhvr>
                                        <p:cTn id="7" dur="500" fill="hold"/>
                                        <p:tgtEl>
                                          <p:spTgt spid="2"/>
                                        </p:tgtEl>
                                        <p:attrNameLst>
                                          <p:attrName>fillcolor</p:attrName>
                                        </p:attrNameLst>
                                      </p:cBhvr>
                                      <p:by>
                                        <p:hsl h="10842353" s="0" l="0"/>
                                      </p:by>
                                    </p:animClr>
                                    <p:animClr clrSpc="hsl">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subTnLst>
                                    <p:animClr>
                                      <p:cBhvr override="childStyle">
                                        <p:cTn dur="1" fill="hold" display="0" masterRel="nextClick" afterEffect="1"/>
                                        <p:tgtEl>
                                          <p:spTgt spid="2"/>
                                        </p:tgtEl>
                                        <p:attrNameLst>
                                          <p:attrName>ppt_c</p:attrName>
                                        </p:attrNameLst>
                                      </p:cBhvr>
                                      <p:to>
                                        <a:srgbClr val="FF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16672"/>
          </a:xfrm>
          <a:solidFill>
            <a:srgbClr val="FF33CC"/>
          </a:solidFill>
        </p:spPr>
        <p:txBody>
          <a:bodyPr>
            <a:normAutofit fontScale="90000"/>
          </a:bodyPr>
          <a:lstStyle/>
          <a:p>
            <a:r>
              <a:rPr lang="uk-UA" dirty="0" smtClean="0">
                <a:solidFill>
                  <a:schemeClr val="tx1"/>
                </a:solidFill>
              </a:rPr>
              <a:t>Емо</a:t>
            </a:r>
            <a:endParaRPr lang="uk-UA" dirty="0">
              <a:solidFill>
                <a:schemeClr val="tx1"/>
              </a:solidFill>
            </a:endParaRPr>
          </a:p>
        </p:txBody>
      </p:sp>
      <p:sp>
        <p:nvSpPr>
          <p:cNvPr id="4" name="Місце для вмісту 3"/>
          <p:cNvSpPr>
            <a:spLocks noGrp="1"/>
          </p:cNvSpPr>
          <p:nvPr>
            <p:ph sz="half" idx="1"/>
          </p:nvPr>
        </p:nvSpPr>
        <p:spPr>
          <a:xfrm>
            <a:off x="251520" y="980728"/>
            <a:ext cx="3816424" cy="5544616"/>
          </a:xfrm>
        </p:spPr>
        <p:txBody>
          <a:bodyPr>
            <a:noAutofit/>
          </a:bodyPr>
          <a:lstStyle/>
          <a:p>
            <a:r>
              <a:rPr lang="uk-UA" sz="1800" dirty="0" smtClean="0"/>
              <a:t>Головне для представників цієї субкультури - емоції. І вони черпають їх звідусіль - із музики, книг, кіно. Часто в </a:t>
            </a:r>
            <a:r>
              <a:rPr lang="uk-UA" sz="1800" dirty="0" err="1" smtClean="0"/>
              <a:t>емо-музиці</a:t>
            </a:r>
            <a:r>
              <a:rPr lang="uk-UA" sz="1800" dirty="0" smtClean="0"/>
              <a:t> переважає крик («</a:t>
            </a:r>
            <a:r>
              <a:rPr lang="uk-UA" sz="1800" dirty="0" err="1" smtClean="0"/>
              <a:t>скрім</a:t>
            </a:r>
            <a:r>
              <a:rPr lang="uk-UA" sz="1800" dirty="0" smtClean="0"/>
              <a:t>»), плач, вереск. Серед інших субкультур особливою любов'ю не обділені, особливо хлопчача частина </a:t>
            </a:r>
            <a:r>
              <a:rPr lang="uk-UA" sz="1800" dirty="0" err="1" smtClean="0"/>
              <a:t>емо</a:t>
            </a:r>
            <a:r>
              <a:rPr lang="uk-UA" sz="1800" dirty="0" smtClean="0"/>
              <a:t>. Їх вважають плаксіями і всерйоз не сприймають. Носять виключно чорно-рожевий одяг, кеди, часто стрижуть волосся і залишають довгу </a:t>
            </a:r>
            <a:r>
              <a:rPr lang="uk-UA" sz="1800" dirty="0" err="1" smtClean="0"/>
              <a:t>чілку</a:t>
            </a:r>
            <a:r>
              <a:rPr lang="uk-UA" sz="1800" dirty="0" smtClean="0"/>
              <a:t>, що закриває пів-обличчя. </a:t>
            </a:r>
          </a:p>
          <a:p>
            <a:r>
              <a:rPr lang="uk-UA" sz="1800" dirty="0" smtClean="0"/>
              <a:t>Прихильники Емо дуже чутливі, емоційні діти, які виносять протест «сірому, буденному» суспільству.</a:t>
            </a:r>
          </a:p>
        </p:txBody>
      </p:sp>
      <p:sp>
        <p:nvSpPr>
          <p:cNvPr id="5" name="Місце для вмісту 4"/>
          <p:cNvSpPr>
            <a:spLocks noGrp="1"/>
          </p:cNvSpPr>
          <p:nvPr>
            <p:ph sz="half" idx="2"/>
          </p:nvPr>
        </p:nvSpPr>
        <p:spPr>
          <a:xfrm>
            <a:off x="3995936" y="980728"/>
            <a:ext cx="4176464" cy="5616624"/>
          </a:xfrm>
        </p:spPr>
        <p:txBody>
          <a:bodyPr>
            <a:noAutofit/>
          </a:bodyPr>
          <a:lstStyle/>
          <a:p>
            <a:r>
              <a:rPr lang="uk-UA" sz="1800" dirty="0" smtClean="0"/>
              <a:t>Але, найголовніше, цей протест може бути небезпечним для самих представників цієї субкультури, оскільки носить </a:t>
            </a:r>
            <a:r>
              <a:rPr lang="uk-UA" sz="1800" dirty="0" err="1" smtClean="0"/>
              <a:t>саморуйнівний</a:t>
            </a:r>
            <a:r>
              <a:rPr lang="uk-UA" sz="1800" dirty="0" smtClean="0"/>
              <a:t> характер. Досліджуючи </a:t>
            </a:r>
            <a:r>
              <a:rPr lang="uk-UA" sz="1800" dirty="0" err="1" smtClean="0"/>
              <a:t>Інтернет-сайти</a:t>
            </a:r>
            <a:r>
              <a:rPr lang="uk-UA" sz="1800" dirty="0" smtClean="0"/>
              <a:t> Емо, бачимо пропаганду самогубства. Загроза полягає в тому, що дані сайти стають особливо небезпечним для підлітків через їх особливості даного вікового періоду, який характеризується ще несформованим світоглядом, підвищеною вразливістю психіки, зміною життєвих орієнтацій та значимих для дитини осіб, що призводить до негативного сприйняття світу, наслідування самогубства як єдиного засобу самовираження.</a:t>
            </a:r>
          </a:p>
        </p:txBody>
      </p:sp>
      <p:pic>
        <p:nvPicPr>
          <p:cNvPr id="6" name="Рисунок 5" descr="emoboy_400x400.jpg"/>
          <p:cNvPicPr>
            <a:picLocks noChangeAspect="1"/>
          </p:cNvPicPr>
          <p:nvPr/>
        </p:nvPicPr>
        <p:blipFill>
          <a:blip r:embed="rId2" cstate="print"/>
          <a:stretch>
            <a:fillRect/>
          </a:stretch>
        </p:blipFill>
        <p:spPr>
          <a:xfrm>
            <a:off x="395536" y="908720"/>
            <a:ext cx="3564396" cy="5184576"/>
          </a:xfrm>
          <a:prstGeom prst="rect">
            <a:avLst/>
          </a:prstGeom>
        </p:spPr>
      </p:pic>
      <p:pic>
        <p:nvPicPr>
          <p:cNvPr id="7" name="Рисунок 6" descr="emo-zachiska-03.jpg"/>
          <p:cNvPicPr>
            <a:picLocks noChangeAspect="1"/>
          </p:cNvPicPr>
          <p:nvPr/>
        </p:nvPicPr>
        <p:blipFill>
          <a:blip r:embed="rId3" cstate="print"/>
          <a:stretch>
            <a:fillRect/>
          </a:stretch>
        </p:blipFill>
        <p:spPr>
          <a:xfrm>
            <a:off x="4139952" y="908720"/>
            <a:ext cx="3672408" cy="5440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nodeType="clickEffect">
                                  <p:stCondLst>
                                    <p:cond delay="0"/>
                                  </p:stCondLst>
                                  <p:childTnLst>
                                    <p:anim calcmode="lin" valueType="num">
                                      <p:cBhvr>
                                        <p:cTn id="20" dur="500"/>
                                        <p:tgtEl>
                                          <p:spTgt spid="5">
                                            <p:txEl>
                                              <p:pRg st="0" end="0"/>
                                            </p:txEl>
                                          </p:spTgt>
                                        </p:tgtEl>
                                        <p:attrNameLst>
                                          <p:attrName>ppt_w</p:attrName>
                                        </p:attrNameLst>
                                      </p:cBhvr>
                                      <p:tavLst>
                                        <p:tav tm="0">
                                          <p:val>
                                            <p:strVal val="ppt_w"/>
                                          </p:val>
                                        </p:tav>
                                        <p:tav tm="100000">
                                          <p:val>
                                            <p:fltVal val="0"/>
                                          </p:val>
                                        </p:tav>
                                      </p:tavLst>
                                    </p:anim>
                                    <p:anim calcmode="lin" valueType="num">
                                      <p:cBhvr>
                                        <p:cTn id="21" dur="500"/>
                                        <p:tgtEl>
                                          <p:spTgt spid="5">
                                            <p:txEl>
                                              <p:pRg st="0" end="0"/>
                                            </p:txEl>
                                          </p:spTgt>
                                        </p:tgtEl>
                                        <p:attrNameLst>
                                          <p:attrName>ppt_h</p:attrName>
                                        </p:attrNameLst>
                                      </p:cBhvr>
                                      <p:tavLst>
                                        <p:tav tm="0">
                                          <p:val>
                                            <p:strVal val="ppt_h"/>
                                          </p:val>
                                        </p:tav>
                                        <p:tav tm="100000">
                                          <p:val>
                                            <p:strVal val="ppt_h"/>
                                          </p:val>
                                        </p:tav>
                                      </p:tavLst>
                                    </p:anim>
                                    <p:set>
                                      <p:cBhvr>
                                        <p:cTn id="22"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a:solidFill>
            <a:srgbClr val="FF0000"/>
          </a:solidFill>
        </p:spPr>
        <p:txBody>
          <a:bodyPr/>
          <a:lstStyle/>
          <a:p>
            <a:r>
              <a:rPr lang="uk-UA" dirty="0" smtClean="0">
                <a:solidFill>
                  <a:schemeClr val="tx1"/>
                </a:solidFill>
              </a:rPr>
              <a:t>Готи</a:t>
            </a:r>
            <a:endParaRPr lang="uk-UA" dirty="0">
              <a:solidFill>
                <a:schemeClr val="tx1"/>
              </a:solidFill>
            </a:endParaRPr>
          </a:p>
        </p:txBody>
      </p:sp>
      <p:sp>
        <p:nvSpPr>
          <p:cNvPr id="3" name="Місце для вмісту 2"/>
          <p:cNvSpPr>
            <a:spLocks noGrp="1"/>
          </p:cNvSpPr>
          <p:nvPr>
            <p:ph idx="1"/>
          </p:nvPr>
        </p:nvSpPr>
        <p:spPr>
          <a:xfrm>
            <a:off x="457200" y="1196752"/>
            <a:ext cx="7715200" cy="5400600"/>
          </a:xfrm>
        </p:spPr>
        <p:txBody>
          <a:bodyPr>
            <a:normAutofit fontScale="77500" lnSpcReduction="20000"/>
          </a:bodyPr>
          <a:lstStyle/>
          <a:p>
            <a:r>
              <a:rPr lang="uk-UA" dirty="0" smtClean="0"/>
              <a:t>Улюблені неформали бабусь-пенсіонерок. Прийнято вважати, що субкультура готів виникла 1979 року в Англії і пізніше поширилася по всій Європі. Готи носять чорний одяг, багато з них мають довге волосся (зазвичай пофарбоване в чорний колір, фарбують нігті і очі в чорний колір, часто «вибілюють» обличчя, через що зовні дещо «схожі на вампірів». Живуть готи за принципом: «</a:t>
            </a:r>
            <a:r>
              <a:rPr lang="en-US" dirty="0" err="1" smtClean="0"/>
              <a:t>Momento</a:t>
            </a:r>
            <a:r>
              <a:rPr lang="en-US" dirty="0" smtClean="0"/>
              <a:t> </a:t>
            </a:r>
            <a:r>
              <a:rPr lang="en-US" dirty="0" err="1" smtClean="0"/>
              <a:t>mori</a:t>
            </a:r>
            <a:r>
              <a:rPr lang="en-US" dirty="0" smtClean="0"/>
              <a:t>» - </a:t>
            </a:r>
            <a:r>
              <a:rPr lang="uk-UA" dirty="0" smtClean="0"/>
              <a:t>пам'ятай про смерть. </a:t>
            </a:r>
            <a:r>
              <a:rPr lang="ru-RU" dirty="0" err="1" smtClean="0"/>
              <a:t>Із</a:t>
            </a:r>
            <a:r>
              <a:rPr lang="ru-RU" dirty="0" smtClean="0"/>
              <a:t> прикрас </a:t>
            </a:r>
            <a:r>
              <a:rPr lang="ru-RU" dirty="0" err="1" smtClean="0"/>
              <a:t>готи</a:t>
            </a:r>
            <a:r>
              <a:rPr lang="ru-RU" dirty="0" smtClean="0"/>
              <a:t> </a:t>
            </a:r>
            <a:r>
              <a:rPr lang="ru-RU" dirty="0" err="1" smtClean="0"/>
              <a:t>уподобають</a:t>
            </a:r>
            <a:r>
              <a:rPr lang="ru-RU" dirty="0" smtClean="0"/>
              <a:t> </a:t>
            </a:r>
            <a:r>
              <a:rPr lang="ru-RU" dirty="0" err="1" smtClean="0"/>
              <a:t>виключно</a:t>
            </a:r>
            <a:r>
              <a:rPr lang="ru-RU" dirty="0" smtClean="0"/>
              <a:t> </a:t>
            </a:r>
            <a:r>
              <a:rPr lang="ru-RU" dirty="0" err="1" smtClean="0"/>
              <a:t>срібло</a:t>
            </a:r>
            <a:r>
              <a:rPr lang="ru-RU" dirty="0" smtClean="0"/>
              <a:t>. Золото для них - символ </a:t>
            </a:r>
            <a:r>
              <a:rPr lang="ru-RU" dirty="0" err="1" smtClean="0"/>
              <a:t>даремно</a:t>
            </a:r>
            <a:r>
              <a:rPr lang="ru-RU" dirty="0" smtClean="0"/>
              <a:t> </a:t>
            </a:r>
            <a:r>
              <a:rPr lang="ru-RU" dirty="0" err="1" smtClean="0"/>
              <a:t>пролитої</a:t>
            </a:r>
            <a:r>
              <a:rPr lang="ru-RU" dirty="0" smtClean="0"/>
              <a:t> </a:t>
            </a:r>
            <a:r>
              <a:rPr lang="ru-RU" dirty="0" err="1" smtClean="0"/>
              <a:t>людської</a:t>
            </a:r>
            <a:r>
              <a:rPr lang="ru-RU" dirty="0" smtClean="0"/>
              <a:t> </a:t>
            </a:r>
            <a:r>
              <a:rPr lang="ru-RU" dirty="0" err="1" smtClean="0"/>
              <a:t>крові</a:t>
            </a:r>
            <a:r>
              <a:rPr lang="ru-RU" dirty="0" smtClean="0"/>
              <a:t> </a:t>
            </a:r>
            <a:r>
              <a:rPr lang="ru-RU" dirty="0" err="1" smtClean="0"/>
              <a:t>й</a:t>
            </a:r>
            <a:r>
              <a:rPr lang="ru-RU" dirty="0" smtClean="0"/>
              <a:t> </a:t>
            </a:r>
            <a:r>
              <a:rPr lang="ru-RU" dirty="0" err="1" smtClean="0"/>
              <a:t>жорстокості</a:t>
            </a:r>
            <a:r>
              <a:rPr lang="ru-RU" dirty="0" smtClean="0"/>
              <a:t>. </a:t>
            </a:r>
            <a:r>
              <a:rPr lang="uk-UA" dirty="0" smtClean="0"/>
              <a:t>Затяті індивідуалісти і романтики. Готи зазвичай люди освічені, добре розуміються на мистецтві, історії та літературі, часто самі пишуть вірші та музику. Люблять гуляти кладовищами, цікавляться містикою. Тому часто їх зараховують до </a:t>
            </a:r>
            <a:r>
              <a:rPr lang="uk-UA" dirty="0" err="1" smtClean="0"/>
              <a:t>сатаністів</a:t>
            </a:r>
            <a:r>
              <a:rPr lang="uk-UA" dirty="0" smtClean="0"/>
              <a:t>. Хоча це не так. Зазвичай готи носять </a:t>
            </a:r>
            <a:r>
              <a:rPr lang="uk-UA" dirty="0" err="1" smtClean="0"/>
              <a:t>хрест-анкх</a:t>
            </a:r>
            <a:r>
              <a:rPr lang="uk-UA" dirty="0" smtClean="0"/>
              <a:t>, деякі розумники трактують як «темний» символ. Насправді </a:t>
            </a:r>
            <a:r>
              <a:rPr lang="uk-UA" dirty="0" err="1" smtClean="0"/>
              <a:t>анкх</a:t>
            </a:r>
            <a:r>
              <a:rPr lang="uk-UA" dirty="0" smtClean="0"/>
              <a:t> - давньоєгипетський символ, а вчені довели його корисну дію на організм. Слухають, як правило, </a:t>
            </a:r>
            <a:r>
              <a:rPr lang="uk-UA" dirty="0" err="1" smtClean="0"/>
              <a:t>готик-мегал</a:t>
            </a:r>
            <a:r>
              <a:rPr lang="uk-UA" dirty="0" smtClean="0"/>
              <a:t>. Це переважно повільна музика з яскравим жіночим (рідше - чоловічим) вокалом.               </a:t>
            </a:r>
            <a:endParaRPr lang="uk-UA" dirty="0"/>
          </a:p>
        </p:txBody>
      </p:sp>
      <p:pic>
        <p:nvPicPr>
          <p:cNvPr id="4" name="Рисунок 3" descr="1333991487_kak-stat-gotom-2.jpg"/>
          <p:cNvPicPr>
            <a:picLocks noChangeAspect="1"/>
          </p:cNvPicPr>
          <p:nvPr/>
        </p:nvPicPr>
        <p:blipFill>
          <a:blip r:embed="rId2" cstate="print"/>
          <a:stretch>
            <a:fillRect/>
          </a:stretch>
        </p:blipFill>
        <p:spPr>
          <a:xfrm>
            <a:off x="899592" y="1196752"/>
            <a:ext cx="2520280" cy="2520280"/>
          </a:xfrm>
          <a:prstGeom prst="rect">
            <a:avLst/>
          </a:prstGeom>
        </p:spPr>
      </p:pic>
      <p:pic>
        <p:nvPicPr>
          <p:cNvPr id="5" name="Рисунок 4" descr="images.jpg"/>
          <p:cNvPicPr>
            <a:picLocks noChangeAspect="1"/>
          </p:cNvPicPr>
          <p:nvPr/>
        </p:nvPicPr>
        <p:blipFill>
          <a:blip r:embed="rId3" cstate="print"/>
          <a:stretch>
            <a:fillRect/>
          </a:stretch>
        </p:blipFill>
        <p:spPr>
          <a:xfrm>
            <a:off x="3635896" y="1628800"/>
            <a:ext cx="5287392" cy="3960440"/>
          </a:xfrm>
          <a:prstGeom prst="rect">
            <a:avLst/>
          </a:prstGeom>
        </p:spPr>
      </p:pic>
      <p:pic>
        <p:nvPicPr>
          <p:cNvPr id="6" name="Рисунок 5" descr="image7s.jpg"/>
          <p:cNvPicPr>
            <a:picLocks noChangeAspect="1"/>
          </p:cNvPicPr>
          <p:nvPr/>
        </p:nvPicPr>
        <p:blipFill>
          <a:blip r:embed="rId4" cstate="print"/>
          <a:stretch>
            <a:fillRect/>
          </a:stretch>
        </p:blipFill>
        <p:spPr>
          <a:xfrm>
            <a:off x="611560" y="3861048"/>
            <a:ext cx="2880320"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strVal val="ppt_h"/>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76712"/>
          </a:xfrm>
        </p:spPr>
        <p:txBody>
          <a:bodyPr/>
          <a:lstStyle/>
          <a:p>
            <a:r>
              <a:rPr lang="uk-UA" dirty="0" smtClean="0"/>
              <a:t>Панки</a:t>
            </a:r>
            <a:endParaRPr lang="uk-UA" dirty="0"/>
          </a:p>
        </p:txBody>
      </p:sp>
      <p:sp>
        <p:nvSpPr>
          <p:cNvPr id="3" name="Місце для вмісту 2"/>
          <p:cNvSpPr>
            <a:spLocks noGrp="1"/>
          </p:cNvSpPr>
          <p:nvPr>
            <p:ph idx="1"/>
          </p:nvPr>
        </p:nvSpPr>
        <p:spPr>
          <a:xfrm>
            <a:off x="457200" y="1609416"/>
            <a:ext cx="7571184" cy="4987936"/>
          </a:xfrm>
        </p:spPr>
        <p:txBody>
          <a:bodyPr>
            <a:normAutofit fontScale="85000" lnSpcReduction="20000"/>
          </a:bodyPr>
          <a:lstStyle/>
          <a:p>
            <a:r>
              <a:rPr lang="ru-RU" dirty="0" smtClean="0"/>
              <a:t>Головна </a:t>
            </a:r>
            <a:r>
              <a:rPr lang="ru-RU" dirty="0" err="1" smtClean="0"/>
              <a:t>ідея</a:t>
            </a:r>
            <a:r>
              <a:rPr lang="ru-RU" dirty="0" smtClean="0"/>
              <a:t> </a:t>
            </a:r>
            <a:r>
              <a:rPr lang="ru-RU" dirty="0" err="1" smtClean="0"/>
              <a:t>панківського</a:t>
            </a:r>
            <a:r>
              <a:rPr lang="ru-RU" dirty="0" smtClean="0"/>
              <a:t> </a:t>
            </a:r>
            <a:r>
              <a:rPr lang="ru-RU" dirty="0" err="1" smtClean="0"/>
              <a:t>руху</a:t>
            </a:r>
            <a:r>
              <a:rPr lang="ru-RU" dirty="0" smtClean="0"/>
              <a:t> - </a:t>
            </a:r>
            <a:r>
              <a:rPr lang="ru-RU" dirty="0" err="1" smtClean="0"/>
              <a:t>анархія</a:t>
            </a:r>
            <a:r>
              <a:rPr lang="ru-RU" dirty="0" smtClean="0"/>
              <a:t>.</a:t>
            </a:r>
            <a:br>
              <a:rPr lang="ru-RU" dirty="0" smtClean="0"/>
            </a:br>
            <a:r>
              <a:rPr lang="ru-RU" dirty="0" smtClean="0"/>
              <a:t>У нас панки </a:t>
            </a:r>
            <a:r>
              <a:rPr lang="ru-RU" dirty="0" err="1" smtClean="0"/>
              <a:t>виникли</a:t>
            </a:r>
            <a:r>
              <a:rPr lang="ru-RU" dirty="0" smtClean="0"/>
              <a:t> як знак протесту </a:t>
            </a:r>
            <a:r>
              <a:rPr lang="ru-RU" dirty="0" err="1" smtClean="0"/>
              <a:t>проти</a:t>
            </a:r>
            <a:r>
              <a:rPr lang="ru-RU" dirty="0" smtClean="0"/>
              <a:t> </a:t>
            </a:r>
            <a:r>
              <a:rPr lang="ru-RU" dirty="0" err="1" smtClean="0"/>
              <a:t>радянської</a:t>
            </a:r>
            <a:r>
              <a:rPr lang="ru-RU" dirty="0" smtClean="0"/>
              <a:t> </a:t>
            </a:r>
            <a:r>
              <a:rPr lang="ru-RU" dirty="0" err="1" smtClean="0"/>
              <a:t>влади</a:t>
            </a:r>
            <a:r>
              <a:rPr lang="ru-RU" dirty="0" smtClean="0"/>
              <a:t>, а не просто </a:t>
            </a:r>
            <a:r>
              <a:rPr lang="ru-RU" dirty="0" err="1" smtClean="0"/>
              <a:t>музична</a:t>
            </a:r>
            <a:r>
              <a:rPr lang="ru-RU" dirty="0" smtClean="0"/>
              <a:t> субкультура. </a:t>
            </a:r>
            <a:r>
              <a:rPr lang="ru-RU" dirty="0" err="1" smtClean="0"/>
              <a:t>Чітких</a:t>
            </a:r>
            <a:r>
              <a:rPr lang="ru-RU" dirty="0" smtClean="0"/>
              <a:t> </a:t>
            </a:r>
            <a:r>
              <a:rPr lang="ru-RU" dirty="0" err="1" smtClean="0"/>
              <a:t>уподобань</a:t>
            </a:r>
            <a:r>
              <a:rPr lang="ru-RU" dirty="0" smtClean="0"/>
              <a:t> в </a:t>
            </a:r>
            <a:r>
              <a:rPr lang="ru-RU" dirty="0" err="1" smtClean="0"/>
              <a:t>одязі</a:t>
            </a:r>
            <a:r>
              <a:rPr lang="ru-RU" dirty="0" smtClean="0"/>
              <a:t> </a:t>
            </a:r>
            <a:r>
              <a:rPr lang="ru-RU" dirty="0" err="1" smtClean="0"/>
              <a:t>в</a:t>
            </a:r>
            <a:r>
              <a:rPr lang="ru-RU" dirty="0" smtClean="0"/>
              <a:t> них </a:t>
            </a:r>
            <a:r>
              <a:rPr lang="ru-RU" dirty="0" err="1" smtClean="0"/>
              <a:t>немає</a:t>
            </a:r>
            <a:r>
              <a:rPr lang="ru-RU" dirty="0" smtClean="0"/>
              <a:t> - </a:t>
            </a:r>
            <a:r>
              <a:rPr lang="ru-RU" dirty="0" err="1" smtClean="0"/>
              <a:t>одні</a:t>
            </a:r>
            <a:r>
              <a:rPr lang="ru-RU" dirty="0" smtClean="0"/>
              <a:t> </a:t>
            </a:r>
            <a:r>
              <a:rPr lang="ru-RU" dirty="0" err="1" smtClean="0"/>
              <a:t>вдягають</a:t>
            </a:r>
            <a:r>
              <a:rPr lang="ru-RU" dirty="0" smtClean="0"/>
              <a:t> усе </a:t>
            </a:r>
            <a:r>
              <a:rPr lang="ru-RU" dirty="0" err="1" smtClean="0"/>
              <a:t>підряд</a:t>
            </a:r>
            <a:r>
              <a:rPr lang="ru-RU" dirty="0" smtClean="0"/>
              <a:t>, </a:t>
            </a:r>
            <a:r>
              <a:rPr lang="ru-RU" dirty="0" err="1" smtClean="0"/>
              <a:t>інші</a:t>
            </a:r>
            <a:r>
              <a:rPr lang="ru-RU" dirty="0" smtClean="0"/>
              <a:t> - </a:t>
            </a:r>
            <a:r>
              <a:rPr lang="ru-RU" dirty="0" err="1" smtClean="0"/>
              <a:t>вдягаються</a:t>
            </a:r>
            <a:r>
              <a:rPr lang="ru-RU" dirty="0" smtClean="0"/>
              <a:t>, як </a:t>
            </a:r>
            <a:r>
              <a:rPr lang="ru-RU" dirty="0" err="1" smtClean="0"/>
              <a:t>металісти</a:t>
            </a:r>
            <a:r>
              <a:rPr lang="ru-RU" dirty="0" smtClean="0"/>
              <a:t>, </a:t>
            </a:r>
            <a:r>
              <a:rPr lang="ru-RU" dirty="0" err="1" smtClean="0"/>
              <a:t>полюбляють</a:t>
            </a:r>
            <a:r>
              <a:rPr lang="ru-RU" dirty="0" smtClean="0"/>
              <a:t> </a:t>
            </a:r>
            <a:r>
              <a:rPr lang="ru-RU" dirty="0" err="1" smtClean="0"/>
              <a:t>порвані</a:t>
            </a:r>
            <a:r>
              <a:rPr lang="ru-RU" dirty="0" smtClean="0"/>
              <a:t> </a:t>
            </a:r>
            <a:r>
              <a:rPr lang="ru-RU" dirty="0" err="1" smtClean="0"/>
              <a:t>джинси</a:t>
            </a:r>
            <a:r>
              <a:rPr lang="ru-RU" dirty="0" smtClean="0"/>
              <a:t>, </a:t>
            </a:r>
            <a:r>
              <a:rPr lang="ru-RU" dirty="0" err="1" smtClean="0"/>
              <a:t>стіли</a:t>
            </a:r>
            <a:r>
              <a:rPr lang="ru-RU" dirty="0" smtClean="0"/>
              <a:t> та </a:t>
            </a:r>
            <a:r>
              <a:rPr lang="ru-RU" dirty="0" err="1" smtClean="0"/>
              <a:t>носять</a:t>
            </a:r>
            <a:r>
              <a:rPr lang="ru-RU" dirty="0" smtClean="0"/>
              <a:t> беги, на </a:t>
            </a:r>
            <a:r>
              <a:rPr lang="ru-RU" dirty="0" err="1" smtClean="0"/>
              <a:t>одязі</a:t>
            </a:r>
            <a:r>
              <a:rPr lang="ru-RU" dirty="0" smtClean="0"/>
              <a:t> </a:t>
            </a:r>
            <a:r>
              <a:rPr lang="ru-RU" dirty="0" err="1" smtClean="0"/>
              <a:t>й</a:t>
            </a:r>
            <a:r>
              <a:rPr lang="ru-RU" dirty="0" smtClean="0"/>
              <a:t> речах часто нашивки </a:t>
            </a:r>
            <a:r>
              <a:rPr lang="ru-RU" dirty="0" err="1" smtClean="0"/>
              <a:t>із</a:t>
            </a:r>
            <a:r>
              <a:rPr lang="ru-RU" dirty="0" smtClean="0"/>
              <a:t> </a:t>
            </a:r>
            <a:r>
              <a:rPr lang="ru-RU" dirty="0" err="1" smtClean="0"/>
              <a:t>зображенням</a:t>
            </a:r>
            <a:r>
              <a:rPr lang="ru-RU" dirty="0" smtClean="0"/>
              <a:t>, </a:t>
            </a:r>
            <a:r>
              <a:rPr lang="ru-RU" dirty="0" err="1" smtClean="0"/>
              <a:t>назвами</a:t>
            </a:r>
            <a:r>
              <a:rPr lang="ru-RU" dirty="0" smtClean="0"/>
              <a:t> </a:t>
            </a:r>
            <a:r>
              <a:rPr lang="ru-RU" dirty="0" err="1" smtClean="0"/>
              <a:t>панківських</a:t>
            </a:r>
            <a:r>
              <a:rPr lang="ru-RU" dirty="0" smtClean="0"/>
              <a:t> </a:t>
            </a:r>
            <a:r>
              <a:rPr lang="ru-RU" dirty="0" err="1" smtClean="0"/>
              <a:t>груп</a:t>
            </a:r>
            <a:r>
              <a:rPr lang="ru-RU" dirty="0" smtClean="0"/>
              <a:t>.</a:t>
            </a:r>
            <a:r>
              <a:rPr lang="uk-UA" dirty="0" smtClean="0"/>
              <a:t>Поважають музичні групи типу «</a:t>
            </a:r>
            <a:r>
              <a:rPr lang="uk-UA" dirty="0" err="1" smtClean="0"/>
              <a:t>Гражданская</a:t>
            </a:r>
            <a:r>
              <a:rPr lang="uk-UA" dirty="0" smtClean="0"/>
              <a:t> оборона» та «</a:t>
            </a:r>
            <a:r>
              <a:rPr lang="en-US" dirty="0" smtClean="0"/>
              <a:t>Exploited». </a:t>
            </a:r>
            <a:br>
              <a:rPr lang="en-US" dirty="0" smtClean="0"/>
            </a:br>
            <a:r>
              <a:rPr lang="uk-UA" dirty="0" smtClean="0"/>
              <a:t>Специфічний шик для панка - ірокез, особливо якщо він яскраво пофарбований і стоїть перпендикулярно до голови. Проте це не просто зачіска, а протест проти... насилля. Таку зачіску носило плем'я ірокезів в Америці, яке потім жорстоко винищили. Серед панків багато так званих антифашистів. Вони носять комуністичну символіку, атрибутику СРСР, червоні шнурки і скріпки.</a:t>
            </a:r>
          </a:p>
          <a:p>
            <a:endParaRPr lang="uk-UA" dirty="0"/>
          </a:p>
        </p:txBody>
      </p:sp>
      <p:pic>
        <p:nvPicPr>
          <p:cNvPr id="4" name="Рисунок 3" descr="898aa3e928ca5582d327e25bbfd7e6a0_w960_h2048.jpg"/>
          <p:cNvPicPr>
            <a:picLocks noChangeAspect="1"/>
          </p:cNvPicPr>
          <p:nvPr/>
        </p:nvPicPr>
        <p:blipFill>
          <a:blip r:embed="rId2" cstate="print"/>
          <a:stretch>
            <a:fillRect/>
          </a:stretch>
        </p:blipFill>
        <p:spPr>
          <a:xfrm>
            <a:off x="251520" y="1340768"/>
            <a:ext cx="3971925" cy="4410075"/>
          </a:xfrm>
          <a:prstGeom prst="rect">
            <a:avLst/>
          </a:prstGeom>
        </p:spPr>
      </p:pic>
      <p:pic>
        <p:nvPicPr>
          <p:cNvPr id="5" name="Рисунок 4" descr="244585.jpg"/>
          <p:cNvPicPr>
            <a:picLocks noChangeAspect="1"/>
          </p:cNvPicPr>
          <p:nvPr/>
        </p:nvPicPr>
        <p:blipFill>
          <a:blip r:embed="rId3" cstate="print"/>
          <a:stretch>
            <a:fillRect/>
          </a:stretch>
        </p:blipFill>
        <p:spPr>
          <a:xfrm>
            <a:off x="4788024" y="188640"/>
            <a:ext cx="3566170" cy="3090681"/>
          </a:xfrm>
          <a:prstGeom prst="rect">
            <a:avLst/>
          </a:prstGeom>
        </p:spPr>
      </p:pic>
      <p:pic>
        <p:nvPicPr>
          <p:cNvPr id="6" name="Рисунок 5" descr="index.jpg"/>
          <p:cNvPicPr>
            <a:picLocks noChangeAspect="1"/>
          </p:cNvPicPr>
          <p:nvPr/>
        </p:nvPicPr>
        <p:blipFill>
          <a:blip r:embed="rId4" cstate="print"/>
          <a:stretch>
            <a:fillRect/>
          </a:stretch>
        </p:blipFill>
        <p:spPr>
          <a:xfrm>
            <a:off x="4427242" y="3356992"/>
            <a:ext cx="4249214" cy="3182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strVal val="ppt_h"/>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lstStyle/>
          <a:p>
            <a:r>
              <a:rPr lang="uk-UA" dirty="0" err="1" smtClean="0"/>
              <a:t>Растамани</a:t>
            </a:r>
            <a:endParaRPr lang="uk-UA" dirty="0"/>
          </a:p>
        </p:txBody>
      </p:sp>
      <p:sp>
        <p:nvSpPr>
          <p:cNvPr id="3" name="Місце для вмісту 2"/>
          <p:cNvSpPr>
            <a:spLocks noGrp="1"/>
          </p:cNvSpPr>
          <p:nvPr>
            <p:ph idx="1"/>
          </p:nvPr>
        </p:nvSpPr>
        <p:spPr>
          <a:xfrm>
            <a:off x="457200" y="1196752"/>
            <a:ext cx="7239000" cy="5258984"/>
          </a:xfrm>
        </p:spPr>
        <p:txBody>
          <a:bodyPr>
            <a:normAutofit fontScale="92500"/>
          </a:bodyPr>
          <a:lstStyle/>
          <a:p>
            <a:r>
              <a:rPr lang="uk-UA" dirty="0" err="1" smtClean="0"/>
              <a:t>Растаманство</a:t>
            </a:r>
            <a:r>
              <a:rPr lang="uk-UA" dirty="0" smtClean="0"/>
              <a:t> (</a:t>
            </a:r>
            <a:r>
              <a:rPr lang="uk-UA" dirty="0" err="1" smtClean="0"/>
              <a:t>растафаріанство</a:t>
            </a:r>
            <a:r>
              <a:rPr lang="uk-UA" dirty="0" smtClean="0"/>
              <a:t>) нині, скоріше, переростає у своєрідну релігію. Вони вдягають </a:t>
            </a:r>
            <a:r>
              <a:rPr lang="uk-UA" dirty="0" err="1" smtClean="0"/>
              <a:t>дреди</a:t>
            </a:r>
            <a:r>
              <a:rPr lang="uk-UA" dirty="0" smtClean="0"/>
              <a:t>, мішкуватий одяг трьох кольорів - червоного, жовтого та зеленого, що символізує прапор Ефіопії, носять </a:t>
            </a:r>
            <a:r>
              <a:rPr lang="uk-UA" dirty="0" err="1" smtClean="0"/>
              <a:t>расту</a:t>
            </a:r>
            <a:r>
              <a:rPr lang="uk-UA" dirty="0" smtClean="0"/>
              <a:t> - кольорову прикрасу у волоссі. Основні ідеї </a:t>
            </a:r>
            <a:r>
              <a:rPr lang="uk-UA" dirty="0" err="1" smtClean="0"/>
              <a:t>растаманства</a:t>
            </a:r>
            <a:r>
              <a:rPr lang="uk-UA" dirty="0" smtClean="0"/>
              <a:t> заклав ефіопський принц </a:t>
            </a:r>
            <a:r>
              <a:rPr lang="uk-UA" dirty="0" err="1" smtClean="0"/>
              <a:t>Тафарі</a:t>
            </a:r>
            <a:r>
              <a:rPr lang="uk-UA" dirty="0" smtClean="0"/>
              <a:t>, який виклав їх у своїй книзі. У </a:t>
            </a:r>
            <a:r>
              <a:rPr lang="uk-UA" dirty="0" err="1" smtClean="0"/>
              <a:t>растів</a:t>
            </a:r>
            <a:r>
              <a:rPr lang="uk-UA" dirty="0" smtClean="0"/>
              <a:t> навіть є божество - </a:t>
            </a:r>
            <a:r>
              <a:rPr lang="uk-UA" dirty="0" err="1" smtClean="0"/>
              <a:t>Джа</a:t>
            </a:r>
            <a:r>
              <a:rPr lang="uk-UA" dirty="0" smtClean="0"/>
              <a:t>.</a:t>
            </a:r>
            <a:r>
              <a:rPr lang="ru-RU" dirty="0" smtClean="0"/>
              <a:t> </a:t>
            </a:r>
            <a:r>
              <a:rPr lang="ru-RU" dirty="0" err="1" smtClean="0"/>
              <a:t>Сучасний</a:t>
            </a:r>
            <a:r>
              <a:rPr lang="ru-RU" dirty="0" smtClean="0"/>
              <a:t> </a:t>
            </a:r>
            <a:r>
              <a:rPr lang="ru-RU" dirty="0" err="1" smtClean="0"/>
              <a:t>растаман</a:t>
            </a:r>
            <a:r>
              <a:rPr lang="ru-RU" dirty="0" smtClean="0"/>
              <a:t> – </a:t>
            </a:r>
            <a:r>
              <a:rPr lang="ru-RU" dirty="0" err="1" smtClean="0"/>
              <a:t>це</a:t>
            </a:r>
            <a:r>
              <a:rPr lang="ru-RU" dirty="0" smtClean="0"/>
              <a:t> той, </a:t>
            </a:r>
            <a:r>
              <a:rPr lang="ru-RU" dirty="0" err="1" smtClean="0"/>
              <a:t>хто</a:t>
            </a:r>
            <a:r>
              <a:rPr lang="ru-RU" dirty="0" smtClean="0"/>
              <a:t> </a:t>
            </a:r>
            <a:r>
              <a:rPr lang="ru-RU" dirty="0" err="1" smtClean="0"/>
              <a:t>слухає</a:t>
            </a:r>
            <a:r>
              <a:rPr lang="ru-RU" dirty="0" smtClean="0"/>
              <a:t> </a:t>
            </a:r>
            <a:r>
              <a:rPr lang="ru-RU" dirty="0" err="1" smtClean="0"/>
              <a:t>рэггей</a:t>
            </a:r>
            <a:r>
              <a:rPr lang="ru-RU" dirty="0" smtClean="0"/>
              <a:t>, палить «травку», </a:t>
            </a:r>
            <a:r>
              <a:rPr lang="ru-RU" dirty="0" err="1" smtClean="0"/>
              <a:t>вдягає</a:t>
            </a:r>
            <a:r>
              <a:rPr lang="ru-RU" dirty="0" smtClean="0"/>
              <a:t> </a:t>
            </a:r>
            <a:r>
              <a:rPr lang="ru-RU" dirty="0" err="1" smtClean="0"/>
              <a:t>просторне</a:t>
            </a:r>
            <a:r>
              <a:rPr lang="ru-RU" dirty="0" smtClean="0"/>
              <a:t> </a:t>
            </a:r>
            <a:r>
              <a:rPr lang="ru-RU" dirty="0" err="1" smtClean="0"/>
              <a:t>вбрання</a:t>
            </a:r>
            <a:r>
              <a:rPr lang="ru-RU" dirty="0" smtClean="0"/>
              <a:t> та </a:t>
            </a:r>
            <a:r>
              <a:rPr lang="ru-RU" dirty="0" err="1" smtClean="0"/>
              <a:t>заплітає</a:t>
            </a:r>
            <a:r>
              <a:rPr lang="ru-RU" dirty="0" smtClean="0"/>
              <a:t> </a:t>
            </a:r>
            <a:r>
              <a:rPr lang="ru-RU" dirty="0" err="1" smtClean="0"/>
              <a:t>волосся</a:t>
            </a:r>
            <a:r>
              <a:rPr lang="ru-RU" dirty="0" smtClean="0"/>
              <a:t> в «</a:t>
            </a:r>
            <a:r>
              <a:rPr lang="ru-RU" dirty="0" err="1" smtClean="0"/>
              <a:t>дреди</a:t>
            </a:r>
            <a:r>
              <a:rPr lang="ru-RU" dirty="0" smtClean="0"/>
              <a:t>», а за </a:t>
            </a:r>
            <a:r>
              <a:rPr lang="ru-RU" dirty="0" err="1" smtClean="0"/>
              <a:t>світоглядом</a:t>
            </a:r>
            <a:r>
              <a:rPr lang="ru-RU" dirty="0" smtClean="0"/>
              <a:t> </a:t>
            </a:r>
            <a:r>
              <a:rPr lang="ru-RU" dirty="0" err="1" smtClean="0"/>
              <a:t>майже</a:t>
            </a:r>
            <a:r>
              <a:rPr lang="ru-RU" dirty="0" smtClean="0"/>
              <a:t> не </a:t>
            </a:r>
            <a:r>
              <a:rPr lang="ru-RU" dirty="0" err="1" smtClean="0"/>
              <a:t>відрізняються</a:t>
            </a:r>
            <a:r>
              <a:rPr lang="ru-RU" dirty="0" smtClean="0"/>
              <a:t> </a:t>
            </a:r>
            <a:r>
              <a:rPr lang="ru-RU" dirty="0" err="1" smtClean="0"/>
              <a:t>від</a:t>
            </a:r>
            <a:r>
              <a:rPr lang="ru-RU" dirty="0" smtClean="0"/>
              <a:t> </a:t>
            </a:r>
            <a:r>
              <a:rPr lang="ru-RU" dirty="0" err="1" smtClean="0"/>
              <a:t>течії</a:t>
            </a:r>
            <a:r>
              <a:rPr lang="ru-RU" dirty="0" smtClean="0"/>
              <a:t> </a:t>
            </a:r>
            <a:r>
              <a:rPr lang="ru-RU" dirty="0" err="1" smtClean="0"/>
              <a:t>Хіпі</a:t>
            </a:r>
            <a:r>
              <a:rPr lang="ru-RU" dirty="0" smtClean="0"/>
              <a:t>, яка на </a:t>
            </a:r>
            <a:r>
              <a:rPr lang="ru-RU" dirty="0" err="1" smtClean="0"/>
              <a:t>даний</a:t>
            </a:r>
            <a:r>
              <a:rPr lang="ru-RU" dirty="0" smtClean="0"/>
              <a:t> час </a:t>
            </a:r>
            <a:r>
              <a:rPr lang="ru-RU" dirty="0" err="1" smtClean="0"/>
              <a:t>вже</a:t>
            </a:r>
            <a:r>
              <a:rPr lang="ru-RU" dirty="0" smtClean="0"/>
              <a:t> </a:t>
            </a:r>
            <a:r>
              <a:rPr lang="ru-RU" dirty="0" err="1" smtClean="0"/>
              <a:t>втратила</a:t>
            </a:r>
            <a:r>
              <a:rPr lang="ru-RU" dirty="0" smtClean="0"/>
              <a:t> свою </a:t>
            </a:r>
            <a:r>
              <a:rPr lang="ru-RU" dirty="0" err="1" smtClean="0"/>
              <a:t>актуальність</a:t>
            </a:r>
            <a:r>
              <a:rPr lang="ru-RU" dirty="0" smtClean="0"/>
              <a:t>.</a:t>
            </a:r>
            <a:endParaRPr lang="uk-UA" dirty="0"/>
          </a:p>
        </p:txBody>
      </p:sp>
      <p:pic>
        <p:nvPicPr>
          <p:cNvPr id="4" name="Рисунок 3" descr="Ras1.jpg"/>
          <p:cNvPicPr>
            <a:picLocks noChangeAspect="1"/>
          </p:cNvPicPr>
          <p:nvPr/>
        </p:nvPicPr>
        <p:blipFill>
          <a:blip r:embed="rId2" cstate="print"/>
          <a:stretch>
            <a:fillRect/>
          </a:stretch>
        </p:blipFill>
        <p:spPr>
          <a:xfrm>
            <a:off x="395536" y="1124744"/>
            <a:ext cx="3924300" cy="5397500"/>
          </a:xfrm>
          <a:prstGeom prst="rect">
            <a:avLst/>
          </a:prstGeom>
        </p:spPr>
      </p:pic>
      <p:pic>
        <p:nvPicPr>
          <p:cNvPr id="5" name="Рисунок 4" descr="imпages.jpg"/>
          <p:cNvPicPr>
            <a:picLocks noChangeAspect="1"/>
          </p:cNvPicPr>
          <p:nvPr/>
        </p:nvPicPr>
        <p:blipFill>
          <a:blip r:embed="rId3" cstate="print"/>
          <a:stretch>
            <a:fillRect/>
          </a:stretch>
        </p:blipFill>
        <p:spPr>
          <a:xfrm>
            <a:off x="4644008" y="404664"/>
            <a:ext cx="4176464" cy="3158451"/>
          </a:xfrm>
          <a:prstGeom prst="rect">
            <a:avLst/>
          </a:prstGeom>
        </p:spPr>
      </p:pic>
      <p:pic>
        <p:nvPicPr>
          <p:cNvPr id="6" name="Рисунок 5" descr="4193511_b5413c85.jpg"/>
          <p:cNvPicPr>
            <a:picLocks noChangeAspect="1"/>
          </p:cNvPicPr>
          <p:nvPr/>
        </p:nvPicPr>
        <p:blipFill>
          <a:blip r:embed="rId4" cstate="print"/>
          <a:stretch>
            <a:fillRect/>
          </a:stretch>
        </p:blipFill>
        <p:spPr>
          <a:xfrm>
            <a:off x="4716016" y="3573016"/>
            <a:ext cx="3926210" cy="2949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strVal val="ppt_h"/>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lstStyle/>
          <a:p>
            <a:r>
              <a:rPr lang="uk-UA" dirty="0" err="1" smtClean="0"/>
              <a:t>Скінхеди</a:t>
            </a:r>
            <a:endParaRPr lang="uk-UA" dirty="0"/>
          </a:p>
        </p:txBody>
      </p:sp>
      <p:sp>
        <p:nvSpPr>
          <p:cNvPr id="3" name="Місце для вмісту 2"/>
          <p:cNvSpPr>
            <a:spLocks noGrp="1"/>
          </p:cNvSpPr>
          <p:nvPr>
            <p:ph idx="1"/>
          </p:nvPr>
        </p:nvSpPr>
        <p:spPr>
          <a:xfrm>
            <a:off x="323528" y="1124744"/>
            <a:ext cx="7848872" cy="5544616"/>
          </a:xfrm>
        </p:spPr>
        <p:txBody>
          <a:bodyPr>
            <a:normAutofit fontScale="85000" lnSpcReduction="20000"/>
          </a:bodyPr>
          <a:lstStyle/>
          <a:p>
            <a:r>
              <a:rPr lang="uk-UA" dirty="0" smtClean="0"/>
              <a:t> </a:t>
            </a:r>
            <a:r>
              <a:rPr lang="uk-UA" dirty="0" err="1" smtClean="0"/>
              <a:t>Скінхеди</a:t>
            </a:r>
            <a:r>
              <a:rPr lang="uk-UA" dirty="0" smtClean="0"/>
              <a:t>, </a:t>
            </a:r>
            <a:r>
              <a:rPr lang="uk-UA" dirty="0" err="1" smtClean="0"/>
              <a:t>скіни</a:t>
            </a:r>
            <a:r>
              <a:rPr lang="uk-UA" dirty="0" smtClean="0"/>
              <a:t> (від англ. </a:t>
            </a:r>
            <a:r>
              <a:rPr lang="en-US" dirty="0" smtClean="0"/>
              <a:t>Skin - </a:t>
            </a:r>
            <a:r>
              <a:rPr lang="uk-UA" dirty="0" smtClean="0"/>
              <a:t>шкіра і </a:t>
            </a:r>
            <a:r>
              <a:rPr lang="en-US" dirty="0" smtClean="0"/>
              <a:t>head </a:t>
            </a:r>
            <a:r>
              <a:rPr lang="uk-UA" dirty="0" smtClean="0"/>
              <a:t>голова) – збірна назва представників молодіжної субкультури, яка сформувалася в Лондоні в кінці 60-х років двадцятого сторіччя. </a:t>
            </a:r>
            <a:r>
              <a:rPr lang="uk-UA" dirty="0" err="1" smtClean="0"/>
              <a:t>Важається</a:t>
            </a:r>
            <a:r>
              <a:rPr lang="uk-UA" dirty="0" smtClean="0"/>
              <a:t>, що 1969 рік був піком популярності цієї субкультури.</a:t>
            </a:r>
            <a:br>
              <a:rPr lang="uk-UA" dirty="0" smtClean="0"/>
            </a:br>
            <a:r>
              <a:rPr lang="uk-UA" dirty="0" smtClean="0"/>
              <a:t>На відміну від уявлення, яке склалося у суспільстві, не всі «</a:t>
            </a:r>
            <a:r>
              <a:rPr lang="uk-UA" dirty="0" err="1" smtClean="0"/>
              <a:t>скіни</a:t>
            </a:r>
            <a:r>
              <a:rPr lang="uk-UA" dirty="0" smtClean="0"/>
              <a:t>» є прихильниками нацистської ідеології. У загальній більшості представники даної течії – це агресивно налаштована молодь, яка виражає </a:t>
            </a:r>
            <a:br>
              <a:rPr lang="uk-UA" dirty="0" smtClean="0"/>
            </a:br>
            <a:r>
              <a:rPr lang="uk-UA" dirty="0" smtClean="0"/>
              <a:t>свій протест </a:t>
            </a:r>
            <a:r>
              <a:rPr lang="uk-UA" dirty="0" err="1" smtClean="0"/>
              <a:t>наднаціоналістичними</a:t>
            </a:r>
            <a:r>
              <a:rPr lang="uk-UA" dirty="0" smtClean="0"/>
              <a:t> поглядами та не визнає інші раси як рівних членів суспільства.</a:t>
            </a:r>
            <a:br>
              <a:rPr lang="uk-UA" dirty="0" smtClean="0"/>
            </a:br>
            <a:r>
              <a:rPr lang="uk-UA" dirty="0" smtClean="0"/>
              <a:t>Носять за звичай чорні або червоні </a:t>
            </a:r>
            <a:r>
              <a:rPr lang="uk-UA" dirty="0" err="1" smtClean="0"/>
              <a:t>берци</a:t>
            </a:r>
            <a:r>
              <a:rPr lang="uk-UA" dirty="0" smtClean="0"/>
              <a:t>, шкіряні штани та куртки. Із самої назви течії видно, що як такої зачіски в них не має (бритоголові).</a:t>
            </a:r>
            <a:br>
              <a:rPr lang="uk-UA" dirty="0" smtClean="0"/>
            </a:br>
            <a:r>
              <a:rPr lang="uk-UA" dirty="0" smtClean="0"/>
              <a:t>Полюбляють «важкий» рок, спиртні напої, а також часто збираються у великі групи – тусовки.</a:t>
            </a:r>
            <a:r>
              <a:rPr lang="ru-RU" dirty="0" smtClean="0"/>
              <a:t> Головна </a:t>
            </a:r>
            <a:r>
              <a:rPr lang="ru-RU" dirty="0" err="1" smtClean="0"/>
              <a:t>загроза</a:t>
            </a:r>
            <a:r>
              <a:rPr lang="ru-RU" dirty="0" smtClean="0"/>
              <a:t> для </a:t>
            </a:r>
            <a:r>
              <a:rPr lang="ru-RU" dirty="0" err="1" smtClean="0"/>
              <a:t>суспільства</a:t>
            </a:r>
            <a:r>
              <a:rPr lang="ru-RU" dirty="0" smtClean="0"/>
              <a:t> </a:t>
            </a:r>
            <a:r>
              <a:rPr lang="ru-RU" dirty="0" err="1" smtClean="0"/>
              <a:t>полягає</a:t>
            </a:r>
            <a:r>
              <a:rPr lang="ru-RU" dirty="0" smtClean="0"/>
              <a:t> в </a:t>
            </a:r>
            <a:r>
              <a:rPr lang="ru-RU" dirty="0" err="1" smtClean="0"/>
              <a:t>їх</a:t>
            </a:r>
            <a:r>
              <a:rPr lang="ru-RU" dirty="0" smtClean="0"/>
              <a:t> </a:t>
            </a:r>
            <a:r>
              <a:rPr lang="ru-RU" dirty="0" err="1" smtClean="0"/>
              <a:t>агресивності</a:t>
            </a:r>
            <a:r>
              <a:rPr lang="ru-RU" dirty="0" smtClean="0"/>
              <a:t>, вони часто </a:t>
            </a:r>
            <a:r>
              <a:rPr lang="ru-RU" dirty="0" err="1" smtClean="0"/>
              <a:t>під</a:t>
            </a:r>
            <a:r>
              <a:rPr lang="ru-RU" dirty="0" smtClean="0"/>
              <a:t> </a:t>
            </a:r>
            <a:r>
              <a:rPr lang="ru-RU" dirty="0" err="1" smtClean="0"/>
              <a:t>впливом</a:t>
            </a:r>
            <a:r>
              <a:rPr lang="ru-RU" dirty="0" smtClean="0"/>
              <a:t> алкоголю </a:t>
            </a:r>
            <a:r>
              <a:rPr lang="ru-RU" dirty="0" err="1" smtClean="0"/>
              <a:t>або</a:t>
            </a:r>
            <a:r>
              <a:rPr lang="ru-RU" dirty="0" smtClean="0"/>
              <a:t> </a:t>
            </a:r>
            <a:r>
              <a:rPr lang="ru-RU" dirty="0" err="1" smtClean="0"/>
              <a:t>наркотичних</a:t>
            </a:r>
            <a:r>
              <a:rPr lang="ru-RU" dirty="0" smtClean="0"/>
              <a:t> </a:t>
            </a:r>
            <a:r>
              <a:rPr lang="ru-RU" dirty="0" err="1" smtClean="0"/>
              <a:t>речовин</a:t>
            </a:r>
            <a:r>
              <a:rPr lang="ru-RU" dirty="0" smtClean="0"/>
              <a:t> </a:t>
            </a:r>
            <a:r>
              <a:rPr lang="ru-RU" dirty="0" err="1" smtClean="0"/>
              <a:t>створюють</a:t>
            </a:r>
            <a:r>
              <a:rPr lang="ru-RU" dirty="0" smtClean="0"/>
              <a:t> </a:t>
            </a:r>
            <a:r>
              <a:rPr lang="ru-RU" dirty="0" err="1" smtClean="0"/>
              <a:t>жорстокі</a:t>
            </a:r>
            <a:r>
              <a:rPr lang="ru-RU" dirty="0" smtClean="0"/>
              <a:t> </a:t>
            </a:r>
            <a:r>
              <a:rPr lang="ru-RU" dirty="0" err="1" smtClean="0"/>
              <a:t>бійки</a:t>
            </a:r>
            <a:r>
              <a:rPr lang="ru-RU" dirty="0" smtClean="0"/>
              <a:t>, </a:t>
            </a:r>
            <a:r>
              <a:rPr lang="ru-RU" dirty="0" err="1" smtClean="0"/>
              <a:t>які</a:t>
            </a:r>
            <a:r>
              <a:rPr lang="ru-RU" dirty="0" smtClean="0"/>
              <a:t> </a:t>
            </a:r>
            <a:r>
              <a:rPr lang="ru-RU" dirty="0" err="1" smtClean="0"/>
              <a:t>переростають</a:t>
            </a:r>
            <a:r>
              <a:rPr lang="ru-RU" dirty="0" smtClean="0"/>
              <a:t> у </a:t>
            </a:r>
            <a:r>
              <a:rPr lang="ru-RU" dirty="0" err="1" smtClean="0"/>
              <a:t>велике</a:t>
            </a:r>
            <a:r>
              <a:rPr lang="ru-RU" dirty="0" smtClean="0"/>
              <a:t> </a:t>
            </a:r>
            <a:r>
              <a:rPr lang="ru-RU" dirty="0" err="1" smtClean="0"/>
              <a:t>кровопролиття</a:t>
            </a:r>
            <a:r>
              <a:rPr lang="ru-RU" dirty="0" smtClean="0"/>
              <a:t>.</a:t>
            </a:r>
            <a:endParaRPr lang="uk-UA" dirty="0" smtClean="0"/>
          </a:p>
          <a:p>
            <a:endParaRPr lang="uk-UA" dirty="0" smtClean="0"/>
          </a:p>
          <a:p>
            <a:endParaRPr lang="uk-UA" dirty="0"/>
          </a:p>
        </p:txBody>
      </p:sp>
      <p:pic>
        <p:nvPicPr>
          <p:cNvPr id="4" name="Рисунок 3" descr="inооdex.jpg"/>
          <p:cNvPicPr>
            <a:picLocks noChangeAspect="1"/>
          </p:cNvPicPr>
          <p:nvPr/>
        </p:nvPicPr>
        <p:blipFill>
          <a:blip r:embed="rId2" cstate="print"/>
          <a:stretch>
            <a:fillRect/>
          </a:stretch>
        </p:blipFill>
        <p:spPr>
          <a:xfrm>
            <a:off x="611560" y="1268760"/>
            <a:ext cx="2570912" cy="2054232"/>
          </a:xfrm>
          <a:prstGeom prst="rect">
            <a:avLst/>
          </a:prstGeom>
        </p:spPr>
      </p:pic>
      <p:pic>
        <p:nvPicPr>
          <p:cNvPr id="5" name="Рисунок 4" descr="Ly967lJJgEE.jpg"/>
          <p:cNvPicPr>
            <a:picLocks noChangeAspect="1"/>
          </p:cNvPicPr>
          <p:nvPr/>
        </p:nvPicPr>
        <p:blipFill>
          <a:blip r:embed="rId3" cstate="print"/>
          <a:stretch>
            <a:fillRect/>
          </a:stretch>
        </p:blipFill>
        <p:spPr>
          <a:xfrm>
            <a:off x="3563888" y="260648"/>
            <a:ext cx="5345088" cy="2987156"/>
          </a:xfrm>
          <a:prstGeom prst="rect">
            <a:avLst/>
          </a:prstGeom>
        </p:spPr>
      </p:pic>
      <p:pic>
        <p:nvPicPr>
          <p:cNvPr id="6" name="Рисунок 5" descr="233.jpeg"/>
          <p:cNvPicPr>
            <a:picLocks noChangeAspect="1"/>
          </p:cNvPicPr>
          <p:nvPr/>
        </p:nvPicPr>
        <p:blipFill>
          <a:blip r:embed="rId4" cstate="print"/>
          <a:stretch>
            <a:fillRect/>
          </a:stretch>
        </p:blipFill>
        <p:spPr>
          <a:xfrm>
            <a:off x="1907704" y="3573016"/>
            <a:ext cx="5943600" cy="3284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strVal val="ppt_h"/>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04704"/>
          </a:xfrm>
        </p:spPr>
        <p:txBody>
          <a:bodyPr/>
          <a:lstStyle/>
          <a:p>
            <a:r>
              <a:rPr lang="uk-UA" dirty="0" smtClean="0"/>
              <a:t>Хіпі</a:t>
            </a:r>
            <a:endParaRPr lang="uk-UA" dirty="0"/>
          </a:p>
        </p:txBody>
      </p:sp>
      <p:sp>
        <p:nvSpPr>
          <p:cNvPr id="3" name="Місце для вмісту 2"/>
          <p:cNvSpPr>
            <a:spLocks noGrp="1"/>
          </p:cNvSpPr>
          <p:nvPr>
            <p:ph idx="1"/>
          </p:nvPr>
        </p:nvSpPr>
        <p:spPr/>
        <p:txBody>
          <a:bodyPr>
            <a:normAutofit fontScale="92500"/>
          </a:bodyPr>
          <a:lstStyle/>
          <a:p>
            <a:r>
              <a:rPr lang="ru-RU" dirty="0" err="1" smtClean="0"/>
              <a:t>Хіпі</a:t>
            </a:r>
            <a:r>
              <a:rPr lang="ru-RU" dirty="0" smtClean="0"/>
              <a:t> – </a:t>
            </a:r>
            <a:r>
              <a:rPr lang="ru-RU" dirty="0" err="1" smtClean="0"/>
              <a:t>це</a:t>
            </a:r>
            <a:r>
              <a:rPr lang="ru-RU" dirty="0" smtClean="0"/>
              <a:t> перше </a:t>
            </a:r>
            <a:r>
              <a:rPr lang="ru-RU" dirty="0" err="1" smtClean="0"/>
              <a:t>покоління</a:t>
            </a:r>
            <a:r>
              <a:rPr lang="ru-RU" dirty="0" smtClean="0"/>
              <a:t> </a:t>
            </a:r>
            <a:r>
              <a:rPr lang="ru-RU" dirty="0" err="1" smtClean="0"/>
              <a:t>американського</a:t>
            </a:r>
            <a:r>
              <a:rPr lang="ru-RU" dirty="0" smtClean="0"/>
              <a:t> </a:t>
            </a:r>
            <a:r>
              <a:rPr lang="ru-RU" dirty="0" err="1" smtClean="0"/>
              <a:t>післявійськового</a:t>
            </a:r>
            <a:r>
              <a:rPr lang="ru-RU" dirty="0" smtClean="0"/>
              <a:t> «</a:t>
            </a:r>
            <a:r>
              <a:rPr lang="ru-RU" dirty="0" err="1" smtClean="0"/>
              <a:t>бебі-буму</a:t>
            </a:r>
            <a:r>
              <a:rPr lang="ru-RU" dirty="0" smtClean="0"/>
              <a:t>», яке </a:t>
            </a:r>
            <a:r>
              <a:rPr lang="ru-RU" dirty="0" err="1" smtClean="0"/>
              <a:t>виросло</a:t>
            </a:r>
            <a:r>
              <a:rPr lang="ru-RU" dirty="0" smtClean="0"/>
              <a:t> у </a:t>
            </a:r>
            <a:r>
              <a:rPr lang="ru-RU" dirty="0" err="1" smtClean="0"/>
              <a:t>свій</a:t>
            </a:r>
            <a:r>
              <a:rPr lang="ru-RU" dirty="0" smtClean="0"/>
              <a:t> час </a:t>
            </a:r>
            <a:r>
              <a:rPr lang="ru-RU" dirty="0" err="1" smtClean="0"/>
              <a:t>і</a:t>
            </a:r>
            <a:r>
              <a:rPr lang="ru-RU" dirty="0" smtClean="0"/>
              <a:t> </a:t>
            </a:r>
            <a:r>
              <a:rPr lang="ru-RU" dirty="0" err="1" smtClean="0"/>
              <a:t>якому</a:t>
            </a:r>
            <a:r>
              <a:rPr lang="ru-RU" dirty="0" smtClean="0"/>
              <a:t> не до </a:t>
            </a:r>
            <a:r>
              <a:rPr lang="ru-RU" dirty="0" err="1" smtClean="0"/>
              <a:t>вподоби</a:t>
            </a:r>
            <a:r>
              <a:rPr lang="ru-RU" dirty="0" smtClean="0"/>
              <a:t> консерватизм та «</a:t>
            </a:r>
            <a:r>
              <a:rPr lang="ru-RU" dirty="0" err="1" smtClean="0"/>
              <a:t>правильність</a:t>
            </a:r>
            <a:r>
              <a:rPr lang="ru-RU" dirty="0" smtClean="0"/>
              <a:t>» </a:t>
            </a:r>
            <a:r>
              <a:rPr lang="ru-RU" dirty="0" err="1" smtClean="0"/>
              <a:t>американського</a:t>
            </a:r>
            <a:r>
              <a:rPr lang="ru-RU" dirty="0" smtClean="0"/>
              <a:t> </a:t>
            </a:r>
            <a:r>
              <a:rPr lang="ru-RU" dirty="0" err="1" smtClean="0"/>
              <a:t>суспільства</a:t>
            </a:r>
            <a:r>
              <a:rPr lang="ru-RU" dirty="0" smtClean="0"/>
              <a:t> 30-60-х </a:t>
            </a:r>
            <a:r>
              <a:rPr lang="ru-RU" dirty="0" err="1" smtClean="0"/>
              <a:t>років</a:t>
            </a:r>
            <a:r>
              <a:rPr lang="ru-RU" dirty="0" smtClean="0"/>
              <a:t>. </a:t>
            </a:r>
            <a:br>
              <a:rPr lang="ru-RU" dirty="0" smtClean="0"/>
            </a:br>
            <a:r>
              <a:rPr lang="ru-RU" dirty="0" err="1" smtClean="0"/>
              <a:t>Хіпі</a:t>
            </a:r>
            <a:r>
              <a:rPr lang="ru-RU" dirty="0" smtClean="0"/>
              <a:t> – </a:t>
            </a:r>
            <a:r>
              <a:rPr lang="ru-RU" dirty="0" err="1" smtClean="0"/>
              <a:t>це</a:t>
            </a:r>
            <a:r>
              <a:rPr lang="ru-RU" dirty="0" smtClean="0"/>
              <a:t> </a:t>
            </a:r>
            <a:r>
              <a:rPr lang="ru-RU" dirty="0" err="1" smtClean="0"/>
              <a:t>своєрідний</a:t>
            </a:r>
            <a:r>
              <a:rPr lang="ru-RU" dirty="0" smtClean="0"/>
              <a:t> протест </a:t>
            </a:r>
            <a:r>
              <a:rPr lang="ru-RU" dirty="0" err="1" smtClean="0"/>
              <a:t>проти</a:t>
            </a:r>
            <a:r>
              <a:rPr lang="ru-RU" dirty="0" smtClean="0"/>
              <a:t> </a:t>
            </a:r>
            <a:r>
              <a:rPr lang="ru-RU" dirty="0" err="1" smtClean="0"/>
              <a:t>індустріального</a:t>
            </a:r>
            <a:r>
              <a:rPr lang="ru-RU" dirty="0" smtClean="0"/>
              <a:t> </a:t>
            </a:r>
            <a:r>
              <a:rPr lang="ru-RU" dirty="0" err="1" smtClean="0"/>
              <a:t>суспільства</a:t>
            </a:r>
            <a:r>
              <a:rPr lang="ru-RU" dirty="0" smtClean="0"/>
              <a:t> </a:t>
            </a:r>
            <a:r>
              <a:rPr lang="ru-RU" dirty="0" err="1" smtClean="0"/>
              <a:t>з</a:t>
            </a:r>
            <a:r>
              <a:rPr lang="ru-RU" dirty="0" smtClean="0"/>
              <a:t> </a:t>
            </a:r>
            <a:r>
              <a:rPr lang="ru-RU" dirty="0" err="1" smtClean="0"/>
              <a:t>його</a:t>
            </a:r>
            <a:r>
              <a:rPr lang="ru-RU" dirty="0" smtClean="0"/>
              <a:t> </a:t>
            </a:r>
            <a:r>
              <a:rPr lang="ru-RU" dirty="0" err="1" smtClean="0"/>
              <a:t>жорсткими</a:t>
            </a:r>
            <a:r>
              <a:rPr lang="ru-RU" dirty="0" smtClean="0"/>
              <a:t> нормами, правилами </a:t>
            </a:r>
            <a:r>
              <a:rPr lang="ru-RU" dirty="0" err="1" smtClean="0"/>
              <a:t>тощо.Прихильники</a:t>
            </a:r>
            <a:r>
              <a:rPr lang="ru-RU" dirty="0" smtClean="0"/>
              <a:t> </a:t>
            </a:r>
            <a:r>
              <a:rPr lang="ru-RU" dirty="0" err="1" smtClean="0"/>
              <a:t>хіпі</a:t>
            </a:r>
            <a:r>
              <a:rPr lang="ru-RU" dirty="0" smtClean="0"/>
              <a:t> – </a:t>
            </a:r>
            <a:r>
              <a:rPr lang="ru-RU" dirty="0" err="1" smtClean="0"/>
              <a:t>це</a:t>
            </a:r>
            <a:r>
              <a:rPr lang="ru-RU" dirty="0" smtClean="0"/>
              <a:t> молодь </a:t>
            </a:r>
            <a:r>
              <a:rPr lang="ru-RU" dirty="0" err="1" smtClean="0"/>
              <a:t>з</a:t>
            </a:r>
            <a:r>
              <a:rPr lang="ru-RU" dirty="0" smtClean="0"/>
              <a:t> </a:t>
            </a:r>
            <a:r>
              <a:rPr lang="ru-RU" dirty="0" err="1" smtClean="0"/>
              <a:t>довгим</a:t>
            </a:r>
            <a:r>
              <a:rPr lang="ru-RU" dirty="0" smtClean="0"/>
              <a:t> </a:t>
            </a:r>
            <a:r>
              <a:rPr lang="ru-RU" dirty="0" err="1" smtClean="0"/>
              <a:t>волоссям</a:t>
            </a:r>
            <a:r>
              <a:rPr lang="ru-RU" dirty="0" smtClean="0"/>
              <a:t>, </a:t>
            </a:r>
            <a:r>
              <a:rPr lang="ru-RU" dirty="0" err="1" smtClean="0"/>
              <a:t>які</a:t>
            </a:r>
            <a:r>
              <a:rPr lang="ru-RU" dirty="0" smtClean="0"/>
              <a:t> </a:t>
            </a:r>
            <a:r>
              <a:rPr lang="ru-RU" dirty="0" err="1" smtClean="0"/>
              <a:t>полюбляють</a:t>
            </a:r>
            <a:r>
              <a:rPr lang="ru-RU" dirty="0" smtClean="0"/>
              <a:t> </a:t>
            </a:r>
            <a:r>
              <a:rPr lang="ru-RU" dirty="0" err="1" smtClean="0"/>
              <a:t>слухати</a:t>
            </a:r>
            <a:r>
              <a:rPr lang="ru-RU" dirty="0" smtClean="0"/>
              <a:t> </a:t>
            </a:r>
            <a:r>
              <a:rPr lang="ru-RU" dirty="0" err="1" smtClean="0"/>
              <a:t>рок-музику</a:t>
            </a:r>
            <a:r>
              <a:rPr lang="ru-RU" dirty="0" smtClean="0"/>
              <a:t>, </a:t>
            </a:r>
            <a:r>
              <a:rPr lang="ru-RU" dirty="0" err="1" smtClean="0"/>
              <a:t>їздять</a:t>
            </a:r>
            <a:r>
              <a:rPr lang="ru-RU" dirty="0" smtClean="0"/>
              <a:t> на </a:t>
            </a:r>
            <a:r>
              <a:rPr lang="ru-RU" dirty="0" err="1" smtClean="0"/>
              <a:t>різні</a:t>
            </a:r>
            <a:r>
              <a:rPr lang="ru-RU" dirty="0" smtClean="0"/>
              <a:t> </a:t>
            </a:r>
            <a:r>
              <a:rPr lang="ru-RU" dirty="0" err="1" smtClean="0"/>
              <a:t>фестивалі</a:t>
            </a:r>
            <a:r>
              <a:rPr lang="ru-RU" dirty="0" smtClean="0"/>
              <a:t>, </a:t>
            </a:r>
            <a:r>
              <a:rPr lang="ru-RU" dirty="0" err="1" smtClean="0"/>
              <a:t>вживають</a:t>
            </a:r>
            <a:r>
              <a:rPr lang="ru-RU" dirty="0" smtClean="0"/>
              <a:t> наркотики, </a:t>
            </a:r>
            <a:r>
              <a:rPr lang="ru-RU" dirty="0" err="1" smtClean="0"/>
              <a:t>пропагують</a:t>
            </a:r>
            <a:r>
              <a:rPr lang="ru-RU" dirty="0" smtClean="0"/>
              <a:t> </a:t>
            </a:r>
            <a:r>
              <a:rPr lang="ru-RU" dirty="0" err="1" smtClean="0"/>
              <a:t>вільну</a:t>
            </a:r>
            <a:r>
              <a:rPr lang="ru-RU" dirty="0" smtClean="0"/>
              <a:t> </a:t>
            </a:r>
            <a:r>
              <a:rPr lang="ru-RU" dirty="0" err="1" smtClean="0"/>
              <a:t>любов</a:t>
            </a:r>
            <a:r>
              <a:rPr lang="ru-RU" dirty="0" smtClean="0"/>
              <a:t>, </a:t>
            </a:r>
            <a:r>
              <a:rPr lang="ru-RU" dirty="0" err="1" smtClean="0"/>
              <a:t>влаштовують</a:t>
            </a:r>
            <a:r>
              <a:rPr lang="ru-RU" dirty="0" smtClean="0"/>
              <a:t> </a:t>
            </a:r>
            <a:r>
              <a:rPr lang="ru-RU" dirty="0" err="1" smtClean="0"/>
              <a:t>демонстрації</a:t>
            </a:r>
            <a:r>
              <a:rPr lang="ru-RU" dirty="0" smtClean="0"/>
              <a:t> та </a:t>
            </a:r>
            <a:r>
              <a:rPr lang="ru-RU" dirty="0" err="1" smtClean="0"/>
              <a:t>заперечують</a:t>
            </a:r>
            <a:r>
              <a:rPr lang="ru-RU" dirty="0" smtClean="0"/>
              <a:t> </a:t>
            </a:r>
            <a:r>
              <a:rPr lang="ru-RU" dirty="0" err="1" smtClean="0"/>
              <a:t>загальну</a:t>
            </a:r>
            <a:r>
              <a:rPr lang="ru-RU" dirty="0" smtClean="0"/>
              <a:t> </a:t>
            </a:r>
            <a:r>
              <a:rPr lang="ru-RU" dirty="0" err="1" smtClean="0"/>
              <a:t>масову</a:t>
            </a:r>
            <a:r>
              <a:rPr lang="ru-RU" dirty="0" smtClean="0"/>
              <a:t> культуру. </a:t>
            </a:r>
            <a:endParaRPr lang="uk-UA" dirty="0"/>
          </a:p>
        </p:txBody>
      </p:sp>
      <p:pic>
        <p:nvPicPr>
          <p:cNvPr id="4" name="Рисунок 3" descr="909b6c9683.jpg"/>
          <p:cNvPicPr>
            <a:picLocks noChangeAspect="1"/>
          </p:cNvPicPr>
          <p:nvPr/>
        </p:nvPicPr>
        <p:blipFill>
          <a:blip r:embed="rId2" cstate="print"/>
          <a:stretch>
            <a:fillRect/>
          </a:stretch>
        </p:blipFill>
        <p:spPr>
          <a:xfrm>
            <a:off x="467544" y="1196752"/>
            <a:ext cx="3856060" cy="5445224"/>
          </a:xfrm>
          <a:prstGeom prst="rect">
            <a:avLst/>
          </a:prstGeom>
        </p:spPr>
      </p:pic>
      <p:pic>
        <p:nvPicPr>
          <p:cNvPr id="5" name="Рисунок 4" descr="72.jpg"/>
          <p:cNvPicPr>
            <a:picLocks noChangeAspect="1"/>
          </p:cNvPicPr>
          <p:nvPr/>
        </p:nvPicPr>
        <p:blipFill>
          <a:blip r:embed="rId3" cstate="print"/>
          <a:stretch>
            <a:fillRect/>
          </a:stretch>
        </p:blipFill>
        <p:spPr>
          <a:xfrm>
            <a:off x="4716016" y="548680"/>
            <a:ext cx="3991232" cy="2664296"/>
          </a:xfrm>
          <a:prstGeom prst="rect">
            <a:avLst/>
          </a:prstGeom>
        </p:spPr>
      </p:pic>
      <p:pic>
        <p:nvPicPr>
          <p:cNvPr id="6" name="Рисунок 5" descr="subcult6.jpg"/>
          <p:cNvPicPr>
            <a:picLocks noChangeAspect="1"/>
          </p:cNvPicPr>
          <p:nvPr/>
        </p:nvPicPr>
        <p:blipFill>
          <a:blip r:embed="rId4" cstate="print"/>
          <a:stretch>
            <a:fillRect/>
          </a:stretch>
        </p:blipFill>
        <p:spPr>
          <a:xfrm>
            <a:off x="4932040" y="3501008"/>
            <a:ext cx="3600400" cy="3113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strVal val="ppt_h"/>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7239000" cy="648072"/>
          </a:xfrm>
        </p:spPr>
        <p:txBody>
          <a:bodyPr/>
          <a:lstStyle/>
          <a:p>
            <a:r>
              <a:rPr lang="uk-UA" dirty="0" smtClean="0"/>
              <a:t>Металісти</a:t>
            </a:r>
            <a:endParaRPr lang="uk-UA" dirty="0"/>
          </a:p>
        </p:txBody>
      </p:sp>
      <p:sp>
        <p:nvSpPr>
          <p:cNvPr id="3" name="Місце для вмісту 2"/>
          <p:cNvSpPr>
            <a:spLocks noGrp="1"/>
          </p:cNvSpPr>
          <p:nvPr>
            <p:ph idx="1"/>
          </p:nvPr>
        </p:nvSpPr>
        <p:spPr>
          <a:xfrm>
            <a:off x="457200" y="1268760"/>
            <a:ext cx="7571184" cy="5400600"/>
          </a:xfrm>
        </p:spPr>
        <p:txBody>
          <a:bodyPr>
            <a:normAutofit fontScale="92500" lnSpcReduction="20000"/>
          </a:bodyPr>
          <a:lstStyle/>
          <a:p>
            <a:r>
              <a:rPr lang="uk-UA" dirty="0" smtClean="0"/>
              <a:t>Серед їхніх атрибутів - шкіряні </a:t>
            </a:r>
            <a:r>
              <a:rPr lang="uk-UA" dirty="0" err="1" smtClean="0"/>
              <a:t>куртки-«косухи</a:t>
            </a:r>
            <a:r>
              <a:rPr lang="uk-UA" dirty="0" smtClean="0"/>
              <a:t>», (іноді шкіряні штани), чорний одяг, довге волосся, футболки та </a:t>
            </a:r>
            <a:r>
              <a:rPr lang="uk-UA" dirty="0" err="1" smtClean="0"/>
              <a:t>беги</a:t>
            </a:r>
            <a:r>
              <a:rPr lang="uk-UA" dirty="0" smtClean="0"/>
              <a:t> із зображенням улюбленого метал-гурту, напульсники (з назвою метал-гурту чи шкіряні з металевими деталями), шипи (на напульсниках чи </a:t>
            </a:r>
            <a:r>
              <a:rPr lang="uk-UA" dirty="0" err="1" smtClean="0"/>
              <a:t>косухах</a:t>
            </a:r>
            <a:r>
              <a:rPr lang="uk-UA" dirty="0" smtClean="0"/>
              <a:t>) та ланцюг - «</a:t>
            </a:r>
            <a:r>
              <a:rPr lang="uk-UA" dirty="0" err="1" smtClean="0"/>
              <a:t>антигоп</a:t>
            </a:r>
            <a:r>
              <a:rPr lang="uk-UA" dirty="0" smtClean="0"/>
              <a:t>». У </a:t>
            </a:r>
            <a:r>
              <a:rPr lang="uk-UA" dirty="0" err="1" smtClean="0"/>
              <a:t>антигопа</a:t>
            </a:r>
            <a:r>
              <a:rPr lang="uk-UA" dirty="0" smtClean="0"/>
              <a:t> своя історія. Його використовували за назвою - відбивалися, від грабіжників. Один кінець ланцюга чіпляли до пояса штанів, другий - до гаманця, який носили в задній кишені. До речі, на світанку субкультури металісти любили шкіряний одяг; проте згодом на певний час мали від нього відмовитися, адже його вподобали... гомосексуалісти. Багато хто з них полюбляє фантастику, грає на гітарі. Слухають метал, часто - російський рок. Серед улюблених гуртів - «Арія», «Епідемія» та інші. </a:t>
            </a:r>
            <a:endParaRPr lang="uk-UA" dirty="0"/>
          </a:p>
        </p:txBody>
      </p:sp>
      <p:pic>
        <p:nvPicPr>
          <p:cNvPr id="4" name="Рисунок 3" descr="18.jpg"/>
          <p:cNvPicPr>
            <a:picLocks noChangeAspect="1"/>
          </p:cNvPicPr>
          <p:nvPr/>
        </p:nvPicPr>
        <p:blipFill>
          <a:blip r:embed="rId2" cstate="print"/>
          <a:stretch>
            <a:fillRect/>
          </a:stretch>
        </p:blipFill>
        <p:spPr>
          <a:xfrm>
            <a:off x="683568" y="692696"/>
            <a:ext cx="7524328" cy="5805264"/>
          </a:xfrm>
          <a:prstGeom prst="rect">
            <a:avLst/>
          </a:prstGeom>
        </p:spPr>
      </p:pic>
      <p:pic>
        <p:nvPicPr>
          <p:cNvPr id="5" name="Рисунок 4" descr="1313485529_31133145.jpg"/>
          <p:cNvPicPr>
            <a:picLocks noChangeAspect="1"/>
          </p:cNvPicPr>
          <p:nvPr/>
        </p:nvPicPr>
        <p:blipFill>
          <a:blip r:embed="rId3" cstate="print"/>
          <a:stretch>
            <a:fillRect/>
          </a:stretch>
        </p:blipFill>
        <p:spPr>
          <a:xfrm>
            <a:off x="395536" y="1340768"/>
            <a:ext cx="4283968" cy="4725144"/>
          </a:xfrm>
          <a:prstGeom prst="rect">
            <a:avLst/>
          </a:prstGeom>
        </p:spPr>
      </p:pic>
      <p:pic>
        <p:nvPicPr>
          <p:cNvPr id="6" name="Рисунок 5" descr="images.jpg"/>
          <p:cNvPicPr>
            <a:picLocks noChangeAspect="1"/>
          </p:cNvPicPr>
          <p:nvPr/>
        </p:nvPicPr>
        <p:blipFill>
          <a:blip r:embed="rId4" cstate="print"/>
          <a:stretch>
            <a:fillRect/>
          </a:stretch>
        </p:blipFill>
        <p:spPr>
          <a:xfrm>
            <a:off x="4716016" y="332656"/>
            <a:ext cx="4159377" cy="2592288"/>
          </a:xfrm>
          <a:prstGeom prst="rect">
            <a:avLst/>
          </a:prstGeom>
        </p:spPr>
      </p:pic>
      <p:pic>
        <p:nvPicPr>
          <p:cNvPr id="7" name="Рисунок 6" descr="bring-me-the-horizon_2497510.jpg"/>
          <p:cNvPicPr>
            <a:picLocks noChangeAspect="1"/>
          </p:cNvPicPr>
          <p:nvPr/>
        </p:nvPicPr>
        <p:blipFill>
          <a:blip r:embed="rId5" cstate="print"/>
          <a:stretch>
            <a:fillRect/>
          </a:stretch>
        </p:blipFill>
        <p:spPr>
          <a:xfrm>
            <a:off x="5142723" y="3645024"/>
            <a:ext cx="4001277" cy="288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strVal val="ppt_h"/>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strVal val="ppt_h"/>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ишукана">
  <a:themeElements>
    <a:clrScheme name="Поті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Вишукана">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Вишукана">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62</TotalTime>
  <Words>733</Words>
  <Application>Microsoft Office PowerPoint</Application>
  <PresentationFormat>Екран (4:3)</PresentationFormat>
  <Paragraphs>21</Paragraphs>
  <Slides>9</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9</vt:i4>
      </vt:variant>
    </vt:vector>
  </HeadingPairs>
  <TitlesOfParts>
    <vt:vector size="10" baseType="lpstr">
      <vt:lpstr>Вишукана</vt:lpstr>
      <vt:lpstr> Субкультури</vt:lpstr>
      <vt:lpstr>Неформали</vt:lpstr>
      <vt:lpstr>Емо</vt:lpstr>
      <vt:lpstr>Готи</vt:lpstr>
      <vt:lpstr>Панки</vt:lpstr>
      <vt:lpstr>Растамани</vt:lpstr>
      <vt:lpstr>Скінхеди</vt:lpstr>
      <vt:lpstr>Хіпі</vt:lpstr>
      <vt:lpstr>Металісти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Субкультури</dc:title>
  <dc:creator>Користувач Windows</dc:creator>
  <cp:lastModifiedBy>Користувач Windows</cp:lastModifiedBy>
  <cp:revision>9</cp:revision>
  <dcterms:created xsi:type="dcterms:W3CDTF">2013-12-22T19:04:42Z</dcterms:created>
  <dcterms:modified xsi:type="dcterms:W3CDTF">2014-05-09T22:10:52Z</dcterms:modified>
</cp:coreProperties>
</file>