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65DBFE-A907-478F-8CC8-F6FD6BFC1E23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4065D-5221-4FFB-8F34-B71085EFAB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357694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на тему:</a:t>
            </a:r>
            <a:br>
              <a:rPr lang="uk-UA" dirty="0" smtClean="0"/>
            </a:br>
            <a:r>
              <a:rPr lang="uk-UA" dirty="0" err="1" smtClean="0"/>
              <a:t>“Олександра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Марініна”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Виконала студентка </a:t>
            </a:r>
            <a:br>
              <a:rPr lang="uk-UA" sz="2700" dirty="0" smtClean="0"/>
            </a:br>
            <a:r>
              <a:rPr lang="uk-UA" sz="2700" dirty="0" smtClean="0"/>
              <a:t>групи ФК-131</a:t>
            </a:r>
            <a:br>
              <a:rPr lang="uk-UA" sz="2700" dirty="0" smtClean="0"/>
            </a:br>
            <a:r>
              <a:rPr lang="uk-UA" sz="2700" dirty="0" err="1" smtClean="0"/>
              <a:t>Немировська</a:t>
            </a:r>
            <a:r>
              <a:rPr lang="uk-UA" sz="2700" dirty="0" smtClean="0"/>
              <a:t> Анастасія</a:t>
            </a:r>
            <a:endParaRPr lang="ru-RU" sz="2700" dirty="0"/>
          </a:p>
        </p:txBody>
      </p:sp>
      <p:pic>
        <p:nvPicPr>
          <p:cNvPr id="13314" name="Picture 2" descr="http://www.metronews.ru/_internal/gxml!0/r0dc21o2f3vste5s7ezej9x3a10rp3w$fc0jf8bfq7vrzfawjmemqgmuxr6i9km/IMG_89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553">
            <a:off x="4588071" y="1316145"/>
            <a:ext cx="4191682" cy="487389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ichnosti.net/photos/4013/13309784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15555">
            <a:off x="583871" y="614551"/>
            <a:ext cx="4429156" cy="59097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2" name="Picture 4" descr="http://lichnosti.net/photos/4013/13309784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0273">
            <a:off x="5789584" y="1513084"/>
            <a:ext cx="3023736" cy="407196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omancomment.com/wp-content/uploadspics/2011/11/Alexandra-Mari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19956">
            <a:off x="364155" y="523127"/>
            <a:ext cx="3763837" cy="582453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580" name="Picture 4" descr="http://all-the-books.ru/images/author/alekseeva-marina-anatolevna/marina-anatolevna-alekseeva-a6f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143">
            <a:off x="4786314" y="714356"/>
            <a:ext cx="3905098" cy="58483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000924" cy="790952"/>
          </a:xfrm>
        </p:spPr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42915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Олександра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Мариніна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(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справжнє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ім'я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- Марина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Анатоліївна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Алексєєва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;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рід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. 16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червня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1957 ) -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російська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письменниця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, автор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великої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кількості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творів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детективного жанру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</a:t>
            </a:r>
          </a:p>
          <a:p>
            <a:r>
              <a:rPr lang="ru-RU" dirty="0" smtClean="0">
                <a:latin typeface="Century Gothic" pitchFamily="34" charset="0"/>
                <a:cs typeface="MV Boli" pitchFamily="2" charset="0"/>
              </a:rPr>
              <a:t>Марина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Анатоліївна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Алексєєва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народилася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16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червня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1957 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Львові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 До 1971 жила в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Ленінграді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,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1971 - 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Москві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Навчалася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в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англійській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спецшколі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(у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Ленінграді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- № 183 , 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Москві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- № 17 та № 9 ) , в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Ленінградській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музичній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школі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ім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 Н. А.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Римського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- Корсакова.</a:t>
            </a:r>
          </a:p>
          <a:p>
            <a:r>
              <a:rPr lang="ru-RU" dirty="0" smtClean="0">
                <a:latin typeface="Century Gothic" pitchFamily="34" charset="0"/>
                <a:cs typeface="MV Boli" pitchFamily="2" charset="0"/>
              </a:rPr>
              <a:t>	У 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1979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закінчила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юридичний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факультет МГУ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ім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 М. В. Ломоносова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отримала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розподіл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в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Академію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МВС СРСР.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Службову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кар'єру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почала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посади лаборанта , в 1980 р.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була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призначена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на посаду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наукового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співробітника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,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отримала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звання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лейтенанта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міліції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.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Займалася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вивченням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особистості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злочинця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аномаліями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психіки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, 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також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злочинця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,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що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здійснив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повторні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насильницькі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злочини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. У 1986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захистила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кандидатську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дисертацію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за темою : «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Особистість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засудженого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за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насильницькі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злочини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і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попередження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MV Boli" pitchFamily="2" charset="0"/>
              </a:rPr>
              <a:t>спеціального</a:t>
            </a:r>
            <a:r>
              <a:rPr lang="ru-RU" dirty="0" smtClean="0">
                <a:latin typeface="Century Gothic" pitchFamily="34" charset="0"/>
                <a:cs typeface="MV Boli" pitchFamily="2" charset="0"/>
              </a:rPr>
              <a:t> рецидиву 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://www.myjulia.ru/data/cache/2012/03/26/1015109_4916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656615" cy="547686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428604"/>
            <a:ext cx="3970210" cy="6143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Century Gothic" pitchFamily="34" charset="0"/>
              </a:rPr>
              <a:t>З </a:t>
            </a:r>
            <a:r>
              <a:rPr lang="ru-RU" dirty="0" smtClean="0">
                <a:latin typeface="Century Gothic" pitchFamily="34" charset="0"/>
              </a:rPr>
              <a:t>1987 </a:t>
            </a:r>
            <a:r>
              <a:rPr lang="ru-RU" dirty="0" err="1" smtClean="0">
                <a:latin typeface="Century Gothic" pitchFamily="34" charset="0"/>
              </a:rPr>
              <a:t>займалася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аналізом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прогнозуванням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злочинності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.</a:t>
            </a:r>
            <a:r>
              <a:rPr lang="ru-RU" dirty="0" err="1" smtClean="0">
                <a:latin typeface="Century Gothic" pitchFamily="34" charset="0"/>
              </a:rPr>
              <a:t>Має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більше</a:t>
            </a:r>
            <a:r>
              <a:rPr lang="ru-RU" dirty="0" smtClean="0">
                <a:latin typeface="Century Gothic" pitchFamily="34" charset="0"/>
              </a:rPr>
              <a:t> 30 </a:t>
            </a:r>
            <a:r>
              <a:rPr lang="ru-RU" dirty="0" err="1" smtClean="0">
                <a:latin typeface="Century Gothic" pitchFamily="34" charset="0"/>
              </a:rPr>
              <a:t>наукових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праць</a:t>
            </a:r>
            <a:r>
              <a:rPr lang="ru-RU" dirty="0" smtClean="0">
                <a:latin typeface="Century Gothic" pitchFamily="34" charset="0"/>
              </a:rPr>
              <a:t> , у тому </a:t>
            </a:r>
            <a:r>
              <a:rPr lang="ru-RU" dirty="0" err="1" smtClean="0">
                <a:latin typeface="Century Gothic" pitchFamily="34" charset="0"/>
              </a:rPr>
              <a:t>числі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монографію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Crime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and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Crime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Prevention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in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Moscow</a:t>
            </a:r>
            <a:r>
              <a:rPr lang="ru-RU" dirty="0" smtClean="0">
                <a:latin typeface="Century Gothic" pitchFamily="34" charset="0"/>
              </a:rPr>
              <a:t> », </a:t>
            </a:r>
            <a:r>
              <a:rPr lang="ru-RU" dirty="0" err="1" smtClean="0">
                <a:latin typeface="Century Gothic" pitchFamily="34" charset="0"/>
              </a:rPr>
              <a:t>видану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міжрегіональним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інститутом</a:t>
            </a:r>
            <a:r>
              <a:rPr lang="ru-RU" dirty="0" smtClean="0">
                <a:latin typeface="Century Gothic" pitchFamily="34" charset="0"/>
              </a:rPr>
              <a:t> ООН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проблем </a:t>
            </a:r>
            <a:r>
              <a:rPr lang="ru-RU" dirty="0" err="1" smtClean="0">
                <a:latin typeface="Century Gothic" pitchFamily="34" charset="0"/>
              </a:rPr>
              <a:t>злочинності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правосуддя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(UNICRI) </a:t>
            </a:r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	З </a:t>
            </a:r>
            <a:r>
              <a:rPr lang="ru-RU" dirty="0" smtClean="0">
                <a:latin typeface="Century Gothic" pitchFamily="34" charset="0"/>
              </a:rPr>
              <a:t>1994 </a:t>
            </a:r>
            <a:r>
              <a:rPr lang="ru-RU" dirty="0" err="1" smtClean="0">
                <a:latin typeface="Century Gothic" pitchFamily="34" charset="0"/>
              </a:rPr>
              <a:t>працювала</a:t>
            </a:r>
            <a:r>
              <a:rPr lang="ru-RU" dirty="0" smtClean="0">
                <a:latin typeface="Century Gothic" pitchFamily="34" charset="0"/>
              </a:rPr>
              <a:t> заступником начальника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головним</a:t>
            </a:r>
            <a:r>
              <a:rPr lang="ru-RU" dirty="0" smtClean="0">
                <a:latin typeface="Century Gothic" pitchFamily="34" charset="0"/>
              </a:rPr>
              <a:t> редактором </a:t>
            </a:r>
            <a:r>
              <a:rPr lang="ru-RU" dirty="0" err="1" smtClean="0">
                <a:latin typeface="Century Gothic" pitchFamily="34" charset="0"/>
              </a:rPr>
              <a:t>науково</a:t>
            </a:r>
            <a:r>
              <a:rPr lang="ru-RU" dirty="0" smtClean="0">
                <a:latin typeface="Century Gothic" pitchFamily="34" charset="0"/>
              </a:rPr>
              <a:t> -</a:t>
            </a:r>
            <a:r>
              <a:rPr lang="ru-RU" dirty="0" err="1" smtClean="0">
                <a:latin typeface="Century Gothic" pitchFamily="34" charset="0"/>
              </a:rPr>
              <a:t>дослідного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редакційно</a:t>
            </a:r>
            <a:r>
              <a:rPr lang="ru-RU" dirty="0" smtClean="0">
                <a:latin typeface="Century Gothic" pitchFamily="34" charset="0"/>
              </a:rPr>
              <a:t> -</a:t>
            </a:r>
            <a:r>
              <a:rPr lang="ru-RU" dirty="0" err="1" smtClean="0">
                <a:latin typeface="Century Gothic" pitchFamily="34" charset="0"/>
              </a:rPr>
              <a:t>видавничого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відділу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Московського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юридичного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інституту</a:t>
            </a:r>
            <a:r>
              <a:rPr lang="ru-RU" dirty="0" smtClean="0">
                <a:latin typeface="Century Gothic" pitchFamily="34" charset="0"/>
              </a:rPr>
              <a:t> МВС </a:t>
            </a:r>
            <a:r>
              <a:rPr lang="ru-RU" dirty="0" err="1" smtClean="0">
                <a:latin typeface="Century Gothic" pitchFamily="34" charset="0"/>
              </a:rPr>
              <a:t>Росії</a:t>
            </a:r>
            <a:r>
              <a:rPr lang="ru-RU" dirty="0" smtClean="0">
                <a:latin typeface="Century Gothic" pitchFamily="34" charset="0"/>
              </a:rPr>
              <a:t> (до </a:t>
            </a:r>
            <a:r>
              <a:rPr lang="ru-RU" dirty="0" err="1" smtClean="0">
                <a:latin typeface="Century Gothic" pitchFamily="34" charset="0"/>
              </a:rPr>
              <a:t>перейменування</a:t>
            </a:r>
            <a:r>
              <a:rPr lang="ru-RU" dirty="0" smtClean="0">
                <a:latin typeface="Century Gothic" pitchFamily="34" charset="0"/>
              </a:rPr>
              <a:t> - </a:t>
            </a:r>
            <a:r>
              <a:rPr lang="ru-RU" dirty="0" err="1" smtClean="0">
                <a:latin typeface="Century Gothic" pitchFamily="34" charset="0"/>
              </a:rPr>
              <a:t>Московський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університет</a:t>
            </a:r>
            <a:r>
              <a:rPr lang="ru-RU" dirty="0" smtClean="0">
                <a:latin typeface="Century Gothic" pitchFamily="34" charset="0"/>
              </a:rPr>
              <a:t> МВС </a:t>
            </a:r>
            <a:r>
              <a:rPr lang="ru-RU" dirty="0" err="1" smtClean="0">
                <a:latin typeface="Century Gothic" pitchFamily="34" charset="0"/>
              </a:rPr>
              <a:t>Росії</a:t>
            </a:r>
            <a:r>
              <a:rPr lang="ru-RU" dirty="0" smtClean="0">
                <a:latin typeface="Century Gothic" pitchFamily="34" charset="0"/>
              </a:rPr>
              <a:t> в 2002 </a:t>
            </a:r>
            <a:r>
              <a:rPr lang="ru-RU" dirty="0" err="1" smtClean="0">
                <a:latin typeface="Century Gothic" pitchFamily="34" charset="0"/>
              </a:rPr>
              <a:t>році</a:t>
            </a:r>
            <a:r>
              <a:rPr lang="ru-RU" dirty="0" smtClean="0">
                <a:latin typeface="Century Gothic" pitchFamily="34" charset="0"/>
              </a:rPr>
              <a:t> ) .</a:t>
            </a:r>
          </a:p>
          <a:p>
            <a:r>
              <a:rPr lang="ru-RU" dirty="0" smtClean="0">
                <a:latin typeface="Century Gothic" pitchFamily="34" charset="0"/>
              </a:rPr>
              <a:t>У лютому 1998 </a:t>
            </a:r>
            <a:r>
              <a:rPr lang="ru-RU" dirty="0" err="1" smtClean="0">
                <a:latin typeface="Century Gothic" pitchFamily="34" charset="0"/>
              </a:rPr>
              <a:t>звільнена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відставку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званні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підполковника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міліції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r>
              <a:rPr lang="ru-RU" dirty="0" err="1" smtClean="0">
                <a:latin typeface="Century Gothic" pitchFamily="34" charset="0"/>
              </a:rPr>
              <a:t>Чоловік</a:t>
            </a:r>
            <a:r>
              <a:rPr lang="ru-RU" dirty="0" smtClean="0">
                <a:latin typeface="Century Gothic" pitchFamily="34" charset="0"/>
              </a:rPr>
              <a:t> - полковник </a:t>
            </a:r>
            <a:r>
              <a:rPr lang="ru-RU" dirty="0" err="1" smtClean="0">
                <a:latin typeface="Century Gothic" pitchFamily="34" charset="0"/>
              </a:rPr>
              <a:t>міліції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Сергій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Заточувальний</a:t>
            </a:r>
            <a:r>
              <a:rPr lang="ru-RU" dirty="0" smtClean="0">
                <a:latin typeface="Century Gothic" pitchFamily="34" charset="0"/>
              </a:rPr>
              <a:t> .</a:t>
            </a:r>
          </a:p>
          <a:p>
            <a:r>
              <a:rPr lang="ru-RU" dirty="0" err="1" smtClean="0">
                <a:latin typeface="Century Gothic" pitchFamily="34" charset="0"/>
              </a:rPr>
              <a:t>Цінує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домашній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відпочинок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велику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слабкість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ювелірних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прикрас.</a:t>
            </a:r>
            <a:endParaRPr lang="ru-RU" dirty="0" smtClean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://bookmix.ru/news/img/news_1295278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3741">
            <a:off x="514047" y="290024"/>
            <a:ext cx="4038910" cy="605836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041912" cy="893266"/>
          </a:xfrm>
        </p:spPr>
        <p:txBody>
          <a:bodyPr/>
          <a:lstStyle/>
          <a:p>
            <a:r>
              <a:rPr lang="uk-UA" dirty="0" smtClean="0"/>
              <a:t>Творча діяльність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3541582" cy="50720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Century Gothic" pitchFamily="34" charset="0"/>
              </a:rPr>
              <a:t>У </a:t>
            </a:r>
            <a:r>
              <a:rPr lang="ru-RU" dirty="0" smtClean="0">
                <a:latin typeface="Century Gothic" pitchFamily="34" charset="0"/>
              </a:rPr>
              <a:t>1991 </a:t>
            </a:r>
            <a:r>
              <a:rPr lang="ru-RU" dirty="0" err="1" smtClean="0">
                <a:latin typeface="Century Gothic" pitchFamily="34" charset="0"/>
              </a:rPr>
              <a:t>спільно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колегою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Олександром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Горкіна</a:t>
            </a:r>
            <a:r>
              <a:rPr lang="ru-RU" dirty="0" smtClean="0">
                <a:latin typeface="Century Gothic" pitchFamily="34" charset="0"/>
              </a:rPr>
              <a:t> написала </a:t>
            </a:r>
            <a:r>
              <a:rPr lang="ru-RU" dirty="0" err="1" smtClean="0">
                <a:latin typeface="Century Gothic" pitchFamily="34" charset="0"/>
              </a:rPr>
              <a:t>детективну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повість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Шестикрилий</a:t>
            </a:r>
            <a:r>
              <a:rPr lang="ru-RU" dirty="0" smtClean="0">
                <a:latin typeface="Century Gothic" pitchFamily="34" charset="0"/>
              </a:rPr>
              <a:t> Серафим » , яка </a:t>
            </a:r>
            <a:r>
              <a:rPr lang="ru-RU" dirty="0" err="1" smtClean="0">
                <a:latin typeface="Century Gothic" pitchFamily="34" charset="0"/>
              </a:rPr>
              <a:t>була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опублікована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журналі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Міліція</a:t>
            </a:r>
            <a:r>
              <a:rPr lang="ru-RU" dirty="0" smtClean="0">
                <a:latin typeface="Century Gothic" pitchFamily="34" charset="0"/>
              </a:rPr>
              <a:t> » </a:t>
            </a:r>
            <a:r>
              <a:rPr lang="ru-RU" dirty="0" err="1" smtClean="0">
                <a:latin typeface="Century Gothic" pitchFamily="34" charset="0"/>
              </a:rPr>
              <a:t>восени</a:t>
            </a:r>
            <a:r>
              <a:rPr lang="ru-RU" dirty="0" smtClean="0">
                <a:latin typeface="Century Gothic" pitchFamily="34" charset="0"/>
              </a:rPr>
              <a:t> 1992 . </a:t>
            </a:r>
            <a:r>
              <a:rPr lang="ru-RU" dirty="0" err="1" smtClean="0">
                <a:latin typeface="Century Gothic" pitchFamily="34" charset="0"/>
              </a:rPr>
              <a:t>Повість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підписана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псевдонімом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Олександра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Марініна</a:t>
            </a:r>
            <a:r>
              <a:rPr lang="ru-RU" dirty="0" smtClean="0">
                <a:latin typeface="Century Gothic" pitchFamily="34" charset="0"/>
              </a:rPr>
              <a:t> , </a:t>
            </a:r>
            <a:r>
              <a:rPr lang="ru-RU" dirty="0" err="1" smtClean="0">
                <a:latin typeface="Century Gothic" pitchFamily="34" charset="0"/>
              </a:rPr>
              <a:t>складеному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імен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авторів</a:t>
            </a:r>
            <a:r>
              <a:rPr lang="ru-RU" dirty="0" smtClean="0">
                <a:latin typeface="Century Gothic" pitchFamily="34" charset="0"/>
              </a:rPr>
              <a:t> .</a:t>
            </a:r>
          </a:p>
          <a:p>
            <a:r>
              <a:rPr lang="ru-RU" dirty="0" smtClean="0">
                <a:latin typeface="Century Gothic" pitchFamily="34" charset="0"/>
              </a:rPr>
              <a:t>	У </a:t>
            </a:r>
            <a:r>
              <a:rPr lang="ru-RU" dirty="0" err="1" smtClean="0">
                <a:latin typeface="Century Gothic" pitchFamily="34" charset="0"/>
              </a:rPr>
              <a:t>грудні</a:t>
            </a:r>
            <a:r>
              <a:rPr lang="ru-RU" dirty="0" smtClean="0">
                <a:latin typeface="Century Gothic" pitchFamily="34" charset="0"/>
              </a:rPr>
              <a:t> 1992 </a:t>
            </a:r>
            <a:r>
              <a:rPr lang="ru-RU" dirty="0" err="1" smtClean="0">
                <a:latin typeface="Century Gothic" pitchFamily="34" charset="0"/>
              </a:rPr>
              <a:t>після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опублікування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Шестикрилого</a:t>
            </a:r>
            <a:r>
              <a:rPr lang="ru-RU" dirty="0" smtClean="0">
                <a:latin typeface="Century Gothic" pitchFamily="34" charset="0"/>
              </a:rPr>
              <a:t> Серафима » Маринина </a:t>
            </a:r>
            <a:r>
              <a:rPr lang="ru-RU" dirty="0" err="1" smtClean="0">
                <a:latin typeface="Century Gothic" pitchFamily="34" charset="0"/>
              </a:rPr>
              <a:t>вирішила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спробувати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написати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детективну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самостійно</a:t>
            </a:r>
            <a:r>
              <a:rPr lang="ru-RU" dirty="0" smtClean="0">
                <a:latin typeface="Century Gothic" pitchFamily="34" charset="0"/>
              </a:rPr>
              <a:t>. « </a:t>
            </a:r>
            <a:r>
              <a:rPr lang="ru-RU" dirty="0" err="1" smtClean="0">
                <a:latin typeface="Century Gothic" pitchFamily="34" charset="0"/>
              </a:rPr>
              <a:t>Збіг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обставин</a:t>
            </a:r>
            <a:r>
              <a:rPr lang="ru-RU" dirty="0" smtClean="0">
                <a:latin typeface="Century Gothic" pitchFamily="34" charset="0"/>
              </a:rPr>
              <a:t> » , де </a:t>
            </a:r>
            <a:r>
              <a:rPr lang="ru-RU" dirty="0" err="1" smtClean="0">
                <a:latin typeface="Century Gothic" pitchFamily="34" charset="0"/>
              </a:rPr>
              <a:t>вперше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з'явилася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постійна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героїня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Анастасія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Каменська</a:t>
            </a:r>
            <a:r>
              <a:rPr lang="ru-RU" dirty="0" smtClean="0">
                <a:latin typeface="Century Gothic" pitchFamily="34" charset="0"/>
              </a:rPr>
              <a:t> , </a:t>
            </a:r>
            <a:r>
              <a:rPr lang="ru-RU" dirty="0" err="1" smtClean="0">
                <a:latin typeface="Century Gothic" pitchFamily="34" charset="0"/>
              </a:rPr>
              <a:t>було</a:t>
            </a:r>
            <a:r>
              <a:rPr lang="ru-RU" dirty="0" smtClean="0">
                <a:latin typeface="Century Gothic" pitchFamily="34" charset="0"/>
              </a:rPr>
              <a:t> написано в </a:t>
            </a:r>
            <a:r>
              <a:rPr lang="ru-RU" dirty="0" err="1" smtClean="0">
                <a:latin typeface="Century Gothic" pitchFamily="34" charset="0"/>
              </a:rPr>
              <a:t>грудні</a:t>
            </a:r>
            <a:r>
              <a:rPr lang="ru-RU" dirty="0" smtClean="0">
                <a:latin typeface="Century Gothic" pitchFamily="34" charset="0"/>
              </a:rPr>
              <a:t> 1992 - </a:t>
            </a:r>
            <a:r>
              <a:rPr lang="ru-RU" dirty="0" err="1" smtClean="0">
                <a:latin typeface="Century Gothic" pitchFamily="34" charset="0"/>
              </a:rPr>
              <a:t>січні</a:t>
            </a:r>
            <a:r>
              <a:rPr lang="ru-RU" dirty="0" smtClean="0">
                <a:latin typeface="Century Gothic" pitchFamily="34" charset="0"/>
              </a:rPr>
              <a:t> 1993 р.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опубліковано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журналі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Міліція</a:t>
            </a:r>
            <a:r>
              <a:rPr lang="ru-RU" dirty="0" smtClean="0">
                <a:latin typeface="Century Gothic" pitchFamily="34" charset="0"/>
              </a:rPr>
              <a:t> » </a:t>
            </a:r>
            <a:r>
              <a:rPr lang="ru-RU" dirty="0" err="1" smtClean="0">
                <a:latin typeface="Century Gothic" pitchFamily="34" charset="0"/>
              </a:rPr>
              <a:t>восени</a:t>
            </a:r>
            <a:r>
              <a:rPr lang="ru-RU" dirty="0" smtClean="0">
                <a:latin typeface="Century Gothic" pitchFamily="34" charset="0"/>
              </a:rPr>
              <a:t> 1993 . </a:t>
            </a:r>
            <a:r>
              <a:rPr lang="ru-RU" dirty="0" err="1" smtClean="0">
                <a:latin typeface="Century Gothic" pitchFamily="34" charset="0"/>
              </a:rPr>
              <a:t>Протягом</a:t>
            </a:r>
            <a:r>
              <a:rPr lang="ru-RU" dirty="0" smtClean="0">
                <a:latin typeface="Century Gothic" pitchFamily="34" charset="0"/>
              </a:rPr>
              <a:t> 1993-1994 </a:t>
            </a:r>
            <a:r>
              <a:rPr lang="ru-RU" dirty="0" err="1" smtClean="0">
                <a:latin typeface="Century Gothic" pitchFamily="34" charset="0"/>
              </a:rPr>
              <a:t>були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написані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повісті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Гра</a:t>
            </a:r>
            <a:r>
              <a:rPr lang="ru-RU" dirty="0" smtClean="0">
                <a:latin typeface="Century Gothic" pitchFamily="34" charset="0"/>
              </a:rPr>
              <a:t> на чужому </a:t>
            </a:r>
            <a:r>
              <a:rPr lang="ru-RU" dirty="0" err="1" smtClean="0">
                <a:latin typeface="Century Gothic" pitchFamily="34" charset="0"/>
              </a:rPr>
              <a:t>полі</a:t>
            </a:r>
            <a:r>
              <a:rPr lang="ru-RU" dirty="0" smtClean="0">
                <a:latin typeface="Century Gothic" pitchFamily="34" charset="0"/>
              </a:rPr>
              <a:t> »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Вкрадений</a:t>
            </a:r>
            <a:r>
              <a:rPr lang="ru-RU" dirty="0" smtClean="0">
                <a:latin typeface="Century Gothic" pitchFamily="34" charset="0"/>
              </a:rPr>
              <a:t> сон ».</a:t>
            </a:r>
          </a:p>
          <a:p>
            <a:r>
              <a:rPr lang="ru-RU" dirty="0" smtClean="0">
                <a:latin typeface="Century Gothic" pitchFamily="34" charset="0"/>
              </a:rPr>
              <a:t>	У </a:t>
            </a:r>
            <a:r>
              <a:rPr lang="ru-RU" dirty="0" err="1" smtClean="0">
                <a:latin typeface="Century Gothic" pitchFamily="34" charset="0"/>
              </a:rPr>
              <a:t>січні</a:t>
            </a:r>
            <a:r>
              <a:rPr lang="ru-RU" dirty="0" smtClean="0">
                <a:latin typeface="Century Gothic" pitchFamily="34" charset="0"/>
              </a:rPr>
              <a:t> 1995 до </a:t>
            </a:r>
            <a:r>
              <a:rPr lang="ru-RU" dirty="0" err="1" smtClean="0">
                <a:latin typeface="Century Gothic" pitchFamily="34" charset="0"/>
              </a:rPr>
              <a:t>Мариніної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звернулося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видавництво</a:t>
            </a:r>
            <a:r>
              <a:rPr lang="ru-RU" dirty="0" smtClean="0">
                <a:latin typeface="Century Gothic" pitchFamily="34" charset="0"/>
              </a:rPr>
              <a:t> « ЕКСМО»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пропозицією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видавати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її</a:t>
            </a:r>
            <a:r>
              <a:rPr lang="ru-RU" dirty="0" smtClean="0">
                <a:latin typeface="Century Gothic" pitchFamily="34" charset="0"/>
              </a:rPr>
              <a:t> твори в </a:t>
            </a:r>
            <a:r>
              <a:rPr lang="ru-RU" dirty="0" err="1" smtClean="0">
                <a:latin typeface="Century Gothic" pitchFamily="34" charset="0"/>
              </a:rPr>
              <a:t>серії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Чорна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кішка</a:t>
            </a:r>
            <a:r>
              <a:rPr lang="ru-RU" dirty="0" smtClean="0">
                <a:latin typeface="Century Gothic" pitchFamily="34" charset="0"/>
              </a:rPr>
              <a:t>». Перша книга, видана «ЕКСМО » , </a:t>
            </a:r>
            <a:r>
              <a:rPr lang="ru-RU" dirty="0" err="1" smtClean="0">
                <a:latin typeface="Century Gothic" pitchFamily="34" charset="0"/>
              </a:rPr>
              <a:t>з'явилася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квітні</a:t>
            </a:r>
            <a:r>
              <a:rPr lang="ru-RU" dirty="0" smtClean="0">
                <a:latin typeface="Century Gothic" pitchFamily="34" charset="0"/>
              </a:rPr>
              <a:t> 1995 , в </a:t>
            </a:r>
            <a:r>
              <a:rPr lang="ru-RU" dirty="0" err="1" smtClean="0">
                <a:latin typeface="Century Gothic" pitchFamily="34" charset="0"/>
              </a:rPr>
              <a:t>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опубліковані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повісті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Шестикрилий</a:t>
            </a:r>
            <a:r>
              <a:rPr lang="ru-RU" dirty="0" smtClean="0">
                <a:latin typeface="Century Gothic" pitchFamily="34" charset="0"/>
              </a:rPr>
              <a:t> Серафим »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Вбивця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мимоволі</a:t>
            </a:r>
            <a:r>
              <a:rPr lang="ru-RU" dirty="0" smtClean="0">
                <a:latin typeface="Century Gothic" pitchFamily="34" charset="0"/>
              </a:rPr>
              <a:t>» . </a:t>
            </a:r>
            <a:r>
              <a:rPr lang="ru-RU" dirty="0" err="1" smtClean="0">
                <a:latin typeface="Century Gothic" pitchFamily="34" charset="0"/>
              </a:rPr>
              <a:t>Після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цієї</a:t>
            </a:r>
            <a:r>
              <a:rPr lang="ru-RU" dirty="0" smtClean="0">
                <a:latin typeface="Century Gothic" pitchFamily="34" charset="0"/>
              </a:rPr>
              <a:t> книги права на </a:t>
            </a:r>
            <a:r>
              <a:rPr lang="ru-RU" dirty="0" err="1" smtClean="0">
                <a:latin typeface="Century Gothic" pitchFamily="34" charset="0"/>
              </a:rPr>
              <a:t>повість</a:t>
            </a:r>
            <a:r>
              <a:rPr lang="ru-RU" dirty="0" smtClean="0">
                <a:latin typeface="Century Gothic" pitchFamily="34" charset="0"/>
              </a:rPr>
              <a:t> « </a:t>
            </a:r>
            <a:r>
              <a:rPr lang="ru-RU" dirty="0" err="1" smtClean="0">
                <a:latin typeface="Century Gothic" pitchFamily="34" charset="0"/>
              </a:rPr>
              <a:t>Шестикрилий</a:t>
            </a:r>
            <a:r>
              <a:rPr lang="ru-RU" dirty="0" smtClean="0">
                <a:latin typeface="Century Gothic" pitchFamily="34" charset="0"/>
              </a:rPr>
              <a:t> Серафим » </a:t>
            </a:r>
            <a:r>
              <a:rPr lang="ru-RU" dirty="0" err="1" smtClean="0">
                <a:latin typeface="Century Gothic" pitchFamily="34" charset="0"/>
              </a:rPr>
              <a:t>нікому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передавалися</a:t>
            </a:r>
            <a:r>
              <a:rPr lang="ru-RU" dirty="0" smtClean="0">
                <a:latin typeface="Century Gothic" pitchFamily="34" charset="0"/>
              </a:rPr>
              <a:t> ,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автор </a:t>
            </a:r>
            <a:r>
              <a:rPr lang="ru-RU" dirty="0" err="1" smtClean="0">
                <a:latin typeface="Century Gothic" pitchFamily="34" charset="0"/>
              </a:rPr>
              <a:t>виступає</a:t>
            </a:r>
            <a:r>
              <a:rPr lang="ru-RU" dirty="0" smtClean="0">
                <a:latin typeface="Century Gothic" pitchFamily="34" charset="0"/>
              </a:rPr>
              <a:t> категорично </a:t>
            </a:r>
            <a:r>
              <a:rPr lang="ru-RU" dirty="0" err="1" smtClean="0">
                <a:latin typeface="Century Gothic" pitchFamily="34" charset="0"/>
              </a:rPr>
              <a:t>проти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подальшої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публікації</a:t>
            </a:r>
            <a:r>
              <a:rPr lang="ru-RU" dirty="0" smtClean="0">
                <a:latin typeface="Century Gothic" pitchFamily="34" charset="0"/>
              </a:rPr>
              <a:t> .</a:t>
            </a: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17410" name="Picture 2" descr="http://lichnosti.net/photos/4013/13309784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980">
            <a:off x="4071934" y="1285860"/>
            <a:ext cx="4752975" cy="513397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857232"/>
            <a:ext cx="4113086" cy="54292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	</a:t>
            </a:r>
            <a:r>
              <a:rPr lang="ru-RU" sz="2500" dirty="0" smtClean="0">
                <a:latin typeface="Century Gothic" pitchFamily="34" charset="0"/>
              </a:rPr>
              <a:t>У </a:t>
            </a:r>
            <a:r>
              <a:rPr lang="ru-RU" sz="2500" dirty="0" smtClean="0">
                <a:latin typeface="Century Gothic" pitchFamily="34" charset="0"/>
              </a:rPr>
              <a:t>1995 </a:t>
            </a:r>
            <a:r>
              <a:rPr lang="ru-RU" sz="2500" dirty="0" err="1" smtClean="0">
                <a:latin typeface="Century Gothic" pitchFamily="34" charset="0"/>
              </a:rPr>
              <a:t>Мариніної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присуджена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премія</a:t>
            </a:r>
            <a:r>
              <a:rPr lang="ru-RU" sz="2500" dirty="0" smtClean="0">
                <a:latin typeface="Century Gothic" pitchFamily="34" charset="0"/>
              </a:rPr>
              <a:t> МВС </a:t>
            </a:r>
            <a:r>
              <a:rPr lang="ru-RU" sz="2500" dirty="0" err="1" smtClean="0">
                <a:latin typeface="Century Gothic" pitchFamily="34" charset="0"/>
              </a:rPr>
              <a:t>Росії</a:t>
            </a:r>
            <a:r>
              <a:rPr lang="ru-RU" sz="2500" dirty="0" smtClean="0">
                <a:latin typeface="Century Gothic" pitchFamily="34" charset="0"/>
              </a:rPr>
              <a:t> за </a:t>
            </a:r>
            <a:r>
              <a:rPr lang="ru-RU" sz="2500" dirty="0" err="1" smtClean="0">
                <a:latin typeface="Century Gothic" pitchFamily="34" charset="0"/>
              </a:rPr>
              <a:t>кращий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твір</a:t>
            </a:r>
            <a:r>
              <a:rPr lang="ru-RU" sz="2500" dirty="0" smtClean="0">
                <a:latin typeface="Century Gothic" pitchFamily="34" charset="0"/>
              </a:rPr>
              <a:t> про роботу </a:t>
            </a:r>
            <a:r>
              <a:rPr lang="ru-RU" sz="2500" dirty="0" err="1" smtClean="0">
                <a:latin typeface="Century Gothic" pitchFamily="34" charset="0"/>
              </a:rPr>
              <a:t>російської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міліції</a:t>
            </a:r>
            <a:r>
              <a:rPr lang="ru-RU" sz="2500" dirty="0" smtClean="0">
                <a:latin typeface="Century Gothic" pitchFamily="34" charset="0"/>
              </a:rPr>
              <a:t> ( за книги «Смерть </a:t>
            </a:r>
            <a:r>
              <a:rPr lang="ru-RU" sz="2500" dirty="0" err="1" smtClean="0">
                <a:latin typeface="Century Gothic" pitchFamily="34" charset="0"/>
              </a:rPr>
              <a:t>заради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смерті</a:t>
            </a:r>
            <a:r>
              <a:rPr lang="ru-RU" sz="2500" dirty="0" smtClean="0">
                <a:latin typeface="Century Gothic" pitchFamily="34" charset="0"/>
              </a:rPr>
              <a:t>» </a:t>
            </a:r>
            <a:r>
              <a:rPr lang="ru-RU" sz="2500" dirty="0" err="1" smtClean="0">
                <a:latin typeface="Century Gothic" pitchFamily="34" charset="0"/>
              </a:rPr>
              <a:t>і</a:t>
            </a:r>
            <a:r>
              <a:rPr lang="ru-RU" sz="2500" dirty="0" smtClean="0">
                <a:latin typeface="Century Gothic" pitchFamily="34" charset="0"/>
              </a:rPr>
              <a:t> «</a:t>
            </a:r>
            <a:r>
              <a:rPr lang="ru-RU" sz="2500" dirty="0" err="1" smtClean="0">
                <a:latin typeface="Century Gothic" pitchFamily="34" charset="0"/>
              </a:rPr>
              <a:t>Гра</a:t>
            </a:r>
            <a:r>
              <a:rPr lang="ru-RU" sz="2500" dirty="0" smtClean="0">
                <a:latin typeface="Century Gothic" pitchFamily="34" charset="0"/>
              </a:rPr>
              <a:t> на чужому </a:t>
            </a:r>
            <a:r>
              <a:rPr lang="ru-RU" sz="2500" dirty="0" err="1" smtClean="0">
                <a:latin typeface="Century Gothic" pitchFamily="34" charset="0"/>
              </a:rPr>
              <a:t>полі</a:t>
            </a:r>
            <a:r>
              <a:rPr lang="ru-RU" sz="2500" dirty="0" smtClean="0">
                <a:latin typeface="Century Gothic" pitchFamily="34" charset="0"/>
              </a:rPr>
              <a:t> »). У 1998 на </a:t>
            </a:r>
            <a:r>
              <a:rPr lang="ru-RU" sz="2500" dirty="0" err="1" smtClean="0">
                <a:latin typeface="Century Gothic" pitchFamily="34" charset="0"/>
              </a:rPr>
              <a:t>Московському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міжнародному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книжковому</a:t>
            </a:r>
            <a:r>
              <a:rPr lang="ru-RU" sz="2500" dirty="0" smtClean="0">
                <a:latin typeface="Century Gothic" pitchFamily="34" charset="0"/>
              </a:rPr>
              <a:t> ярмарку Маринина </a:t>
            </a:r>
            <a:r>
              <a:rPr lang="ru-RU" sz="2500" dirty="0" err="1" smtClean="0">
                <a:latin typeface="Century Gothic" pitchFamily="34" charset="0"/>
              </a:rPr>
              <a:t>визнана</a:t>
            </a:r>
            <a:r>
              <a:rPr lang="ru-RU" sz="2500" dirty="0" smtClean="0">
                <a:latin typeface="Century Gothic" pitchFamily="34" charset="0"/>
              </a:rPr>
              <a:t> « </a:t>
            </a:r>
            <a:r>
              <a:rPr lang="ru-RU" sz="2500" dirty="0" err="1" smtClean="0">
                <a:latin typeface="Century Gothic" pitchFamily="34" charset="0"/>
              </a:rPr>
              <a:t>Письменником</a:t>
            </a:r>
            <a:r>
              <a:rPr lang="ru-RU" sz="2500" dirty="0" smtClean="0">
                <a:latin typeface="Century Gothic" pitchFamily="34" charset="0"/>
              </a:rPr>
              <a:t> року» як автор , книги </a:t>
            </a:r>
            <a:r>
              <a:rPr lang="ru-RU" sz="2500" dirty="0" err="1" smtClean="0">
                <a:latin typeface="Century Gothic" pitchFamily="34" charset="0"/>
              </a:rPr>
              <a:t>якого</a:t>
            </a:r>
            <a:r>
              <a:rPr lang="ru-RU" sz="2500" dirty="0" smtClean="0">
                <a:latin typeface="Century Gothic" pitchFamily="34" charset="0"/>
              </a:rPr>
              <a:t> в 1997 </a:t>
            </a:r>
            <a:r>
              <a:rPr lang="ru-RU" sz="2500" dirty="0" err="1" smtClean="0">
                <a:latin typeface="Century Gothic" pitchFamily="34" charset="0"/>
              </a:rPr>
              <a:t>були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продані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найбільшою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кількістю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тиражів</a:t>
            </a:r>
            <a:r>
              <a:rPr lang="ru-RU" sz="2500" dirty="0" smtClean="0">
                <a:latin typeface="Century Gothic" pitchFamily="34" charset="0"/>
              </a:rPr>
              <a:t>. У 1998 Маринина стала лауреатом </a:t>
            </a:r>
            <a:r>
              <a:rPr lang="ru-RU" sz="2500" dirty="0" err="1" smtClean="0">
                <a:latin typeface="Century Gothic" pitchFamily="34" charset="0"/>
              </a:rPr>
              <a:t>премії</a:t>
            </a:r>
            <a:r>
              <a:rPr lang="ru-RU" sz="2500" dirty="0" smtClean="0">
                <a:latin typeface="Century Gothic" pitchFamily="34" charset="0"/>
              </a:rPr>
              <a:t> « Огонек» в </a:t>
            </a:r>
            <a:r>
              <a:rPr lang="ru-RU" sz="2500" dirty="0" err="1" smtClean="0">
                <a:latin typeface="Century Gothic" pitchFamily="34" charset="0"/>
              </a:rPr>
              <a:t>номінації</a:t>
            </a:r>
            <a:r>
              <a:rPr lang="ru-RU" sz="2500" dirty="0" smtClean="0">
                <a:latin typeface="Century Gothic" pitchFamily="34" charset="0"/>
              </a:rPr>
              <a:t> «</a:t>
            </a:r>
            <a:r>
              <a:rPr lang="ru-RU" sz="2500" dirty="0" err="1" smtClean="0">
                <a:latin typeface="Century Gothic" pitchFamily="34" charset="0"/>
              </a:rPr>
              <a:t>Успіх</a:t>
            </a:r>
            <a:r>
              <a:rPr lang="ru-RU" sz="2500" dirty="0" smtClean="0">
                <a:latin typeface="Century Gothic" pitchFamily="34" charset="0"/>
              </a:rPr>
              <a:t> року».</a:t>
            </a:r>
          </a:p>
          <a:p>
            <a:r>
              <a:rPr lang="ru-RU" sz="2500" dirty="0" smtClean="0">
                <a:latin typeface="Century Gothic" pitchFamily="34" charset="0"/>
              </a:rPr>
              <a:t>Перший контракт </a:t>
            </a:r>
            <a:r>
              <a:rPr lang="ru-RU" sz="2500" dirty="0" err="1" smtClean="0">
                <a:latin typeface="Century Gothic" pitchFamily="34" charset="0"/>
              </a:rPr>
              <a:t>із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зарубіжними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видавцями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був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укладений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Мариніної</a:t>
            </a:r>
            <a:r>
              <a:rPr lang="ru-RU" sz="2500" dirty="0" smtClean="0">
                <a:latin typeface="Century Gothic" pitchFamily="34" charset="0"/>
              </a:rPr>
              <a:t> в 1997 . </a:t>
            </a:r>
            <a:r>
              <a:rPr lang="ru-RU" sz="2500" dirty="0" err="1" smtClean="0">
                <a:latin typeface="Century Gothic" pitchFamily="34" charset="0"/>
              </a:rPr>
              <a:t>Протягом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останніх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трьох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років</a:t>
            </a:r>
            <a:r>
              <a:rPr lang="ru-RU" sz="2500" dirty="0" smtClean="0">
                <a:latin typeface="Century Gothic" pitchFamily="34" charset="0"/>
              </a:rPr>
              <a:t> книги </a:t>
            </a:r>
            <a:r>
              <a:rPr lang="ru-RU" sz="2500" dirty="0" err="1" smtClean="0">
                <a:latin typeface="Century Gothic" pitchFamily="34" charset="0"/>
              </a:rPr>
              <a:t>Олександри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Мариніної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були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видані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більш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ніж</a:t>
            </a:r>
            <a:r>
              <a:rPr lang="ru-RU" sz="2500" dirty="0" smtClean="0">
                <a:latin typeface="Century Gothic" pitchFamily="34" charset="0"/>
              </a:rPr>
              <a:t> на 20 </a:t>
            </a:r>
            <a:r>
              <a:rPr lang="ru-RU" sz="2500" dirty="0" err="1" smtClean="0">
                <a:latin typeface="Century Gothic" pitchFamily="34" charset="0"/>
              </a:rPr>
              <a:t>мовах</a:t>
            </a:r>
            <a:r>
              <a:rPr lang="ru-RU" sz="2500" dirty="0" smtClean="0">
                <a:latin typeface="Century Gothic" pitchFamily="34" charset="0"/>
              </a:rPr>
              <a:t> .</a:t>
            </a:r>
          </a:p>
          <a:p>
            <a:r>
              <a:rPr lang="ru-RU" sz="2500" dirty="0" smtClean="0">
                <a:latin typeface="Century Gothic" pitchFamily="34" charset="0"/>
              </a:rPr>
              <a:t>	</a:t>
            </a:r>
            <a:r>
              <a:rPr lang="ru-RU" sz="2500" dirty="0" err="1" smtClean="0">
                <a:latin typeface="Century Gothic" pitchFamily="34" charset="0"/>
              </a:rPr>
              <a:t>Романи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smtClean="0">
                <a:latin typeface="Century Gothic" pitchFamily="34" charset="0"/>
              </a:rPr>
              <a:t>А. </a:t>
            </a:r>
            <a:r>
              <a:rPr lang="ru-RU" sz="2500" dirty="0" err="1" smtClean="0">
                <a:latin typeface="Century Gothic" pitchFamily="34" charset="0"/>
              </a:rPr>
              <a:t>Мариніної</a:t>
            </a:r>
            <a:r>
              <a:rPr lang="ru-RU" sz="2500" dirty="0" smtClean="0">
                <a:latin typeface="Century Gothic" pitchFamily="34" charset="0"/>
              </a:rPr>
              <a:t> почали </a:t>
            </a:r>
            <a:r>
              <a:rPr lang="ru-RU" sz="2500" dirty="0" err="1" smtClean="0">
                <a:latin typeface="Century Gothic" pitchFamily="34" charset="0"/>
              </a:rPr>
              <a:t>екранізувати</a:t>
            </a:r>
            <a:r>
              <a:rPr lang="ru-RU" sz="2500" dirty="0" smtClean="0">
                <a:latin typeface="Century Gothic" pitchFamily="34" charset="0"/>
              </a:rPr>
              <a:t> в 1999 . </a:t>
            </a:r>
            <a:r>
              <a:rPr lang="ru-RU" sz="2500" dirty="0" err="1" smtClean="0">
                <a:latin typeface="Century Gothic" pitchFamily="34" charset="0"/>
              </a:rPr>
              <a:t>Компанія</a:t>
            </a:r>
            <a:r>
              <a:rPr lang="ru-RU" sz="2500" dirty="0" smtClean="0">
                <a:latin typeface="Century Gothic" pitchFamily="34" charset="0"/>
              </a:rPr>
              <a:t> « </a:t>
            </a:r>
            <a:r>
              <a:rPr lang="ru-RU" sz="2500" dirty="0" err="1" smtClean="0">
                <a:latin typeface="Century Gothic" pitchFamily="34" charset="0"/>
              </a:rPr>
              <a:t>Рекун</a:t>
            </a:r>
            <a:r>
              <a:rPr lang="ru-RU" sz="2500" dirty="0" smtClean="0">
                <a:latin typeface="Century Gothic" pitchFamily="34" charset="0"/>
              </a:rPr>
              <a:t> -</a:t>
            </a:r>
            <a:r>
              <a:rPr lang="ru-RU" sz="2500" dirty="0" err="1" smtClean="0">
                <a:latin typeface="Century Gothic" pitchFamily="34" charset="0"/>
              </a:rPr>
              <a:t>фільм</a:t>
            </a:r>
            <a:r>
              <a:rPr lang="ru-RU" sz="2500" dirty="0" smtClean="0">
                <a:latin typeface="Century Gothic" pitchFamily="34" charset="0"/>
              </a:rPr>
              <a:t> » створила </a:t>
            </a:r>
            <a:r>
              <a:rPr lang="ru-RU" sz="2500" dirty="0" err="1" smtClean="0">
                <a:latin typeface="Century Gothic" pitchFamily="34" charset="0"/>
              </a:rPr>
              <a:t>телевізійний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серіал</a:t>
            </a:r>
            <a:r>
              <a:rPr lang="ru-RU" sz="2500" dirty="0" smtClean="0">
                <a:latin typeface="Century Gothic" pitchFamily="34" charset="0"/>
              </a:rPr>
              <a:t> « </a:t>
            </a:r>
            <a:r>
              <a:rPr lang="ru-RU" sz="2500" dirty="0" err="1" smtClean="0">
                <a:latin typeface="Century Gothic" pitchFamily="34" charset="0"/>
              </a:rPr>
              <a:t>Каменська</a:t>
            </a:r>
            <a:r>
              <a:rPr lang="ru-RU" sz="2500" dirty="0" smtClean="0">
                <a:latin typeface="Century Gothic" pitchFamily="34" charset="0"/>
              </a:rPr>
              <a:t>» по восьми романам А. </a:t>
            </a:r>
            <a:r>
              <a:rPr lang="ru-RU" sz="2500" dirty="0" err="1" smtClean="0">
                <a:latin typeface="Century Gothic" pitchFamily="34" charset="0"/>
              </a:rPr>
              <a:t>Мариніної</a:t>
            </a:r>
            <a:r>
              <a:rPr lang="ru-RU" sz="2500" dirty="0" smtClean="0">
                <a:latin typeface="Century Gothic" pitchFamily="34" charset="0"/>
              </a:rPr>
              <a:t> , </a:t>
            </a:r>
            <a:r>
              <a:rPr lang="ru-RU" sz="2500" dirty="0" err="1" smtClean="0">
                <a:latin typeface="Century Gothic" pitchFamily="34" charset="0"/>
              </a:rPr>
              <a:t>який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демонструвався</a:t>
            </a:r>
            <a:r>
              <a:rPr lang="ru-RU" sz="2500" dirty="0" smtClean="0">
                <a:latin typeface="Century Gothic" pitchFamily="34" charset="0"/>
              </a:rPr>
              <a:t> по </a:t>
            </a:r>
            <a:r>
              <a:rPr lang="ru-RU" sz="2500" dirty="0" err="1" smtClean="0">
                <a:latin typeface="Century Gothic" pitchFamily="34" charset="0"/>
              </a:rPr>
              <a:t>національному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російському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телебаченню</a:t>
            </a:r>
            <a:r>
              <a:rPr lang="ru-RU" sz="2500" dirty="0" smtClean="0">
                <a:latin typeface="Century Gothic" pitchFamily="34" charset="0"/>
              </a:rPr>
              <a:t> , а </a:t>
            </a:r>
            <a:r>
              <a:rPr lang="ru-RU" sz="2500" dirty="0" err="1" smtClean="0">
                <a:latin typeface="Century Gothic" pitchFamily="34" charset="0"/>
              </a:rPr>
              <a:t>також</a:t>
            </a:r>
            <a:r>
              <a:rPr lang="ru-RU" sz="2500" dirty="0" smtClean="0">
                <a:latin typeface="Century Gothic" pitchFamily="34" charset="0"/>
              </a:rPr>
              <a:t> у </a:t>
            </a:r>
            <a:r>
              <a:rPr lang="ru-RU" sz="2500" dirty="0" err="1" smtClean="0">
                <a:latin typeface="Century Gothic" pitchFamily="34" charset="0"/>
              </a:rPr>
              <a:t>Латвії</a:t>
            </a:r>
            <a:r>
              <a:rPr lang="ru-RU" sz="2500" dirty="0" smtClean="0">
                <a:latin typeface="Century Gothic" pitchFamily="34" charset="0"/>
              </a:rPr>
              <a:t> , на </a:t>
            </a:r>
            <a:r>
              <a:rPr lang="ru-RU" sz="2500" dirty="0" err="1" smtClean="0">
                <a:latin typeface="Century Gothic" pitchFamily="34" charset="0"/>
              </a:rPr>
              <a:t>Україні</a:t>
            </a:r>
            <a:r>
              <a:rPr lang="ru-RU" sz="2500" dirty="0" smtClean="0">
                <a:latin typeface="Century Gothic" pitchFamily="34" charset="0"/>
              </a:rPr>
              <a:t> , в </a:t>
            </a:r>
            <a:r>
              <a:rPr lang="ru-RU" sz="2500" dirty="0" err="1" smtClean="0">
                <a:latin typeface="Century Gothic" pitchFamily="34" charset="0"/>
              </a:rPr>
              <a:t>Німеччині</a:t>
            </a:r>
            <a:r>
              <a:rPr lang="ru-RU" sz="2500" dirty="0" smtClean="0">
                <a:latin typeface="Century Gothic" pitchFamily="34" charset="0"/>
              </a:rPr>
              <a:t> та </a:t>
            </a:r>
            <a:r>
              <a:rPr lang="ru-RU" sz="2500" dirty="0" err="1" smtClean="0">
                <a:latin typeface="Century Gothic" pitchFamily="34" charset="0"/>
              </a:rPr>
              <a:t>Франції</a:t>
            </a:r>
            <a:r>
              <a:rPr lang="ru-RU" sz="2500" dirty="0" smtClean="0">
                <a:latin typeface="Century Gothic" pitchFamily="34" charset="0"/>
              </a:rPr>
              <a:t>. У 2001 </a:t>
            </a:r>
            <a:r>
              <a:rPr lang="ru-RU" sz="2500" dirty="0" err="1" smtClean="0">
                <a:latin typeface="Century Gothic" pitchFamily="34" charset="0"/>
              </a:rPr>
              <a:t>тією</a:t>
            </a:r>
            <a:r>
              <a:rPr lang="ru-RU" sz="2500" dirty="0" smtClean="0">
                <a:latin typeface="Century Gothic" pitchFamily="34" charset="0"/>
              </a:rPr>
              <a:t> ж </a:t>
            </a:r>
            <a:r>
              <a:rPr lang="ru-RU" sz="2500" dirty="0" err="1" smtClean="0">
                <a:latin typeface="Century Gothic" pitchFamily="34" charset="0"/>
              </a:rPr>
              <a:t>компанією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вироблено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продовження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серіалу</a:t>
            </a:r>
            <a:r>
              <a:rPr lang="ru-RU" sz="2500" dirty="0" smtClean="0">
                <a:latin typeface="Century Gothic" pitchFamily="34" charset="0"/>
              </a:rPr>
              <a:t> «</a:t>
            </a:r>
            <a:r>
              <a:rPr lang="ru-RU" sz="2500" dirty="0" err="1" smtClean="0">
                <a:latin typeface="Century Gothic" pitchFamily="34" charset="0"/>
              </a:rPr>
              <a:t>Каменська</a:t>
            </a:r>
            <a:r>
              <a:rPr lang="ru-RU" sz="2500" dirty="0" smtClean="0">
                <a:latin typeface="Century Gothic" pitchFamily="34" charset="0"/>
              </a:rPr>
              <a:t> 2 » по </a:t>
            </a:r>
            <a:r>
              <a:rPr lang="ru-RU" sz="2500" dirty="0" err="1" smtClean="0">
                <a:latin typeface="Century Gothic" pitchFamily="34" charset="0"/>
              </a:rPr>
              <a:t>наступних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чотирьох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романів</a:t>
            </a:r>
            <a:r>
              <a:rPr lang="ru-RU" sz="2500" dirty="0" smtClean="0">
                <a:latin typeface="Century Gothic" pitchFamily="34" charset="0"/>
              </a:rPr>
              <a:t> .</a:t>
            </a:r>
          </a:p>
          <a:p>
            <a:r>
              <a:rPr lang="ru-RU" sz="2500" dirty="0" err="1" smtClean="0">
                <a:latin typeface="Century Gothic" pitchFamily="34" charset="0"/>
              </a:rPr>
              <a:t>Після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двох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років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тиші</a:t>
            </a:r>
            <a:r>
              <a:rPr lang="ru-RU" sz="2500" dirty="0" smtClean="0">
                <a:latin typeface="Century Gothic" pitchFamily="34" charset="0"/>
              </a:rPr>
              <a:t> , в </a:t>
            </a:r>
            <a:r>
              <a:rPr lang="ru-RU" sz="2500" dirty="0" err="1" smtClean="0">
                <a:latin typeface="Century Gothic" pitchFamily="34" charset="0"/>
              </a:rPr>
              <a:t>серпні</a:t>
            </a:r>
            <a:r>
              <a:rPr lang="ru-RU" sz="2500" dirty="0" smtClean="0">
                <a:latin typeface="Century Gothic" pitchFamily="34" charset="0"/>
              </a:rPr>
              <a:t> 2009 , року </a:t>
            </a:r>
            <a:r>
              <a:rPr lang="ru-RU" sz="2500" dirty="0" err="1" smtClean="0">
                <a:latin typeface="Century Gothic" pitchFamily="34" charset="0"/>
              </a:rPr>
              <a:t>майстер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гостросюжетної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прози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випускає</a:t>
            </a:r>
            <a:r>
              <a:rPr lang="ru-RU" sz="2500" dirty="0" smtClean="0">
                <a:latin typeface="Century Gothic" pitchFamily="34" charset="0"/>
              </a:rPr>
              <a:t> книгу « </a:t>
            </a:r>
            <a:r>
              <a:rPr lang="ru-RU" sz="2500" dirty="0" err="1" smtClean="0">
                <a:latin typeface="Century Gothic" pitchFamily="34" charset="0"/>
              </a:rPr>
              <a:t>Благі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наміри</a:t>
            </a:r>
            <a:r>
              <a:rPr lang="ru-RU" sz="2500" dirty="0" smtClean="0">
                <a:latin typeface="Century Gothic" pitchFamily="34" charset="0"/>
              </a:rPr>
              <a:t>» , яка стала </a:t>
            </a:r>
            <a:r>
              <a:rPr lang="ru-RU" sz="2500" dirty="0" err="1" smtClean="0">
                <a:latin typeface="Century Gothic" pitchFamily="34" charset="0"/>
              </a:rPr>
              <a:t>першою</a:t>
            </a:r>
            <a:r>
              <a:rPr lang="ru-RU" sz="2500" dirty="0" smtClean="0">
                <a:latin typeface="Century Gothic" pitchFamily="34" charset="0"/>
              </a:rPr>
              <a:t> в </a:t>
            </a:r>
            <a:r>
              <a:rPr lang="ru-RU" sz="2500" dirty="0" err="1" smtClean="0">
                <a:latin typeface="Century Gothic" pitchFamily="34" charset="0"/>
              </a:rPr>
              <a:t>циклі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романів</a:t>
            </a:r>
            <a:r>
              <a:rPr lang="ru-RU" sz="2500" dirty="0" smtClean="0">
                <a:latin typeface="Century Gothic" pitchFamily="34" charset="0"/>
              </a:rPr>
              <a:t> «</a:t>
            </a:r>
            <a:r>
              <a:rPr lang="ru-RU" sz="2500" dirty="0" err="1" smtClean="0">
                <a:latin typeface="Century Gothic" pitchFamily="34" charset="0"/>
              </a:rPr>
              <a:t>Погляд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з</a:t>
            </a:r>
            <a:r>
              <a:rPr lang="ru-RU" sz="2500" dirty="0" smtClean="0">
                <a:latin typeface="Century Gothic" pitchFamily="34" charset="0"/>
              </a:rPr>
              <a:t> </a:t>
            </a:r>
            <a:r>
              <a:rPr lang="ru-RU" sz="2500" dirty="0" err="1" smtClean="0">
                <a:latin typeface="Century Gothic" pitchFamily="34" charset="0"/>
              </a:rPr>
              <a:t>вічності</a:t>
            </a:r>
            <a:r>
              <a:rPr lang="ru-RU" sz="2500" dirty="0" smtClean="0">
                <a:latin typeface="Century Gothic" pitchFamily="34" charset="0"/>
              </a:rPr>
              <a:t>» ( </a:t>
            </a:r>
            <a:r>
              <a:rPr lang="ru-RU" sz="2500" dirty="0" err="1" smtClean="0">
                <a:latin typeface="Century Gothic" pitchFamily="34" charset="0"/>
              </a:rPr>
              <a:t>сімейна</a:t>
            </a:r>
            <a:r>
              <a:rPr lang="ru-RU" sz="2500" dirty="0" smtClean="0">
                <a:latin typeface="Century Gothic" pitchFamily="34" charset="0"/>
              </a:rPr>
              <a:t> сага ) .</a:t>
            </a:r>
          </a:p>
          <a:p>
            <a:r>
              <a:rPr lang="uk-UA" sz="2500" dirty="0" smtClean="0">
                <a:latin typeface="Century Gothic" pitchFamily="34" charset="0"/>
              </a:rPr>
              <a:t>У 2005 р. стала лауреатом Національної премії громадського визнання досягнень жінок « Олімпія » Російської Академії бізнесу та підприємництва </a:t>
            </a:r>
            <a:r>
              <a:rPr lang="uk-UA" sz="2500" dirty="0" smtClean="0">
                <a:latin typeface="Century Gothic" pitchFamily="34" charset="0"/>
              </a:rPr>
              <a:t>.</a:t>
            </a:r>
            <a:endParaRPr lang="ru-RU" sz="2500" dirty="0">
              <a:latin typeface="Century Gothic" pitchFamily="34" charset="0"/>
            </a:endParaRPr>
          </a:p>
        </p:txBody>
      </p:sp>
      <p:pic>
        <p:nvPicPr>
          <p:cNvPr id="5" name="Picture 2" descr="http://img15.nnm.me/8/0/9/4/0/aa4d9158079e98bbd06ef761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4896">
            <a:off x="440020" y="823698"/>
            <a:ext cx="3924300" cy="542925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4255962" cy="57864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Century Gothic" pitchFamily="34" charset="0"/>
              </a:rPr>
              <a:t>У </a:t>
            </a:r>
            <a:r>
              <a:rPr lang="ru-RU" dirty="0" smtClean="0">
                <a:latin typeface="Century Gothic" pitchFamily="34" charset="0"/>
              </a:rPr>
              <a:t>2010 </a:t>
            </a:r>
            <a:r>
              <a:rPr lang="ru-RU" dirty="0" err="1" smtClean="0">
                <a:latin typeface="Century Gothic" pitchFamily="34" charset="0"/>
              </a:rPr>
              <a:t>році</a:t>
            </a:r>
            <a:r>
              <a:rPr lang="ru-RU" dirty="0" smtClean="0">
                <a:latin typeface="Century Gothic" pitchFamily="34" charset="0"/>
              </a:rPr>
              <a:t> детектив « Пекло» став лауреатом </a:t>
            </a:r>
            <a:r>
              <a:rPr lang="ru-RU" dirty="0" err="1" smtClean="0">
                <a:latin typeface="Century Gothic" pitchFamily="34" charset="0"/>
              </a:rPr>
              <a:t>премії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Електронна</a:t>
            </a:r>
            <a:r>
              <a:rPr lang="ru-RU" dirty="0" smtClean="0">
                <a:latin typeface="Century Gothic" pitchFamily="34" charset="0"/>
              </a:rPr>
              <a:t> буква » у </a:t>
            </a:r>
            <a:r>
              <a:rPr lang="ru-RU" dirty="0" err="1" smtClean="0">
                <a:latin typeface="Century Gothic" pitchFamily="34" charset="0"/>
              </a:rPr>
              <a:t>номінації</a:t>
            </a:r>
            <a:r>
              <a:rPr lang="ru-RU" dirty="0" smtClean="0">
                <a:latin typeface="Century Gothic" pitchFamily="34" charset="0"/>
              </a:rPr>
              <a:t> «</a:t>
            </a:r>
            <a:r>
              <a:rPr lang="ru-RU" dirty="0" err="1" smtClean="0">
                <a:latin typeface="Century Gothic" pitchFamily="34" charset="0"/>
              </a:rPr>
              <a:t>Краще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прозовий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твір</a:t>
            </a:r>
            <a:r>
              <a:rPr lang="ru-RU" dirty="0" smtClean="0">
                <a:latin typeface="Century Gothic" pitchFamily="34" charset="0"/>
              </a:rPr>
              <a:t> ».</a:t>
            </a:r>
          </a:p>
          <a:p>
            <a:r>
              <a:rPr lang="ru-RU" dirty="0" smtClean="0">
                <a:latin typeface="Century Gothic" pitchFamily="34" charset="0"/>
              </a:rPr>
              <a:t>2013 </a:t>
            </a:r>
            <a:r>
              <a:rPr lang="ru-RU" dirty="0" err="1" smtClean="0">
                <a:latin typeface="Century Gothic" pitchFamily="34" charset="0"/>
              </a:rPr>
              <a:t>Останній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світанок</a:t>
            </a:r>
            <a:r>
              <a:rPr lang="ru-RU" dirty="0" smtClean="0">
                <a:latin typeface="Century Gothic" pitchFamily="34" charset="0"/>
              </a:rPr>
              <a:t> А. Маринина . </a:t>
            </a:r>
            <a:r>
              <a:rPr lang="ru-RU" dirty="0" err="1" smtClean="0">
                <a:latin typeface="Century Gothic" pitchFamily="34" charset="0"/>
              </a:rPr>
              <a:t>Більше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ніж</a:t>
            </a:r>
            <a:r>
              <a:rPr lang="ru-RU" dirty="0" smtClean="0">
                <a:latin typeface="Century Gothic" pitchFamily="34" charset="0"/>
              </a:rPr>
              <a:t> детектив На </a:t>
            </a:r>
            <a:r>
              <a:rPr lang="ru-RU" dirty="0" err="1" smtClean="0">
                <a:latin typeface="Century Gothic" pitchFamily="34" charset="0"/>
              </a:rPr>
              <a:t>сходовій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клітці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московської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багатоповерхівки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двома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ножовими</a:t>
            </a:r>
            <a:r>
              <a:rPr lang="ru-RU" dirty="0" smtClean="0">
                <a:latin typeface="Century Gothic" pitchFamily="34" charset="0"/>
              </a:rPr>
              <a:t> ударами убита </a:t>
            </a:r>
            <a:r>
              <a:rPr lang="ru-RU" dirty="0" err="1" smtClean="0">
                <a:latin typeface="Century Gothic" pitchFamily="34" charset="0"/>
              </a:rPr>
              <a:t>Євгенія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Панкрашіна</a:t>
            </a:r>
            <a:r>
              <a:rPr lang="ru-RU" dirty="0" smtClean="0">
                <a:latin typeface="Century Gothic" pitchFamily="34" charset="0"/>
              </a:rPr>
              <a:t> , дружина </a:t>
            </a:r>
            <a:r>
              <a:rPr lang="ru-RU" dirty="0" err="1" smtClean="0">
                <a:latin typeface="Century Gothic" pitchFamily="34" charset="0"/>
              </a:rPr>
              <a:t>багатого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бізнесмена</a:t>
            </a:r>
            <a:r>
              <a:rPr lang="ru-RU" dirty="0" smtClean="0">
                <a:latin typeface="Century Gothic" pitchFamily="34" charset="0"/>
              </a:rPr>
              <a:t> . </a:t>
            </a:r>
            <a:r>
              <a:rPr lang="ru-RU" dirty="0" err="1" smtClean="0">
                <a:latin typeface="Century Gothic" pitchFamily="34" charset="0"/>
              </a:rPr>
              <a:t>Зі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слів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близьких</a:t>
            </a:r>
            <a:r>
              <a:rPr lang="ru-RU" dirty="0" smtClean="0">
                <a:latin typeface="Century Gothic" pitchFamily="34" charset="0"/>
              </a:rPr>
              <a:t> , у </a:t>
            </a:r>
            <a:r>
              <a:rPr lang="ru-RU" dirty="0" err="1" smtClean="0">
                <a:latin typeface="Century Gothic" pitchFamily="34" charset="0"/>
              </a:rPr>
              <a:t>потерпілої</a:t>
            </a:r>
            <a:r>
              <a:rPr lang="ru-RU" dirty="0" smtClean="0">
                <a:latin typeface="Century Gothic" pitchFamily="34" charset="0"/>
              </a:rPr>
              <a:t> при </a:t>
            </a:r>
            <a:r>
              <a:rPr lang="ru-RU" dirty="0" err="1" smtClean="0">
                <a:latin typeface="Century Gothic" pitchFamily="34" charset="0"/>
              </a:rPr>
              <a:t>собі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було</a:t>
            </a:r>
            <a:r>
              <a:rPr lang="ru-RU" dirty="0" smtClean="0">
                <a:latin typeface="Century Gothic" pitchFamily="34" charset="0"/>
              </a:rPr>
              <a:t> дорогу </a:t>
            </a:r>
            <a:r>
              <a:rPr lang="ru-RU" dirty="0" err="1" smtClean="0">
                <a:latin typeface="Century Gothic" pitchFamily="34" charset="0"/>
              </a:rPr>
              <a:t>ювелірну</a:t>
            </a:r>
            <a:r>
              <a:rPr lang="ru-RU" dirty="0" smtClean="0">
                <a:latin typeface="Century Gothic" pitchFamily="34" charset="0"/>
              </a:rPr>
              <a:t> прикрасу - </a:t>
            </a:r>
            <a:r>
              <a:rPr lang="ru-RU" dirty="0" err="1" smtClean="0">
                <a:latin typeface="Century Gothic" pitchFamily="34" charset="0"/>
              </a:rPr>
              <a:t>намисто</a:t>
            </a:r>
            <a:r>
              <a:rPr lang="ru-RU" dirty="0" smtClean="0">
                <a:latin typeface="Century Gothic" pitchFamily="34" charset="0"/>
              </a:rPr>
              <a:t> - нагрудник . </a:t>
            </a:r>
            <a:r>
              <a:rPr lang="ru-RU" dirty="0" err="1" smtClean="0">
                <a:latin typeface="Century Gothic" pitchFamily="34" charset="0"/>
              </a:rPr>
              <a:t>Однак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його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місці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злочину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виявлено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було</a:t>
            </a:r>
            <a:r>
              <a:rPr lang="ru-RU" dirty="0" smtClean="0">
                <a:latin typeface="Century Gothic" pitchFamily="34" charset="0"/>
              </a:rPr>
              <a:t>. На перший </a:t>
            </a:r>
            <a:r>
              <a:rPr lang="ru-RU" dirty="0" err="1" smtClean="0">
                <a:latin typeface="Century Gothic" pitchFamily="34" charset="0"/>
              </a:rPr>
              <a:t>погляд</a:t>
            </a:r>
            <a:r>
              <a:rPr lang="ru-RU" dirty="0" smtClean="0">
                <a:latin typeface="Century Gothic" pitchFamily="34" charset="0"/>
              </a:rPr>
              <a:t> все просто - </a:t>
            </a:r>
            <a:r>
              <a:rPr lang="ru-RU" dirty="0" err="1" smtClean="0">
                <a:latin typeface="Century Gothic" pitchFamily="34" charset="0"/>
              </a:rPr>
              <a:t>вбивство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метою </a:t>
            </a:r>
            <a:r>
              <a:rPr lang="ru-RU" dirty="0" err="1" smtClean="0">
                <a:latin typeface="Century Gothic" pitchFamily="34" charset="0"/>
              </a:rPr>
              <a:t>пограбування</a:t>
            </a:r>
            <a:r>
              <a:rPr lang="ru-RU" dirty="0" smtClean="0">
                <a:latin typeface="Century Gothic" pitchFamily="34" charset="0"/>
              </a:rPr>
              <a:t>. Але </a:t>
            </a:r>
            <a:r>
              <a:rPr lang="ru-RU" dirty="0" err="1" smtClean="0">
                <a:latin typeface="Century Gothic" pitchFamily="34" charset="0"/>
              </a:rPr>
              <a:t>чим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більше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інформації</a:t>
            </a:r>
            <a:r>
              <a:rPr lang="ru-RU" dirty="0" smtClean="0">
                <a:latin typeface="Century Gothic" pitchFamily="34" charset="0"/>
              </a:rPr>
              <a:t> про особу </a:t>
            </a:r>
            <a:r>
              <a:rPr lang="ru-RU" dirty="0" err="1" smtClean="0">
                <a:latin typeface="Century Gothic" pitchFamily="34" charset="0"/>
              </a:rPr>
              <a:t>вбитої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вдається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зібрати</a:t>
            </a:r>
            <a:r>
              <a:rPr lang="ru-RU" dirty="0" smtClean="0">
                <a:latin typeface="Century Gothic" pitchFamily="34" charset="0"/>
              </a:rPr>
              <a:t> оперативникам - Антону </a:t>
            </a:r>
            <a:r>
              <a:rPr lang="ru-RU" dirty="0" err="1" smtClean="0">
                <a:latin typeface="Century Gothic" pitchFamily="34" charset="0"/>
              </a:rPr>
              <a:t>Сташису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Роману </a:t>
            </a:r>
            <a:r>
              <a:rPr lang="ru-RU" dirty="0" err="1" smtClean="0">
                <a:latin typeface="Century Gothic" pitchFamily="34" charset="0"/>
              </a:rPr>
              <a:t>Дзюбі</a:t>
            </a:r>
            <a:r>
              <a:rPr lang="ru-RU" dirty="0" smtClean="0">
                <a:latin typeface="Century Gothic" pitchFamily="34" charset="0"/>
              </a:rPr>
              <a:t> - </a:t>
            </a:r>
            <a:r>
              <a:rPr lang="ru-RU" dirty="0" err="1" smtClean="0">
                <a:latin typeface="Century Gothic" pitchFamily="34" charset="0"/>
              </a:rPr>
              <a:t>тим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більш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загадковим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дивним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цю</a:t>
            </a:r>
            <a:r>
              <a:rPr lang="ru-RU" dirty="0" smtClean="0">
                <a:latin typeface="Century Gothic" pitchFamily="34" charset="0"/>
              </a:rPr>
              <a:t> справу. А тут </a:t>
            </a:r>
            <a:r>
              <a:rPr lang="ru-RU" dirty="0" err="1" smtClean="0">
                <a:latin typeface="Century Gothic" pitchFamily="34" charset="0"/>
              </a:rPr>
              <a:t>ще</a:t>
            </a:r>
            <a:r>
              <a:rPr lang="ru-RU" dirty="0" smtClean="0">
                <a:latin typeface="Century Gothic" pitchFamily="34" charset="0"/>
              </a:rPr>
              <a:t> смерть </a:t>
            </a:r>
            <a:r>
              <a:rPr lang="ru-RU" dirty="0" err="1" smtClean="0">
                <a:latin typeface="Century Gothic" pitchFamily="34" charset="0"/>
              </a:rPr>
              <a:t>близького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людини</a:t>
            </a:r>
            <a:r>
              <a:rPr lang="ru-RU" dirty="0" smtClean="0">
                <a:latin typeface="Century Gothic" pitchFamily="34" charset="0"/>
              </a:rPr>
              <a:t> 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продовжила</a:t>
            </a:r>
            <a:r>
              <a:rPr lang="ru-RU" dirty="0" smtClean="0">
                <a:latin typeface="Century Gothic" pitchFamily="34" charset="0"/>
              </a:rPr>
              <a:t> низку </a:t>
            </a:r>
            <a:r>
              <a:rPr lang="ru-RU" dirty="0" err="1" smtClean="0">
                <a:latin typeface="Century Gothic" pitchFamily="34" charset="0"/>
              </a:rPr>
              <a:t>непояснених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убивств</a:t>
            </a:r>
            <a:r>
              <a:rPr lang="ru-RU" dirty="0" smtClean="0">
                <a:latin typeface="Century Gothic" pitchFamily="34" charset="0"/>
              </a:rPr>
              <a:t> ...</a:t>
            </a:r>
          </a:p>
          <a:p>
            <a:r>
              <a:rPr lang="ru-RU" dirty="0" smtClean="0">
                <a:latin typeface="Century Gothic" pitchFamily="34" charset="0"/>
              </a:rPr>
              <a:t>	</a:t>
            </a:r>
            <a:endParaRPr lang="ru-RU" dirty="0"/>
          </a:p>
        </p:txBody>
      </p:sp>
      <p:pic>
        <p:nvPicPr>
          <p:cNvPr id="19458" name="Picture 2" descr="http://img.radio.cz/pictures/spisovatele/marinina_alexand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500">
            <a:off x="5286380" y="3857628"/>
            <a:ext cx="3529123" cy="235745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460" name="Picture 4" descr="http://www.peoples.ru/art/literature/prose/detectiv/marinina/marinina_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2371">
            <a:off x="5286380" y="642918"/>
            <a:ext cx="3429024" cy="257176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8001056" cy="2500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Цикл </a:t>
            </a:r>
            <a:r>
              <a:rPr lang="ru-RU" dirty="0" err="1" smtClean="0"/>
              <a:t>романів</a:t>
            </a:r>
            <a:r>
              <a:rPr lang="ru-RU" dirty="0" smtClean="0"/>
              <a:t> А. </a:t>
            </a:r>
            <a:r>
              <a:rPr lang="ru-RU" dirty="0" err="1" smtClean="0"/>
              <a:t>Мариніної</a:t>
            </a:r>
            <a:r>
              <a:rPr lang="ru-RU" dirty="0" smtClean="0"/>
              <a:t> про </a:t>
            </a:r>
            <a:r>
              <a:rPr lang="ru-RU" dirty="0" err="1" smtClean="0"/>
              <a:t>Анастасію</a:t>
            </a:r>
            <a:r>
              <a:rPr lang="ru-RU" dirty="0" smtClean="0"/>
              <a:t> </a:t>
            </a:r>
            <a:r>
              <a:rPr lang="ru-RU" dirty="0" err="1" smtClean="0"/>
              <a:t>Каменської</a:t>
            </a:r>
            <a:r>
              <a:rPr lang="ru-RU" dirty="0" smtClean="0"/>
              <a:t> почали </a:t>
            </a:r>
            <a:r>
              <a:rPr lang="ru-RU" dirty="0" err="1" smtClean="0"/>
              <a:t>екранізувати</a:t>
            </a:r>
            <a:r>
              <a:rPr lang="ru-RU" dirty="0" smtClean="0"/>
              <a:t> в 1999 -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. За мотивами 28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телевізійних</a:t>
            </a:r>
            <a:r>
              <a:rPr lang="ru-RU" dirty="0" smtClean="0"/>
              <a:t> </a:t>
            </a:r>
            <a:r>
              <a:rPr lang="ru-RU" dirty="0" err="1" smtClean="0"/>
              <a:t>серіалів</a:t>
            </a:r>
            <a:r>
              <a:rPr lang="ru-RU" dirty="0" smtClean="0"/>
              <a:t> « </a:t>
            </a:r>
            <a:r>
              <a:rPr lang="ru-RU" dirty="0" err="1" smtClean="0"/>
              <a:t>Каменська</a:t>
            </a:r>
            <a:r>
              <a:rPr lang="ru-RU" dirty="0" smtClean="0"/>
              <a:t>»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демонструвалися</a:t>
            </a:r>
            <a:r>
              <a:rPr lang="ru-RU" dirty="0" smtClean="0"/>
              <a:t> по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телебаченню</a:t>
            </a:r>
            <a:r>
              <a:rPr lang="ru-RU" dirty="0" smtClean="0"/>
              <a:t> 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Латвії</a:t>
            </a:r>
            <a:r>
              <a:rPr lang="ru-RU" dirty="0" smtClean="0"/>
              <a:t> , </a:t>
            </a:r>
            <a:r>
              <a:rPr lang="ru-RU" dirty="0" err="1" smtClean="0"/>
              <a:t>Україні</a:t>
            </a:r>
            <a:r>
              <a:rPr lang="ru-RU" dirty="0" smtClean="0"/>
              <a:t> , </a:t>
            </a:r>
            <a:r>
              <a:rPr lang="ru-RU" dirty="0" err="1" smtClean="0"/>
              <a:t>Німеччині</a:t>
            </a:r>
            <a:r>
              <a:rPr lang="ru-RU" dirty="0" smtClean="0"/>
              <a:t> ,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484" name="Picture 4" descr="http://mylnitsa.ru/files/serial/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807192" cy="39862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486" name="Picture 6" descr="http://kinokubik.com/uploads/posts/2011-12/1324164590_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71744"/>
            <a:ext cx="3009899" cy="40920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488" name="Picture 8" descr="http://www.spbdvd.ru/images/1b7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14620"/>
            <a:ext cx="2714644" cy="385055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udioboo.ru/uploads/posts/2014-03/1395347370_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643206" cy="411165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://shedar.ru/_ld/6/19915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14620"/>
            <a:ext cx="2792863" cy="40005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http://audioboo.ru/uploads/posts/2014-03/1395349950_defaul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805120" cy="39962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udioboo.ru/uploads/posts/2014-03/1395346980_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875694" cy="45720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12" descr="http://audioboo.ru/uploads/posts/2014-03/1395350632_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719747" cy="423071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10" descr="http://audioboo.ru/uploads/posts/2014-03/1395351094_defaul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3116"/>
            <a:ext cx="2730406" cy="42862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50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Презентація  на тему: “Олександра  Марініна”   Виконала студентка  групи ФК-131 Немировська Анастасія</vt:lpstr>
      <vt:lpstr>Біографія</vt:lpstr>
      <vt:lpstr>Слайд 3</vt:lpstr>
      <vt:lpstr>Творча діяльність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“Олександра Марініна”    Виконала студентка  групи ФК-131 Немировська Анастасія</dc:title>
  <dc:creator>Админ</dc:creator>
  <cp:lastModifiedBy>Админ</cp:lastModifiedBy>
  <cp:revision>6</cp:revision>
  <dcterms:created xsi:type="dcterms:W3CDTF">2014-05-25T20:24:03Z</dcterms:created>
  <dcterms:modified xsi:type="dcterms:W3CDTF">2014-05-25T21:14:39Z</dcterms:modified>
</cp:coreProperties>
</file>