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65" r:id="rId5"/>
    <p:sldId id="258" r:id="rId6"/>
    <p:sldId id="260" r:id="rId7"/>
    <p:sldId id="259" r:id="rId8"/>
    <p:sldId id="276" r:id="rId9"/>
    <p:sldId id="266" r:id="rId10"/>
    <p:sldId id="267" r:id="rId11"/>
    <p:sldId id="274" r:id="rId12"/>
    <p:sldId id="268" r:id="rId13"/>
    <p:sldId id="269" r:id="rId14"/>
    <p:sldId id="275" r:id="rId15"/>
    <p:sldId id="270" r:id="rId16"/>
    <p:sldId id="272" r:id="rId17"/>
    <p:sldId id="273" r:id="rId18"/>
    <p:sldId id="271" r:id="rId19"/>
    <p:sldId id="277" r:id="rId20"/>
    <p:sldId id="278" r:id="rId21"/>
    <p:sldId id="263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4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over dir="u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4%D0%B0%D0%B9%D0%BB:Portrait_of_Olga_Orlova.jpg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4%D0%B0%D0%B9%D0%BB:St._Mark_Plaza_in_Venice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402535_kisti_kraski_nebo_trava_pole_cvety_mak_oblaka_6486x3598_www.gdefon.r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324600"/>
          </a:xfrm>
        </p:spPr>
      </p:pic>
      <p:sp>
        <p:nvSpPr>
          <p:cNvPr id="9" name="Прямоугольник 8"/>
          <p:cNvSpPr/>
          <p:nvPr/>
        </p:nvSpPr>
        <p:spPr>
          <a:xfrm>
            <a:off x="2971800" y="1828801"/>
            <a:ext cx="5992157" cy="2123658"/>
          </a:xfrm>
          <a:prstGeom prst="rect">
            <a:avLst/>
          </a:prstGeom>
          <a:gradFill>
            <a:gsLst>
              <a:gs pos="29000">
                <a:srgbClr val="5E9EFF">
                  <a:alpha val="48000"/>
                </a:srgbClr>
              </a:gs>
              <a:gs pos="39999">
                <a:srgbClr val="85C2FF">
                  <a:alpha val="67000"/>
                </a:srgbClr>
              </a:gs>
              <a:gs pos="70000">
                <a:srgbClr val="C4D6EB">
                  <a:alpha val="50000"/>
                </a:srgbClr>
              </a:gs>
              <a:gs pos="100000">
                <a:srgbClr val="FFEBFA">
                  <a:alpha val="59000"/>
                </a:srgbClr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cap="all" spc="0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Життєвий </a:t>
            </a:r>
          </a:p>
          <a:p>
            <a:pPr algn="ctr"/>
            <a:r>
              <a:rPr lang="uk-UA" sz="44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І творчий шлях</a:t>
            </a:r>
          </a:p>
          <a:p>
            <a:pPr algn="ctr"/>
            <a:r>
              <a:rPr lang="uk-UA" sz="4400" b="1" cap="all" spc="0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Олександра </a:t>
            </a:r>
            <a:r>
              <a:rPr lang="uk-UA" sz="4400" b="1" cap="all" spc="0" dirty="0" err="1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сєрова</a:t>
            </a:r>
            <a:endParaRPr lang="ru-RU" sz="4400" b="1" cap="all" spc="0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rtrait_of_Olga_Orlov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52400"/>
            <a:ext cx="4038600" cy="632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368px-Portrait_of_Ballet-Dancer_T._Karsavi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2400"/>
            <a:ext cx="4038600" cy="632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329px-Portrait_of_Shalyapin_by_Serov_19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52400"/>
            <a:ext cx="4038600" cy="632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438px-Maria_Mamontova_Riding_a_Hors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52400"/>
            <a:ext cx="4038600" cy="632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0" y="6477000"/>
            <a:ext cx="457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Ольга Орлова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Балерина Т.Карсавіна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6"/>
              </a:rPr>
              <a:t>  </a:t>
            </a:r>
            <a:endParaRPr kumimoji="0" lang="ru-RU" sz="7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6488668"/>
            <a:ext cx="4191000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0070C0"/>
                </a:solidFill>
              </a:rPr>
              <a:t>Марія</a:t>
            </a:r>
            <a:r>
              <a:rPr lang="ru-RU" dirty="0" smtClean="0">
                <a:solidFill>
                  <a:srgbClr val="0070C0"/>
                </a:solidFill>
              </a:rPr>
              <a:t> Мамонтова верхи, 1884 р.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8200" y="64886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Балерина Т. </a:t>
            </a:r>
            <a:r>
              <a:rPr lang="uk-UA" dirty="0" err="1" smtClean="0">
                <a:solidFill>
                  <a:srgbClr val="0070C0"/>
                </a:solidFill>
              </a:rPr>
              <a:t>Карсавіна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6477000"/>
            <a:ext cx="44196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Портрет </a:t>
            </a:r>
            <a:r>
              <a:rPr lang="ru-RU" dirty="0" err="1" smtClean="0">
                <a:solidFill>
                  <a:srgbClr val="0070C0"/>
                </a:solidFill>
              </a:rPr>
              <a:t>співака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Шаляпіна</a:t>
            </a:r>
            <a:r>
              <a:rPr lang="ru-RU" dirty="0" smtClean="0">
                <a:solidFill>
                  <a:srgbClr val="0070C0"/>
                </a:solidFill>
              </a:rPr>
              <a:t>, 1905 р.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19326-1920x12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2286000"/>
            <a:ext cx="9144000" cy="2308324"/>
          </a:xfrm>
          <a:prstGeom prst="rect">
            <a:avLst/>
          </a:prstGeom>
          <a:gradFill>
            <a:gsLst>
              <a:gs pos="0">
                <a:srgbClr val="5E9EFF">
                  <a:alpha val="44000"/>
                </a:srgbClr>
              </a:gs>
              <a:gs pos="39999">
                <a:srgbClr val="85C2FF">
                  <a:alpha val="65000"/>
                </a:srgbClr>
              </a:gs>
              <a:gs pos="70000">
                <a:srgbClr val="C4D6EB">
                  <a:alpha val="69000"/>
                </a:srgbClr>
              </a:gs>
              <a:gs pos="100000">
                <a:srgbClr val="FFEBFA">
                  <a:alpha val="75000"/>
                </a:srgbClr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7200" dirty="0" smtClean="0">
                <a:solidFill>
                  <a:schemeClr val="accent2">
                    <a:lumMod val="75000"/>
                  </a:schemeClr>
                </a:solidFill>
              </a:rPr>
              <a:t>Ескізи, що дорівнюють</a:t>
            </a:r>
          </a:p>
          <a:p>
            <a:pPr algn="ctr"/>
            <a:r>
              <a:rPr lang="uk-UA" sz="7200" dirty="0" smtClean="0">
                <a:solidFill>
                  <a:schemeClr val="accent2">
                    <a:lumMod val="75000"/>
                  </a:schemeClr>
                </a:solidFill>
              </a:rPr>
              <a:t>шедеврам</a:t>
            </a:r>
            <a:endParaRPr lang="ru-RU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489px-Portrait_of_Henrietta_Girshman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81000"/>
            <a:ext cx="5715000" cy="5943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575px-Portrait_of_Ilya_Rep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81000"/>
            <a:ext cx="5715000" cy="59634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1676400" y="6488668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0070C0"/>
                </a:solidFill>
              </a:rPr>
              <a:t>Ескіз</a:t>
            </a:r>
            <a:r>
              <a:rPr lang="ru-RU" dirty="0" smtClean="0">
                <a:solidFill>
                  <a:srgbClr val="0070C0"/>
                </a:solidFill>
              </a:rPr>
              <a:t> до портрета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6488668"/>
            <a:ext cx="59436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0070C0"/>
                </a:solidFill>
              </a:rPr>
              <a:t>Ілля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Репін</a:t>
            </a:r>
            <a:r>
              <a:rPr lang="ru-RU" dirty="0" smtClean="0">
                <a:solidFill>
                  <a:srgbClr val="0070C0"/>
                </a:solidFill>
              </a:rPr>
              <a:t> , 1901 р.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47px-Konstantin_Balmont_by_Valentin_Serov_19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04800"/>
            <a:ext cx="3487263" cy="601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403px-Portrait_of_Henrietta_Girshm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04800"/>
            <a:ext cx="3608792" cy="601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57200" y="6324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0070C0"/>
                </a:solidFill>
              </a:rPr>
              <a:t>Костянтин</a:t>
            </a:r>
            <a:r>
              <a:rPr lang="ru-RU" dirty="0" smtClean="0">
                <a:solidFill>
                  <a:srgbClr val="0070C0"/>
                </a:solidFill>
              </a:rPr>
              <a:t> Бальмонт, 1905 р.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6324600"/>
            <a:ext cx="381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0070C0"/>
                </a:solidFill>
              </a:rPr>
              <a:t>Генріетта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Гіршман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13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609600"/>
            <a:ext cx="9144001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2286000"/>
            <a:ext cx="9144000" cy="1200329"/>
          </a:xfrm>
          <a:prstGeom prst="rect">
            <a:avLst/>
          </a:prstGeom>
          <a:gradFill>
            <a:gsLst>
              <a:gs pos="0">
                <a:srgbClr val="5E9EFF">
                  <a:alpha val="44000"/>
                </a:srgbClr>
              </a:gs>
              <a:gs pos="39999">
                <a:srgbClr val="85C2FF">
                  <a:alpha val="65000"/>
                </a:srgbClr>
              </a:gs>
              <a:gs pos="70000">
                <a:srgbClr val="C4D6EB">
                  <a:alpha val="69000"/>
                </a:srgbClr>
              </a:gs>
              <a:gs pos="100000">
                <a:srgbClr val="FFEBFA">
                  <a:alpha val="75000"/>
                </a:srgbClr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7200" dirty="0" smtClean="0">
                <a:solidFill>
                  <a:srgbClr val="0070C0"/>
                </a:solidFill>
              </a:rPr>
              <a:t>Пейзажі</a:t>
            </a:r>
            <a:endParaRPr lang="ru-RU" sz="7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793px-Serow_In_Win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Російське село взимку.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3"/>
              </a:rPr>
              <a:t>  </a:t>
            </a:r>
            <a:endParaRPr kumimoji="0" lang="ru-RU" sz="5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6172200"/>
            <a:ext cx="3276600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Російське село взимку</a:t>
            </a:r>
            <a:endParaRPr lang="ru-RU" sz="2400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t._Mark_Plaza_in_Veni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5715000" y="6172200"/>
            <a:ext cx="3276600" cy="51077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Венеція</a:t>
            </a:r>
            <a:endParaRPr lang="ru-RU" sz="2400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83px-Walentin_Alexandrowitsch_Serow_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5715000" y="6172200"/>
            <a:ext cx="3276600" cy="51077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В садибі </a:t>
            </a:r>
            <a:r>
              <a:rPr lang="uk-UA" sz="2400" dirty="0" err="1" smtClean="0"/>
              <a:t>Домотканово</a:t>
            </a:r>
            <a:endParaRPr lang="ru-RU" sz="2400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713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9600"/>
            <a:ext cx="9144001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3" descr="291342-1920x120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609600"/>
            <a:ext cx="9144000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2286000"/>
            <a:ext cx="9144000" cy="1200329"/>
          </a:xfrm>
          <a:prstGeom prst="rect">
            <a:avLst/>
          </a:prstGeom>
          <a:gradFill>
            <a:gsLst>
              <a:gs pos="0">
                <a:srgbClr val="5E9EFF">
                  <a:alpha val="44000"/>
                </a:srgbClr>
              </a:gs>
              <a:gs pos="39999">
                <a:srgbClr val="85C2FF">
                  <a:alpha val="65000"/>
                </a:srgbClr>
              </a:gs>
              <a:gs pos="70000">
                <a:srgbClr val="C4D6EB">
                  <a:alpha val="69000"/>
                </a:srgbClr>
              </a:gs>
              <a:gs pos="100000">
                <a:srgbClr val="FFEBFA">
                  <a:alpha val="75000"/>
                </a:srgbClr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7200" dirty="0" smtClean="0">
                <a:solidFill>
                  <a:schemeClr val="accent5">
                    <a:lumMod val="50000"/>
                  </a:schemeClr>
                </a:solidFill>
              </a:rPr>
              <a:t>Жіночі портрети</a:t>
            </a:r>
            <a:endParaRPr lang="ru-RU" sz="7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44000"/>
              </a:srgbClr>
            </a:gs>
            <a:gs pos="39999">
              <a:srgbClr val="85C2FF">
                <a:alpha val="65000"/>
              </a:srgbClr>
            </a:gs>
            <a:gs pos="70000">
              <a:srgbClr val="C4D6EB">
                <a:alpha val="69000"/>
              </a:srgbClr>
            </a:gs>
            <a:gs pos="100000">
              <a:srgbClr val="FFEBFA">
                <a:alpha val="75000"/>
              </a:srgb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30px-Portrait_of_Princess_Zinaida_Yusupova,_Detail,1900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4399" y="609600"/>
            <a:ext cx="3942945" cy="4876800"/>
          </a:xfrm>
        </p:spPr>
      </p:pic>
      <p:pic>
        <p:nvPicPr>
          <p:cNvPr id="5" name="Рисунок 4" descr="449px-Portrait_of_Princess_Olga_Orl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09599"/>
            <a:ext cx="3962400" cy="4888389"/>
          </a:xfrm>
          <a:prstGeom prst="rect">
            <a:avLst/>
          </a:prstGeom>
        </p:spPr>
      </p:pic>
      <p:pic>
        <p:nvPicPr>
          <p:cNvPr id="6" name="Рисунок 5" descr="450px-Portrait_of_Sophia_Botki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09600"/>
            <a:ext cx="3942944" cy="4876800"/>
          </a:xfrm>
          <a:prstGeom prst="rect">
            <a:avLst/>
          </a:prstGeom>
        </p:spPr>
      </p:pic>
      <p:pic>
        <p:nvPicPr>
          <p:cNvPr id="7" name="Рисунок 6" descr="495px-Portrait_of_Maria_Akimov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609600"/>
            <a:ext cx="3942945" cy="487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638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Ольга Орлова, Фрагмент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5638800"/>
            <a:ext cx="396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0070C0"/>
                </a:solidFill>
              </a:rPr>
              <a:t>Зінаїда</a:t>
            </a:r>
            <a:r>
              <a:rPr lang="ru-RU" dirty="0" smtClean="0">
                <a:solidFill>
                  <a:srgbClr val="0070C0"/>
                </a:solidFill>
              </a:rPr>
              <a:t> Юсупова, Фрагмент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638800"/>
            <a:ext cx="4191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Софья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Боткіна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Фрагмент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5638800"/>
            <a:ext cx="419100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Марія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Акімова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74751-3800x2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2098" y="0"/>
            <a:ext cx="10036098" cy="6858000"/>
          </a:xfrm>
          <a:prstGeom prst="rect">
            <a:avLst/>
          </a:prstGeom>
        </p:spPr>
      </p:pic>
      <p:pic>
        <p:nvPicPr>
          <p:cNvPr id="5" name="Рисунок 4" descr="Серов_фот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78971"/>
            <a:ext cx="2743200" cy="3625374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28600" y="4724400"/>
            <a:ext cx="6324600" cy="163449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Валенти́н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Олекса́ндрович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Сєро́в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—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російський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 художник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кінця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 19 — початку 20 ст.,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представник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російської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гілки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імпресіонізму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Малював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портрети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побутові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картини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пейзажі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Зробив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спроби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 в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стінопису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Надзвичайно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обдарований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художник-графік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. 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74751-3800x2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85800" y="0"/>
            <a:ext cx="98298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3400" y="457200"/>
            <a:ext cx="4800600" cy="55203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В </a:t>
            </a:r>
            <a:r>
              <a:rPr lang="ru-RU" sz="36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творчому</a:t>
            </a:r>
            <a:r>
              <a:rPr lang="ru-RU" sz="36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 </a:t>
            </a:r>
            <a:r>
              <a:rPr lang="ru-RU" sz="36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доробку</a:t>
            </a:r>
            <a:r>
              <a:rPr lang="ru-RU" sz="36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 </a:t>
            </a:r>
            <a:r>
              <a:rPr lang="ru-RU" sz="36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майстра</a:t>
            </a:r>
            <a:r>
              <a:rPr lang="ru-RU" sz="36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 </a:t>
            </a:r>
            <a:r>
              <a:rPr lang="ru-RU" sz="36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важко</a:t>
            </a:r>
            <a:r>
              <a:rPr lang="ru-RU" sz="36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 </a:t>
            </a:r>
            <a:r>
              <a:rPr lang="ru-RU" sz="36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виділити</a:t>
            </a:r>
            <a:r>
              <a:rPr lang="ru-RU" sz="36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 </a:t>
            </a:r>
            <a:r>
              <a:rPr lang="ru-RU" sz="36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головні</a:t>
            </a:r>
            <a:r>
              <a:rPr lang="ru-RU" sz="36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 </a:t>
            </a:r>
            <a:r>
              <a:rPr lang="ru-RU" sz="36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і</a:t>
            </a:r>
            <a:r>
              <a:rPr lang="ru-RU" sz="36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 </a:t>
            </a:r>
            <a:r>
              <a:rPr lang="ru-RU" sz="36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неголовні</a:t>
            </a:r>
            <a:r>
              <a:rPr lang="ru-RU" sz="36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 твори. </a:t>
            </a:r>
            <a:r>
              <a:rPr lang="ru-RU" sz="36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Він</a:t>
            </a:r>
            <a:r>
              <a:rPr lang="ru-RU" sz="36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 </a:t>
            </a:r>
            <a:r>
              <a:rPr lang="ru-RU" sz="36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натхненно</a:t>
            </a:r>
            <a:r>
              <a:rPr lang="ru-RU" sz="36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 </a:t>
            </a:r>
            <a:r>
              <a:rPr lang="ru-RU" sz="36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і</a:t>
            </a:r>
            <a:r>
              <a:rPr lang="ru-RU" sz="36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 завзято </a:t>
            </a:r>
            <a:r>
              <a:rPr lang="ru-RU" sz="36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брався</a:t>
            </a:r>
            <a:r>
              <a:rPr lang="ru-RU" sz="36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 до </a:t>
            </a:r>
            <a:r>
              <a:rPr lang="ru-RU" sz="36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всякої</a:t>
            </a:r>
            <a:r>
              <a:rPr lang="ru-RU" sz="36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 </a:t>
            </a:r>
            <a:r>
              <a:rPr lang="ru-RU" sz="36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роботи</a:t>
            </a:r>
            <a:r>
              <a:rPr lang="ru-RU" sz="36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 </a:t>
            </a:r>
            <a:r>
              <a:rPr lang="ru-RU" sz="36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і</a:t>
            </a:r>
            <a:r>
              <a:rPr lang="ru-RU" sz="36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 тому </a:t>
            </a:r>
            <a:r>
              <a:rPr lang="ru-RU" sz="36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значно</a:t>
            </a:r>
            <a:r>
              <a:rPr lang="ru-RU" sz="36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 </a:t>
            </a:r>
            <a:r>
              <a:rPr lang="ru-RU" sz="36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збільшив</a:t>
            </a:r>
            <a:r>
              <a:rPr lang="ru-RU" sz="36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 </a:t>
            </a:r>
            <a:r>
              <a:rPr lang="ru-RU" sz="36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кількість</a:t>
            </a:r>
            <a:r>
              <a:rPr lang="ru-RU" sz="36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 </a:t>
            </a:r>
            <a:r>
              <a:rPr lang="ru-RU" sz="36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шедеврів</a:t>
            </a:r>
            <a:r>
              <a:rPr lang="ru-RU" sz="36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 </a:t>
            </a:r>
            <a:r>
              <a:rPr lang="ru-RU" sz="36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мистецтва</a:t>
            </a:r>
            <a:r>
              <a:rPr lang="ru-RU" sz="36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.</a:t>
            </a:r>
            <a:endParaRPr lang="ru-RU" sz="3600" dirty="0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3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990600" y="1981200"/>
            <a:ext cx="7467600" cy="1200329"/>
          </a:xfrm>
          <a:prstGeom prst="rect">
            <a:avLst/>
          </a:prstGeom>
          <a:gradFill>
            <a:gsLst>
              <a:gs pos="29000">
                <a:srgbClr val="5E9EFF">
                  <a:alpha val="48000"/>
                </a:srgbClr>
              </a:gs>
              <a:gs pos="39999">
                <a:srgbClr val="85C2FF">
                  <a:alpha val="67000"/>
                </a:srgbClr>
              </a:gs>
              <a:gs pos="70000">
                <a:srgbClr val="C4D6EB">
                  <a:alpha val="50000"/>
                </a:srgbClr>
              </a:gs>
              <a:gs pos="100000">
                <a:srgbClr val="FFEBFA">
                  <a:alpha val="59000"/>
                </a:srgbClr>
              </a:gs>
            </a:gsLst>
            <a:lin ang="5400000" scaled="0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Дякую за увагу!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74751-3800x2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8200" y="0"/>
            <a:ext cx="99822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04800"/>
            <a:ext cx="3962400" cy="112371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000" dirty="0" smtClean="0"/>
              <a:t>Дитинство</a:t>
            </a:r>
            <a:endParaRPr lang="ru-RU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2895600"/>
            <a:ext cx="6400800" cy="2424232"/>
          </a:xfrm>
          <a:prstGeom prst="snip2DiagRect">
            <a:avLst/>
          </a:prstGeom>
          <a:gradFill>
            <a:gsLst>
              <a:gs pos="29000">
                <a:srgbClr val="5E9EFF">
                  <a:alpha val="48000"/>
                </a:srgbClr>
              </a:gs>
              <a:gs pos="39999">
                <a:srgbClr val="85C2FF">
                  <a:alpha val="67000"/>
                </a:srgbClr>
              </a:gs>
              <a:gs pos="70000">
                <a:srgbClr val="C4D6EB">
                  <a:alpha val="50000"/>
                </a:srgbClr>
              </a:gs>
              <a:gs pos="100000">
                <a:srgbClr val="FFEBFA">
                  <a:alpha val="59000"/>
                </a:srgbClr>
              </a:gs>
            </a:gsLst>
            <a:lin ang="5400000" scaled="0"/>
          </a:gra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Валентин </a:t>
            </a:r>
            <a:r>
              <a:rPr lang="ru-RU" dirty="0" err="1" smtClean="0"/>
              <a:t>Олександрович</a:t>
            </a:r>
            <a:r>
              <a:rPr lang="ru-RU" dirty="0" smtClean="0"/>
              <a:t> </a:t>
            </a:r>
            <a:r>
              <a:rPr lang="ru-RU" dirty="0" err="1" smtClean="0"/>
              <a:t>Сєров</a:t>
            </a:r>
            <a:r>
              <a:rPr lang="ru-RU" dirty="0" smtClean="0"/>
              <a:t> </a:t>
            </a:r>
            <a:r>
              <a:rPr lang="ru-RU" dirty="0" err="1" smtClean="0"/>
              <a:t>народився</a:t>
            </a:r>
            <a:r>
              <a:rPr lang="ru-RU" dirty="0" smtClean="0"/>
              <a:t> в </a:t>
            </a:r>
            <a:r>
              <a:rPr lang="ru-RU" dirty="0" err="1" smtClean="0"/>
              <a:t>артистичній</a:t>
            </a:r>
            <a:r>
              <a:rPr lang="ru-RU" dirty="0" smtClean="0"/>
              <a:t> </a:t>
            </a:r>
            <a:r>
              <a:rPr lang="ru-RU" dirty="0" err="1" smtClean="0"/>
              <a:t>родині</a:t>
            </a:r>
            <a:r>
              <a:rPr lang="ru-RU" dirty="0" smtClean="0"/>
              <a:t>.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піаністкою</a:t>
            </a:r>
            <a:r>
              <a:rPr lang="ru-RU" dirty="0" smtClean="0"/>
              <a:t>, </a:t>
            </a:r>
            <a:r>
              <a:rPr lang="ru-RU" dirty="0" err="1" smtClean="0"/>
              <a:t>батько</a:t>
            </a:r>
            <a:r>
              <a:rPr lang="ru-RU" dirty="0" smtClean="0"/>
              <a:t> — композитор. Як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артистичних</a:t>
            </a:r>
            <a:r>
              <a:rPr lang="ru-RU" dirty="0" smtClean="0"/>
              <a:t> родинах, </a:t>
            </a:r>
            <a:r>
              <a:rPr lang="ru-RU" dirty="0" err="1" smtClean="0"/>
              <a:t>дитина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покинута. </a:t>
            </a:r>
            <a:r>
              <a:rPr lang="ru-RU" dirty="0" err="1" smtClean="0"/>
              <a:t>Сєрова</a:t>
            </a:r>
            <a:r>
              <a:rPr lang="ru-RU" dirty="0" smtClean="0"/>
              <a:t> </a:t>
            </a:r>
            <a:r>
              <a:rPr lang="ru-RU" dirty="0" err="1" smtClean="0"/>
              <a:t>підлітка</a:t>
            </a:r>
            <a:r>
              <a:rPr lang="ru-RU" dirty="0" smtClean="0"/>
              <a:t> </a:t>
            </a:r>
            <a:r>
              <a:rPr lang="ru-RU" dirty="0" err="1" smtClean="0"/>
              <a:t>пам'ятають</a:t>
            </a:r>
            <a:r>
              <a:rPr lang="ru-RU" dirty="0" smtClean="0"/>
              <a:t> </a:t>
            </a:r>
            <a:r>
              <a:rPr lang="ru-RU" dirty="0" err="1" smtClean="0"/>
              <a:t>похмурим</a:t>
            </a:r>
            <a:r>
              <a:rPr lang="ru-RU" dirty="0" smtClean="0"/>
              <a:t>, </a:t>
            </a:r>
            <a:r>
              <a:rPr lang="ru-RU" dirty="0" err="1" smtClean="0"/>
              <a:t>мовчазним</a:t>
            </a:r>
            <a:r>
              <a:rPr lang="ru-RU" dirty="0" smtClean="0"/>
              <a:t>, </a:t>
            </a:r>
            <a:r>
              <a:rPr lang="ru-RU" dirty="0" err="1" smtClean="0"/>
              <a:t>малоконтактним</a:t>
            </a:r>
            <a:r>
              <a:rPr lang="ru-RU" dirty="0" smtClean="0"/>
              <a:t>. Про </a:t>
            </a:r>
            <a:r>
              <a:rPr lang="ru-RU" dirty="0" err="1" smtClean="0"/>
              <a:t>невеселе</a:t>
            </a:r>
            <a:r>
              <a:rPr lang="ru-RU" dirty="0" smtClean="0"/>
              <a:t> </a:t>
            </a:r>
            <a:r>
              <a:rPr lang="ru-RU" dirty="0" err="1" smtClean="0"/>
              <a:t>дитинство</a:t>
            </a:r>
            <a:r>
              <a:rPr lang="ru-RU" dirty="0" smtClean="0"/>
              <a:t> та </a:t>
            </a:r>
            <a:r>
              <a:rPr lang="ru-RU" dirty="0" err="1" smtClean="0"/>
              <a:t>юність</a:t>
            </a:r>
            <a:r>
              <a:rPr lang="ru-RU" dirty="0" smtClean="0"/>
              <a:t> </a:t>
            </a:r>
            <a:r>
              <a:rPr lang="ru-RU" dirty="0" err="1" smtClean="0"/>
              <a:t>майбутнього</a:t>
            </a:r>
            <a:r>
              <a:rPr lang="ru-RU" dirty="0" smtClean="0"/>
              <a:t> художника </a:t>
            </a:r>
            <a:r>
              <a:rPr lang="ru-RU" dirty="0" err="1" smtClean="0"/>
              <a:t>свідчать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ранішні</a:t>
            </a:r>
            <a:r>
              <a:rPr lang="ru-RU" dirty="0" smtClean="0"/>
              <a:t> </a:t>
            </a:r>
            <a:r>
              <a:rPr lang="ru-RU" dirty="0" err="1" smtClean="0"/>
              <a:t>графічні</a:t>
            </a:r>
            <a:r>
              <a:rPr lang="ru-RU" dirty="0" smtClean="0"/>
              <a:t> </a:t>
            </a:r>
            <a:r>
              <a:rPr lang="ru-RU" dirty="0" err="1" smtClean="0"/>
              <a:t>автопортрети</a:t>
            </a:r>
            <a:r>
              <a:rPr lang="ru-RU" dirty="0" smtClean="0"/>
              <a:t>,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зробив</a:t>
            </a:r>
            <a:r>
              <a:rPr lang="ru-RU" dirty="0" smtClean="0"/>
              <a:t> </a:t>
            </a:r>
            <a:r>
              <a:rPr lang="ru-RU" dirty="0" err="1" smtClean="0"/>
              <a:t>декілька</a:t>
            </a:r>
            <a:endParaRPr lang="ru-RU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5E9EFF">
                <a:alpha val="48000"/>
              </a:srgbClr>
            </a:gs>
            <a:gs pos="39999">
              <a:srgbClr val="85C2FF">
                <a:alpha val="67000"/>
              </a:srgbClr>
            </a:gs>
            <a:gs pos="70000">
              <a:srgbClr val="C4D6EB">
                <a:alpha val="50000"/>
              </a:srgbClr>
            </a:gs>
            <a:gs pos="100000">
              <a:srgbClr val="FFEBFA">
                <a:alpha val="5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35px-В.Сєров_автопортрет_1880_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3323720" cy="4576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406px-В.Сєров_автопортрет_1887_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52400"/>
            <a:ext cx="3276600" cy="4576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 descr="454px-Walentin_Aleksandrovich_Serov_Self-Portrait,_1883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1828800"/>
            <a:ext cx="3352800" cy="457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52400" y="48006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«Автопортрет в 15-річному </a:t>
            </a:r>
            <a:r>
              <a:rPr lang="ru-RU" sz="1600" dirty="0" err="1" smtClean="0">
                <a:solidFill>
                  <a:srgbClr val="0070C0"/>
                </a:solidFill>
              </a:rPr>
              <a:t>віці</a:t>
            </a:r>
            <a:r>
              <a:rPr lang="ru-RU" sz="1600" dirty="0" smtClean="0">
                <a:solidFill>
                  <a:srgbClr val="0070C0"/>
                </a:solidFill>
              </a:rPr>
              <a:t>», 1880 р.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6519446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«Автопортрет», 1883 р</a:t>
            </a:r>
            <a:r>
              <a:rPr lang="ru-RU" sz="1600" dirty="0" smtClean="0">
                <a:solidFill>
                  <a:srgbClr val="0070C0"/>
                </a:solidFill>
              </a:rPr>
              <a:t>.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48768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«Автопортрет», </a:t>
            </a:r>
            <a:r>
              <a:rPr lang="ru-RU" sz="1600" dirty="0" smtClean="0">
                <a:solidFill>
                  <a:srgbClr val="0070C0"/>
                </a:solidFill>
              </a:rPr>
              <a:t>1887 р</a:t>
            </a:r>
            <a:r>
              <a:rPr lang="ru-RU" sz="1600" dirty="0" smtClean="0">
                <a:solidFill>
                  <a:srgbClr val="0070C0"/>
                </a:solidFill>
              </a:rPr>
              <a:t>.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74751-3800x2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2098" y="0"/>
            <a:ext cx="1003609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304800"/>
            <a:ext cx="3962400" cy="112371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000" dirty="0" smtClean="0"/>
              <a:t>Навчання</a:t>
            </a:r>
            <a:endParaRPr lang="ru-RU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2971800"/>
            <a:ext cx="6400800" cy="1763078"/>
          </a:xfrm>
          <a:prstGeom prst="snip2DiagRect">
            <a:avLst/>
          </a:prstGeom>
          <a:gradFill>
            <a:gsLst>
              <a:gs pos="29000">
                <a:srgbClr val="5E9EFF">
                  <a:alpha val="48000"/>
                </a:srgbClr>
              </a:gs>
              <a:gs pos="39999">
                <a:srgbClr val="85C2FF">
                  <a:alpha val="67000"/>
                </a:srgbClr>
              </a:gs>
              <a:gs pos="70000">
                <a:srgbClr val="C4D6EB">
                  <a:alpha val="50000"/>
                </a:srgbClr>
              </a:gs>
              <a:gs pos="100000">
                <a:srgbClr val="FFEBFA">
                  <a:alpha val="59000"/>
                </a:srgbClr>
              </a:gs>
            </a:gsLst>
            <a:lin ang="5400000" scaled="0"/>
          </a:gra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1880 року </a:t>
            </a:r>
            <a:r>
              <a:rPr lang="ru-RU" dirty="0" err="1" smtClean="0"/>
              <a:t>він</a:t>
            </a:r>
            <a:r>
              <a:rPr lang="ru-RU" dirty="0" smtClean="0"/>
              <a:t> вступив до </a:t>
            </a:r>
            <a:r>
              <a:rPr lang="ru-RU" dirty="0" err="1" smtClean="0"/>
              <a:t>Імператорської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 </a:t>
            </a:r>
            <a:r>
              <a:rPr lang="ru-RU" dirty="0" err="1" smtClean="0"/>
              <a:t>мистецтв</a:t>
            </a:r>
            <a:r>
              <a:rPr lang="ru-RU" dirty="0" smtClean="0"/>
              <a:t>. </a:t>
            </a:r>
            <a:r>
              <a:rPr lang="ru-RU" dirty="0" err="1" smtClean="0"/>
              <a:t>Головним</a:t>
            </a:r>
            <a:r>
              <a:rPr lang="ru-RU" dirty="0" smtClean="0"/>
              <a:t> наставником в </a:t>
            </a:r>
            <a:r>
              <a:rPr lang="ru-RU" dirty="0" err="1" smtClean="0"/>
              <a:t>академії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П. П. Чистяков, </a:t>
            </a:r>
            <a:r>
              <a:rPr lang="ru-RU" dirty="0" err="1" smtClean="0"/>
              <a:t>другорядний</a:t>
            </a:r>
            <a:r>
              <a:rPr lang="ru-RU" dirty="0" smtClean="0"/>
              <a:t> художник,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цікавий</a:t>
            </a:r>
            <a:r>
              <a:rPr lang="ru-RU" dirty="0" smtClean="0"/>
              <a:t> педагог. </a:t>
            </a:r>
            <a:r>
              <a:rPr lang="ru-RU" dirty="0" err="1" smtClean="0"/>
              <a:t>Саме</a:t>
            </a:r>
            <a:r>
              <a:rPr lang="ru-RU" dirty="0" smtClean="0"/>
              <a:t> у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начався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Врубель. Серов </a:t>
            </a:r>
            <a:r>
              <a:rPr lang="ru-RU" dirty="0" err="1" smtClean="0"/>
              <a:t>залишив</a:t>
            </a:r>
            <a:r>
              <a:rPr lang="ru-RU" dirty="0" smtClean="0"/>
              <a:t> </a:t>
            </a:r>
            <a:r>
              <a:rPr lang="ru-RU" dirty="0" err="1" smtClean="0"/>
              <a:t>Академію</a:t>
            </a:r>
            <a:r>
              <a:rPr lang="ru-RU" dirty="0" smtClean="0"/>
              <a:t> у 1884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почав </a:t>
            </a:r>
            <a:r>
              <a:rPr lang="ru-RU" dirty="0" err="1" smtClean="0"/>
              <a:t>працювати</a:t>
            </a:r>
            <a:r>
              <a:rPr lang="ru-RU" dirty="0" smtClean="0"/>
              <a:t> </a:t>
            </a:r>
            <a:r>
              <a:rPr lang="ru-RU" dirty="0" err="1" smtClean="0"/>
              <a:t>самостійно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74751-3800x2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2098" y="0"/>
            <a:ext cx="1003609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152400"/>
            <a:ext cx="7315200" cy="1123712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>
                  <a:alpha val="26000"/>
                </a:srgbClr>
              </a:gs>
              <a:gs pos="75000">
                <a:srgbClr val="0087E6">
                  <a:alpha val="57000"/>
                </a:srgbClr>
              </a:gs>
              <a:gs pos="100000">
                <a:srgbClr val="005CBF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000" dirty="0" smtClean="0"/>
              <a:t>Початок творчості</a:t>
            </a:r>
            <a:endParaRPr lang="ru-RU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2971801"/>
            <a:ext cx="6400800" cy="3746540"/>
          </a:xfrm>
          <a:prstGeom prst="snip2DiagRect">
            <a:avLst/>
          </a:prstGeom>
          <a:gradFill>
            <a:gsLst>
              <a:gs pos="29000">
                <a:srgbClr val="5E9EFF">
                  <a:alpha val="48000"/>
                </a:srgbClr>
              </a:gs>
              <a:gs pos="39999">
                <a:srgbClr val="85C2FF">
                  <a:alpha val="67000"/>
                </a:srgbClr>
              </a:gs>
              <a:gs pos="70000">
                <a:srgbClr val="C4D6EB">
                  <a:alpha val="50000"/>
                </a:srgbClr>
              </a:gs>
              <a:gs pos="100000">
                <a:srgbClr val="FFEBFA">
                  <a:alpha val="59000"/>
                </a:srgbClr>
              </a:gs>
            </a:gsLst>
            <a:lin ang="5400000" scaled="0"/>
          </a:gra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</a:t>
            </a:r>
            <a:r>
              <a:rPr lang="ru-RU" dirty="0" err="1" smtClean="0"/>
              <a:t>класичній</a:t>
            </a:r>
            <a:r>
              <a:rPr lang="ru-RU" dirty="0" smtClean="0"/>
              <a:t> </a:t>
            </a:r>
            <a:r>
              <a:rPr lang="ru-RU" dirty="0" err="1" smtClean="0"/>
              <a:t>гімназії</a:t>
            </a:r>
            <a:r>
              <a:rPr lang="ru-RU" dirty="0" smtClean="0"/>
              <a:t> </a:t>
            </a:r>
            <a:r>
              <a:rPr lang="ru-RU" dirty="0" err="1" smtClean="0"/>
              <a:t>закінчив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три </a:t>
            </a:r>
            <a:r>
              <a:rPr lang="ru-RU" dirty="0" err="1" smtClean="0"/>
              <a:t>класи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покинув </a:t>
            </a:r>
            <a:r>
              <a:rPr lang="ru-RU" dirty="0" err="1" smtClean="0"/>
              <a:t>її</a:t>
            </a:r>
            <a:r>
              <a:rPr lang="ru-RU" dirty="0" smtClean="0"/>
              <a:t>. </a:t>
            </a:r>
            <a:r>
              <a:rPr lang="ru-RU" dirty="0" err="1" smtClean="0"/>
              <a:t>Художнє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почав у 1878 </a:t>
            </a:r>
            <a:r>
              <a:rPr lang="ru-RU" dirty="0" err="1" smtClean="0"/>
              <a:t>році</a:t>
            </a:r>
            <a:r>
              <a:rPr lang="ru-RU" dirty="0" smtClean="0"/>
              <a:t> у </a:t>
            </a:r>
            <a:r>
              <a:rPr lang="ru-RU" dirty="0" err="1" smtClean="0"/>
              <a:t>Іллі</a:t>
            </a:r>
            <a:r>
              <a:rPr lang="ru-RU" dirty="0" smtClean="0"/>
              <a:t> </a:t>
            </a:r>
            <a:r>
              <a:rPr lang="ru-RU" dirty="0" err="1" smtClean="0"/>
              <a:t>Репіна</a:t>
            </a:r>
            <a:r>
              <a:rPr lang="ru-RU" dirty="0" smtClean="0"/>
              <a:t>, в </a:t>
            </a:r>
            <a:r>
              <a:rPr lang="ru-RU" dirty="0" err="1" smtClean="0"/>
              <a:t>родині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жив 2 роки. </a:t>
            </a:r>
            <a:r>
              <a:rPr lang="ru-RU" dirty="0" err="1" smtClean="0"/>
              <a:t>Рєпін</a:t>
            </a:r>
            <a:r>
              <a:rPr lang="ru-RU" dirty="0" smtClean="0"/>
              <a:t> брав </a:t>
            </a:r>
            <a:r>
              <a:rPr lang="ru-RU" dirty="0" err="1" smtClean="0"/>
              <a:t>з</a:t>
            </a:r>
            <a:r>
              <a:rPr lang="ru-RU" dirty="0" smtClean="0"/>
              <a:t> собою </a:t>
            </a:r>
            <a:r>
              <a:rPr lang="ru-RU" dirty="0" err="1" smtClean="0"/>
              <a:t>підлітка</a:t>
            </a:r>
            <a:r>
              <a:rPr lang="ru-RU" dirty="0" smtClean="0"/>
              <a:t> на </a:t>
            </a:r>
            <a:r>
              <a:rPr lang="ru-RU" dirty="0" err="1" smtClean="0"/>
              <a:t>відвідини</a:t>
            </a:r>
            <a:r>
              <a:rPr lang="ru-RU" dirty="0" smtClean="0"/>
              <a:t> в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родини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тому </a:t>
            </a:r>
            <a:r>
              <a:rPr lang="ru-RU" dirty="0" err="1" smtClean="0"/>
              <a:t>числі</a:t>
            </a:r>
            <a:r>
              <a:rPr lang="ru-RU" dirty="0" smtClean="0"/>
              <a:t> в палац </a:t>
            </a:r>
            <a:r>
              <a:rPr lang="ru-RU" dirty="0" err="1" smtClean="0"/>
              <a:t>мільонера</a:t>
            </a:r>
            <a:r>
              <a:rPr lang="ru-RU" dirty="0" smtClean="0"/>
              <a:t> Мамонтова С. І. (1841 — 1918), </a:t>
            </a:r>
            <a:r>
              <a:rPr lang="ru-RU" dirty="0" err="1" smtClean="0"/>
              <a:t>відомого</a:t>
            </a:r>
            <a:r>
              <a:rPr lang="ru-RU" dirty="0" smtClean="0"/>
              <a:t> мецената </a:t>
            </a:r>
            <a:r>
              <a:rPr lang="ru-RU" dirty="0" err="1" smtClean="0"/>
              <a:t>і</a:t>
            </a:r>
            <a:r>
              <a:rPr lang="ru-RU" dirty="0" smtClean="0"/>
              <a:t> покровителя </a:t>
            </a:r>
            <a:r>
              <a:rPr lang="ru-RU" dirty="0" err="1" smtClean="0"/>
              <a:t>оперних</a:t>
            </a:r>
            <a:r>
              <a:rPr lang="ru-RU" dirty="0" smtClean="0"/>
              <a:t> </a:t>
            </a:r>
            <a:r>
              <a:rPr lang="ru-RU" dirty="0" err="1" smtClean="0"/>
              <a:t>співаків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художників</a:t>
            </a:r>
            <a:r>
              <a:rPr lang="ru-RU" dirty="0" smtClean="0"/>
              <a:t>. </a:t>
            </a:r>
            <a:r>
              <a:rPr lang="ru-RU" dirty="0" err="1" smtClean="0"/>
              <a:t>Відвідували</a:t>
            </a:r>
            <a:r>
              <a:rPr lang="ru-RU" dirty="0" smtClean="0"/>
              <a:t> </a:t>
            </a:r>
            <a:r>
              <a:rPr lang="ru-RU" dirty="0" err="1" smtClean="0"/>
              <a:t>Репін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Серов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садибу</a:t>
            </a:r>
            <a:r>
              <a:rPr lang="ru-RU" dirty="0" smtClean="0"/>
              <a:t> Абрамцево, </a:t>
            </a:r>
            <a:r>
              <a:rPr lang="ru-RU" dirty="0" err="1" smtClean="0"/>
              <a:t>що</a:t>
            </a:r>
            <a:r>
              <a:rPr lang="ru-RU" dirty="0" smtClean="0"/>
              <a:t> належала </a:t>
            </a:r>
            <a:r>
              <a:rPr lang="ru-RU" dirty="0" err="1" smtClean="0"/>
              <a:t>родині</a:t>
            </a:r>
            <a:r>
              <a:rPr lang="ru-RU" dirty="0" smtClean="0"/>
              <a:t> </a:t>
            </a:r>
            <a:r>
              <a:rPr lang="ru-RU" dirty="0" err="1" smtClean="0"/>
              <a:t>Мамонтових</a:t>
            </a:r>
            <a:r>
              <a:rPr lang="ru-RU" dirty="0" smtClean="0"/>
              <a:t>. Молодь брала участь у </a:t>
            </a:r>
            <a:r>
              <a:rPr lang="ru-RU" dirty="0" err="1" smtClean="0"/>
              <a:t>домашніх</a:t>
            </a:r>
            <a:r>
              <a:rPr lang="ru-RU" dirty="0" smtClean="0"/>
              <a:t> </a:t>
            </a:r>
            <a:r>
              <a:rPr lang="ru-RU" dirty="0" err="1" smtClean="0"/>
              <a:t>виставах</a:t>
            </a:r>
            <a:r>
              <a:rPr lang="ru-RU" dirty="0" smtClean="0"/>
              <a:t>. </a:t>
            </a:r>
            <a:r>
              <a:rPr lang="ru-RU" dirty="0" err="1" smtClean="0"/>
              <a:t>Окрім</a:t>
            </a:r>
            <a:r>
              <a:rPr lang="ru-RU" dirty="0" smtClean="0"/>
              <a:t> </a:t>
            </a:r>
            <a:r>
              <a:rPr lang="ru-RU" dirty="0" err="1" smtClean="0"/>
              <a:t>вистав</a:t>
            </a:r>
            <a:r>
              <a:rPr lang="ru-RU" dirty="0" smtClean="0"/>
              <a:t>, Серов </a:t>
            </a:r>
            <a:r>
              <a:rPr lang="ru-RU" dirty="0" err="1" smtClean="0"/>
              <a:t>малював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в </a:t>
            </a:r>
            <a:r>
              <a:rPr lang="ru-RU" dirty="0" err="1" smtClean="0"/>
              <a:t>садибі</a:t>
            </a:r>
            <a:r>
              <a:rPr lang="ru-RU" dirty="0" smtClean="0"/>
              <a:t> Абрамцево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напише</a:t>
            </a:r>
            <a:r>
              <a:rPr lang="ru-RU" dirty="0" smtClean="0"/>
              <a:t>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значні</a:t>
            </a:r>
            <a:r>
              <a:rPr lang="ru-RU" dirty="0" smtClean="0"/>
              <a:t> твори — «</a:t>
            </a:r>
            <a:r>
              <a:rPr lang="ru-RU" dirty="0" err="1" smtClean="0"/>
              <a:t>Дівчина</a:t>
            </a:r>
            <a:r>
              <a:rPr lang="ru-RU" dirty="0" smtClean="0"/>
              <a:t>, </a:t>
            </a:r>
            <a:r>
              <a:rPr lang="ru-RU" dirty="0" err="1" smtClean="0"/>
              <a:t>осяяна</a:t>
            </a:r>
            <a:r>
              <a:rPr lang="ru-RU" dirty="0" smtClean="0"/>
              <a:t> </a:t>
            </a:r>
            <a:r>
              <a:rPr lang="ru-RU" dirty="0" err="1" smtClean="0"/>
              <a:t>сонцем</a:t>
            </a:r>
            <a:r>
              <a:rPr lang="ru-RU" dirty="0" smtClean="0"/>
              <a:t>» та «</a:t>
            </a:r>
            <a:r>
              <a:rPr lang="ru-RU" dirty="0" err="1" smtClean="0"/>
              <a:t>Дівчина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персиками», 1887 р.</a:t>
            </a:r>
            <a:endParaRPr lang="ru-RU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74751-3800x2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152400"/>
            <a:ext cx="7315200" cy="1123712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>
                  <a:alpha val="26000"/>
                </a:srgbClr>
              </a:gs>
              <a:gs pos="75000">
                <a:srgbClr val="0087E6">
                  <a:alpha val="57000"/>
                </a:srgbClr>
              </a:gs>
              <a:gs pos="100000">
                <a:srgbClr val="005CBF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000" dirty="0" smtClean="0"/>
              <a:t>Видатний художник</a:t>
            </a:r>
            <a:endParaRPr lang="ru-RU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2971801"/>
            <a:ext cx="6400800" cy="3415963"/>
          </a:xfrm>
          <a:prstGeom prst="snip2DiagRect">
            <a:avLst/>
          </a:prstGeom>
          <a:gradFill>
            <a:gsLst>
              <a:gs pos="29000">
                <a:srgbClr val="5E9EFF">
                  <a:alpha val="48000"/>
                </a:srgbClr>
              </a:gs>
              <a:gs pos="39999">
                <a:srgbClr val="85C2FF">
                  <a:alpha val="67000"/>
                </a:srgbClr>
              </a:gs>
              <a:gs pos="70000">
                <a:srgbClr val="C4D6EB">
                  <a:alpha val="50000"/>
                </a:srgbClr>
              </a:gs>
              <a:gs pos="100000">
                <a:srgbClr val="FFEBFA">
                  <a:alpha val="59000"/>
                </a:srgbClr>
              </a:gs>
            </a:gsLst>
            <a:lin ang="5400000" scaled="0"/>
          </a:gra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Серов рано </a:t>
            </a:r>
            <a:r>
              <a:rPr lang="ru-RU" dirty="0" err="1" smtClean="0"/>
              <a:t>перетворився</a:t>
            </a:r>
            <a:r>
              <a:rPr lang="ru-RU" dirty="0" smtClean="0"/>
              <a:t> на </a:t>
            </a:r>
            <a:r>
              <a:rPr lang="ru-RU" dirty="0" err="1" smtClean="0"/>
              <a:t>видатного</a:t>
            </a:r>
            <a:r>
              <a:rPr lang="ru-RU" dirty="0" smtClean="0"/>
              <a:t> художника. </a:t>
            </a:r>
            <a:r>
              <a:rPr lang="ru-RU" dirty="0" err="1" smtClean="0"/>
              <a:t>Пройшовши</a:t>
            </a:r>
            <a:r>
              <a:rPr lang="ru-RU" dirty="0" smtClean="0"/>
              <a:t> </a:t>
            </a:r>
            <a:r>
              <a:rPr lang="ru-RU" dirty="0" err="1" smtClean="0"/>
              <a:t>могутню</a:t>
            </a:r>
            <a:r>
              <a:rPr lang="ru-RU" dirty="0" smtClean="0"/>
              <a:t> </a:t>
            </a:r>
            <a:r>
              <a:rPr lang="ru-RU" dirty="0" err="1" smtClean="0"/>
              <a:t>художню</a:t>
            </a:r>
            <a:r>
              <a:rPr lang="ru-RU" dirty="0" smtClean="0"/>
              <a:t> школу у </a:t>
            </a:r>
            <a:r>
              <a:rPr lang="ru-RU" dirty="0" err="1" smtClean="0"/>
              <a:t>Рєпіна</a:t>
            </a:r>
            <a:r>
              <a:rPr lang="ru-RU" dirty="0" smtClean="0"/>
              <a:t>, доброго </a:t>
            </a:r>
            <a:r>
              <a:rPr lang="ru-RU" dirty="0" err="1" smtClean="0"/>
              <a:t>малювальника</a:t>
            </a:r>
            <a:r>
              <a:rPr lang="ru-RU" dirty="0" smtClean="0"/>
              <a:t>, Серов </a:t>
            </a:r>
            <a:r>
              <a:rPr lang="ru-RU" dirty="0" err="1" smtClean="0"/>
              <a:t>вдосконалював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 </a:t>
            </a:r>
            <a:r>
              <a:rPr lang="ru-RU" dirty="0" err="1" smtClean="0"/>
              <a:t>малювання</a:t>
            </a:r>
            <a:r>
              <a:rPr lang="ru-RU" dirty="0" smtClean="0"/>
              <a:t> усе </a:t>
            </a:r>
            <a:r>
              <a:rPr lang="ru-RU" dirty="0" err="1" smtClean="0"/>
              <a:t>життя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тих, </a:t>
            </a:r>
            <a:r>
              <a:rPr lang="ru-RU" dirty="0" err="1" smtClean="0"/>
              <a:t>чиї</a:t>
            </a:r>
            <a:r>
              <a:rPr lang="ru-RU" dirty="0" smtClean="0"/>
              <a:t> </a:t>
            </a:r>
            <a:r>
              <a:rPr lang="ru-RU" dirty="0" err="1" smtClean="0"/>
              <a:t>малюнки</a:t>
            </a:r>
            <a:r>
              <a:rPr lang="ru-RU" dirty="0" smtClean="0"/>
              <a:t> </a:t>
            </a:r>
            <a:r>
              <a:rPr lang="ru-RU" dirty="0" err="1" smtClean="0"/>
              <a:t>дорівнюють</a:t>
            </a:r>
            <a:r>
              <a:rPr lang="ru-RU" dirty="0" smtClean="0"/>
              <a:t> картинам </a:t>
            </a:r>
            <a:r>
              <a:rPr lang="ru-RU" dirty="0" err="1" smtClean="0"/>
              <a:t>олійними</a:t>
            </a:r>
            <a:r>
              <a:rPr lang="ru-RU" dirty="0" smtClean="0"/>
              <a:t> </a:t>
            </a:r>
            <a:r>
              <a:rPr lang="ru-RU" dirty="0" err="1" smtClean="0"/>
              <a:t>фарбами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окрему</a:t>
            </a:r>
            <a:r>
              <a:rPr lang="ru-RU" dirty="0" smtClean="0"/>
              <a:t> </a:t>
            </a:r>
            <a:r>
              <a:rPr lang="ru-RU" dirty="0" err="1" smtClean="0"/>
              <a:t>мистецьку</a:t>
            </a:r>
            <a:r>
              <a:rPr lang="ru-RU" dirty="0" smtClean="0"/>
              <a:t> </a:t>
            </a:r>
            <a:r>
              <a:rPr lang="ru-RU" dirty="0" err="1" smtClean="0"/>
              <a:t>вартість</a:t>
            </a:r>
            <a:r>
              <a:rPr lang="ru-RU" dirty="0" smtClean="0"/>
              <a:t>.</a:t>
            </a:r>
          </a:p>
          <a:p>
            <a:pPr algn="ctr"/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віртуозною</a:t>
            </a:r>
            <a:r>
              <a:rPr lang="ru-RU" dirty="0" smtClean="0"/>
              <a:t> </a:t>
            </a:r>
            <a:r>
              <a:rPr lang="ru-RU" dirty="0" err="1" smtClean="0"/>
              <a:t>легкістю</a:t>
            </a:r>
            <a:r>
              <a:rPr lang="ru-RU" dirty="0" smtClean="0"/>
              <a:t> </a:t>
            </a:r>
            <a:r>
              <a:rPr lang="ru-RU" dirty="0" err="1" smtClean="0"/>
              <a:t>виконуватиме</a:t>
            </a:r>
            <a:r>
              <a:rPr lang="ru-RU" dirty="0" smtClean="0"/>
              <a:t> </a:t>
            </a:r>
            <a:r>
              <a:rPr lang="ru-RU" dirty="0" err="1" smtClean="0"/>
              <a:t>замови</a:t>
            </a:r>
            <a:r>
              <a:rPr lang="ru-RU" dirty="0" smtClean="0"/>
              <a:t> на </a:t>
            </a:r>
            <a:r>
              <a:rPr lang="ru-RU" dirty="0" err="1" smtClean="0"/>
              <a:t>театральні</a:t>
            </a:r>
            <a:r>
              <a:rPr lang="ru-RU" dirty="0" smtClean="0"/>
              <a:t> </a:t>
            </a:r>
            <a:r>
              <a:rPr lang="ru-RU" dirty="0" err="1" smtClean="0"/>
              <a:t>афіші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стали </a:t>
            </a:r>
            <a:r>
              <a:rPr lang="ru-RU" dirty="0" err="1" smtClean="0"/>
              <a:t>новим</a:t>
            </a:r>
            <a:r>
              <a:rPr lang="ru-RU" dirty="0" smtClean="0"/>
              <a:t> словом в </a:t>
            </a:r>
            <a:r>
              <a:rPr lang="ru-RU" dirty="0" err="1" smtClean="0"/>
              <a:t>російському</a:t>
            </a:r>
            <a:r>
              <a:rPr lang="ru-RU" dirty="0" smtClean="0"/>
              <a:t> </a:t>
            </a:r>
            <a:r>
              <a:rPr lang="ru-RU" dirty="0" err="1" smtClean="0"/>
              <a:t>мистецтві</a:t>
            </a:r>
            <a:r>
              <a:rPr lang="ru-RU" dirty="0" smtClean="0"/>
              <a:t>, як </a:t>
            </a:r>
            <a:r>
              <a:rPr lang="ru-RU" dirty="0" err="1" smtClean="0"/>
              <a:t>новим</a:t>
            </a:r>
            <a:r>
              <a:rPr lang="ru-RU" dirty="0" smtClean="0"/>
              <a:t> словом в </a:t>
            </a:r>
            <a:r>
              <a:rPr lang="ru-RU" dirty="0" err="1" smtClean="0"/>
              <a:t>мистецтві</a:t>
            </a:r>
            <a:r>
              <a:rPr lang="ru-RU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 стали </a:t>
            </a:r>
            <a:r>
              <a:rPr lang="ru-RU" dirty="0" err="1" smtClean="0"/>
              <a:t>афіші</a:t>
            </a:r>
            <a:r>
              <a:rPr lang="ru-RU" dirty="0" smtClean="0"/>
              <a:t> Тулуз-Лотрека (1864 — 1901).</a:t>
            </a:r>
            <a:endParaRPr lang="ru-RU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519326-1920x1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3" descr="colored-pencils-circ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609600"/>
            <a:ext cx="914400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2286000"/>
            <a:ext cx="9144000" cy="1200329"/>
          </a:xfrm>
          <a:prstGeom prst="rect">
            <a:avLst/>
          </a:prstGeom>
          <a:gradFill>
            <a:gsLst>
              <a:gs pos="0">
                <a:srgbClr val="5E9EFF">
                  <a:alpha val="44000"/>
                </a:srgbClr>
              </a:gs>
              <a:gs pos="39999">
                <a:srgbClr val="85C2FF">
                  <a:alpha val="65000"/>
                </a:srgbClr>
              </a:gs>
              <a:gs pos="70000">
                <a:srgbClr val="C4D6EB">
                  <a:alpha val="69000"/>
                </a:srgbClr>
              </a:gs>
              <a:gs pos="100000">
                <a:srgbClr val="FFEBFA">
                  <a:alpha val="75000"/>
                </a:srgbClr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7200" dirty="0" smtClean="0">
                <a:solidFill>
                  <a:schemeClr val="accent3">
                    <a:lumMod val="50000"/>
                  </a:schemeClr>
                </a:solidFill>
              </a:rPr>
              <a:t>Театральні афіші</a:t>
            </a:r>
            <a:endParaRPr lang="ru-RU" sz="7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nna_Pavlova_in_the_Ballet_Sylphy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228600"/>
            <a:ext cx="4876800" cy="571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6096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</a:t>
            </a:r>
            <a:r>
              <a:rPr lang="ru-RU" dirty="0" err="1" smtClean="0">
                <a:solidFill>
                  <a:srgbClr val="0070C0"/>
                </a:solidFill>
              </a:rPr>
              <a:t>Афіша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для </a:t>
            </a:r>
            <a:r>
              <a:rPr lang="ru-RU" dirty="0" err="1" smtClean="0">
                <a:solidFill>
                  <a:srgbClr val="0070C0"/>
                </a:solidFill>
              </a:rPr>
              <a:t>балерини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Анни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Павлової</a:t>
            </a:r>
            <a:r>
              <a:rPr lang="ru-RU" dirty="0" smtClean="0">
                <a:solidFill>
                  <a:srgbClr val="0070C0"/>
                </a:solidFill>
              </a:rPr>
              <a:t>, 1909 р.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EEEB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308</Words>
  <PresentationFormat>Экран (4:3)</PresentationFormat>
  <Paragraphs>43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13</cp:revision>
  <dcterms:modified xsi:type="dcterms:W3CDTF">2014-02-24T22:36:43Z</dcterms:modified>
</cp:coreProperties>
</file>