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8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BD64-A27B-4ED6-9571-C5F5BAF1D98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C9F9F-1E9D-4D61-8282-19038195E44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Що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ж </a:t>
          </a:r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це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за </a:t>
          </a:r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небезпека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?</a:t>
          </a:r>
          <a:endParaRPr lang="ru-RU" sz="18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05CA6A3B-E470-453E-8178-12AEDC982A5A}" type="parTrans" cxnId="{6CB8AC5C-3749-458A-A6C3-1205E1530F02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449DB8B0-9927-4C70-8360-2EF4CF02673F}" type="sibTrans" cxnId="{6CB8AC5C-3749-458A-A6C3-1205E1530F02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58750AE0-BAA7-4CF8-8800-ADA0900364E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Звідки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вона </a:t>
          </a:r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з’явилася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?</a:t>
          </a:r>
          <a:endParaRPr lang="ru-RU" sz="18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935B6CFD-F9B1-47D7-81B4-683DF7F73A19}" type="parTrans" cxnId="{9A8FD318-1E68-44C0-9952-518980E9EF63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7B3C9E30-D4AD-414A-8726-697C463CBC36}" type="sibTrans" cxnId="{9A8FD318-1E68-44C0-9952-518980E9EF63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50172840-6B2B-4B7D-96B0-4CF8B3094F3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Чому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так </a:t>
          </a:r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стурбовані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вчені-екологи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?</a:t>
          </a:r>
          <a:endParaRPr lang="ru-RU" sz="18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6D803486-36E4-431A-A5E3-BBFF0AEDDBAD}" type="parTrans" cxnId="{E37B5D16-4A12-40E6-AA71-C85B447D55E4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C4A06FD4-02CA-44E3-98E1-5D1C29677A77}" type="sibTrans" cxnId="{E37B5D16-4A12-40E6-AA71-C85B447D55E4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EE6BF6A1-D402-4241-817E-69AB2ABD635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Чим </a:t>
          </a:r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загрожує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нам </a:t>
          </a:r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порушення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екологічної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ru-RU" sz="1800" b="0" i="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рівноваги</a:t>
          </a:r>
          <a:r>
            <a:rPr lang="ru-RU" sz="1800" b="0" i="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?</a:t>
          </a:r>
          <a:endParaRPr lang="ru-RU" sz="18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A49DA084-84AF-440F-A502-7CB295ABD26A}" type="parTrans" cxnId="{1734087D-1180-4B13-A01A-3E16BCE73AA7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CC97F60A-1019-424E-B177-BB5348388318}" type="sibTrans" cxnId="{1734087D-1180-4B13-A01A-3E16BCE73AA7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gm:t>
    </dgm:pt>
    <dgm:pt modelId="{77AE100F-95E7-4400-9001-647A691D13ED}" type="pres">
      <dgm:prSet presAssocID="{9697BD64-A27B-4ED6-9571-C5F5BAF1D989}" presName="matrix" presStyleCnt="0">
        <dgm:presLayoutVars>
          <dgm:chMax val="1"/>
          <dgm:dir/>
          <dgm:resizeHandles val="exact"/>
        </dgm:presLayoutVars>
      </dgm:prSet>
      <dgm:spPr/>
    </dgm:pt>
    <dgm:pt modelId="{AD2E936D-7F94-4CF0-B08C-0621F5E6C717}" type="pres">
      <dgm:prSet presAssocID="{9697BD64-A27B-4ED6-9571-C5F5BAF1D989}" presName="diamond" presStyleLbl="bgShp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A97B758-0B14-44AF-81D6-DB5CEC230356}" type="pres">
      <dgm:prSet presAssocID="{9697BD64-A27B-4ED6-9571-C5F5BAF1D98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37A82-849B-4B4B-B4C0-7401C60EB82B}" type="pres">
      <dgm:prSet presAssocID="{9697BD64-A27B-4ED6-9571-C5F5BAF1D98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EDEDF-D8DC-4712-9C18-7E112C4B07D4}" type="pres">
      <dgm:prSet presAssocID="{9697BD64-A27B-4ED6-9571-C5F5BAF1D98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18986-267A-4373-8902-CAB723F662BE}" type="pres">
      <dgm:prSet presAssocID="{9697BD64-A27B-4ED6-9571-C5F5BAF1D98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6D29A4-57CB-4700-BF42-0B094AADB4CB}" type="presOf" srcId="{BABC9F9F-1E9D-4D61-8282-19038195E44B}" destId="{7A97B758-0B14-44AF-81D6-DB5CEC230356}" srcOrd="0" destOrd="0" presId="urn:microsoft.com/office/officeart/2005/8/layout/matrix3"/>
    <dgm:cxn modelId="{5407360D-105E-4E8D-A939-90CF0ECEB44D}" type="presOf" srcId="{58750AE0-BAA7-4CF8-8800-ADA0900364E5}" destId="{BD237A82-849B-4B4B-B4C0-7401C60EB82B}" srcOrd="0" destOrd="0" presId="urn:microsoft.com/office/officeart/2005/8/layout/matrix3"/>
    <dgm:cxn modelId="{E37B5D16-4A12-40E6-AA71-C85B447D55E4}" srcId="{9697BD64-A27B-4ED6-9571-C5F5BAF1D989}" destId="{50172840-6B2B-4B7D-96B0-4CF8B3094F33}" srcOrd="2" destOrd="0" parTransId="{6D803486-36E4-431A-A5E3-BBFF0AEDDBAD}" sibTransId="{C4A06FD4-02CA-44E3-98E1-5D1C29677A77}"/>
    <dgm:cxn modelId="{1AD2497A-DA72-44E9-AE69-788290BD28EB}" type="presOf" srcId="{EE6BF6A1-D402-4241-817E-69AB2ABD635C}" destId="{B6618986-267A-4373-8902-CAB723F662BE}" srcOrd="0" destOrd="0" presId="urn:microsoft.com/office/officeart/2005/8/layout/matrix3"/>
    <dgm:cxn modelId="{6CB8AC5C-3749-458A-A6C3-1205E1530F02}" srcId="{9697BD64-A27B-4ED6-9571-C5F5BAF1D989}" destId="{BABC9F9F-1E9D-4D61-8282-19038195E44B}" srcOrd="0" destOrd="0" parTransId="{05CA6A3B-E470-453E-8178-12AEDC982A5A}" sibTransId="{449DB8B0-9927-4C70-8360-2EF4CF02673F}"/>
    <dgm:cxn modelId="{1734087D-1180-4B13-A01A-3E16BCE73AA7}" srcId="{9697BD64-A27B-4ED6-9571-C5F5BAF1D989}" destId="{EE6BF6A1-D402-4241-817E-69AB2ABD635C}" srcOrd="3" destOrd="0" parTransId="{A49DA084-84AF-440F-A502-7CB295ABD26A}" sibTransId="{CC97F60A-1019-424E-B177-BB5348388318}"/>
    <dgm:cxn modelId="{1D08C963-3590-435F-8021-67F847439562}" type="presOf" srcId="{9697BD64-A27B-4ED6-9571-C5F5BAF1D989}" destId="{77AE100F-95E7-4400-9001-647A691D13ED}" srcOrd="0" destOrd="0" presId="urn:microsoft.com/office/officeart/2005/8/layout/matrix3"/>
    <dgm:cxn modelId="{C2B0CBD4-296F-4149-A83E-0291E52997A7}" type="presOf" srcId="{50172840-6B2B-4B7D-96B0-4CF8B3094F33}" destId="{707EDEDF-D8DC-4712-9C18-7E112C4B07D4}" srcOrd="0" destOrd="0" presId="urn:microsoft.com/office/officeart/2005/8/layout/matrix3"/>
    <dgm:cxn modelId="{9A8FD318-1E68-44C0-9952-518980E9EF63}" srcId="{9697BD64-A27B-4ED6-9571-C5F5BAF1D989}" destId="{58750AE0-BAA7-4CF8-8800-ADA0900364E5}" srcOrd="1" destOrd="0" parTransId="{935B6CFD-F9B1-47D7-81B4-683DF7F73A19}" sibTransId="{7B3C9E30-D4AD-414A-8726-697C463CBC36}"/>
    <dgm:cxn modelId="{F6082126-6617-4DCC-A4A1-68B236CDEE32}" type="presParOf" srcId="{77AE100F-95E7-4400-9001-647A691D13ED}" destId="{AD2E936D-7F94-4CF0-B08C-0621F5E6C717}" srcOrd="0" destOrd="0" presId="urn:microsoft.com/office/officeart/2005/8/layout/matrix3"/>
    <dgm:cxn modelId="{CAAEE483-135F-4BAF-B691-5FF567B49013}" type="presParOf" srcId="{77AE100F-95E7-4400-9001-647A691D13ED}" destId="{7A97B758-0B14-44AF-81D6-DB5CEC230356}" srcOrd="1" destOrd="0" presId="urn:microsoft.com/office/officeart/2005/8/layout/matrix3"/>
    <dgm:cxn modelId="{36D69405-FF92-4579-B396-3F1B870137D0}" type="presParOf" srcId="{77AE100F-95E7-4400-9001-647A691D13ED}" destId="{BD237A82-849B-4B4B-B4C0-7401C60EB82B}" srcOrd="2" destOrd="0" presId="urn:microsoft.com/office/officeart/2005/8/layout/matrix3"/>
    <dgm:cxn modelId="{3CA892FA-7803-4765-9307-66BA7F31B028}" type="presParOf" srcId="{77AE100F-95E7-4400-9001-647A691D13ED}" destId="{707EDEDF-D8DC-4712-9C18-7E112C4B07D4}" srcOrd="3" destOrd="0" presId="urn:microsoft.com/office/officeart/2005/8/layout/matrix3"/>
    <dgm:cxn modelId="{4599045A-568D-4747-B199-09DEB914F05D}" type="presParOf" srcId="{77AE100F-95E7-4400-9001-647A691D13ED}" destId="{B6618986-267A-4373-8902-CAB723F662B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C4561-0430-43D2-9F48-1A103F7A63C9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7353C91-B0DC-4115-A8F0-C49844EA49ED}">
      <dgm:prSet/>
      <dgm:spPr/>
      <dgm:t>
        <a:bodyPr/>
        <a:lstStyle/>
        <a:p>
          <a:pPr rtl="0"/>
          <a:r>
            <a:rPr lang="ru-RU" smtClean="0"/>
            <a:t>Експлуатація природних ресурсів стає нормальною щоденною діяльністю</a:t>
          </a:r>
          <a:endParaRPr lang="ru-RU"/>
        </a:p>
      </dgm:t>
    </dgm:pt>
    <dgm:pt modelId="{6F73E270-EEBE-4298-A321-906A2A3A0D88}" type="parTrans" cxnId="{5D7E5FAB-5FED-4F0A-8150-6656740DDD82}">
      <dgm:prSet/>
      <dgm:spPr/>
      <dgm:t>
        <a:bodyPr/>
        <a:lstStyle/>
        <a:p>
          <a:endParaRPr lang="ru-RU"/>
        </a:p>
      </dgm:t>
    </dgm:pt>
    <dgm:pt modelId="{6A59B5D1-97C6-4F80-9D37-77551CE15935}" type="sibTrans" cxnId="{5D7E5FAB-5FED-4F0A-8150-6656740DDD82}">
      <dgm:prSet/>
      <dgm:spPr/>
      <dgm:t>
        <a:bodyPr/>
        <a:lstStyle/>
        <a:p>
          <a:endParaRPr lang="ru-RU"/>
        </a:p>
      </dgm:t>
    </dgm:pt>
    <dgm:pt modelId="{50B0178E-AD99-4437-8014-6E3F13ED7F1A}">
      <dgm:prSet/>
      <dgm:spPr/>
      <dgm:t>
        <a:bodyPr/>
        <a:lstStyle/>
        <a:p>
          <a:pPr rtl="0"/>
          <a:r>
            <a:rPr lang="ru-RU" smtClean="0"/>
            <a:t>Суспільство живе, відповідно до варварських подань, що природа створена для людини й він її хазяїн;</a:t>
          </a:r>
          <a:endParaRPr lang="ru-RU"/>
        </a:p>
      </dgm:t>
    </dgm:pt>
    <dgm:pt modelId="{9017F206-D770-4362-B4B1-30149092F93D}" type="parTrans" cxnId="{D67CD4F2-893E-4E0F-B930-D56B5C327430}">
      <dgm:prSet/>
      <dgm:spPr/>
      <dgm:t>
        <a:bodyPr/>
        <a:lstStyle/>
        <a:p>
          <a:endParaRPr lang="ru-RU"/>
        </a:p>
      </dgm:t>
    </dgm:pt>
    <dgm:pt modelId="{79175812-3DE6-4047-90C7-BFDF31CB1C14}" type="sibTrans" cxnId="{D67CD4F2-893E-4E0F-B930-D56B5C327430}">
      <dgm:prSet/>
      <dgm:spPr/>
      <dgm:t>
        <a:bodyPr/>
        <a:lstStyle/>
        <a:p>
          <a:endParaRPr lang="ru-RU"/>
        </a:p>
      </dgm:t>
    </dgm:pt>
    <dgm:pt modelId="{DCA741ED-C906-4DAC-9C89-AAEC73D490A5}">
      <dgm:prSet/>
      <dgm:spPr/>
      <dgm:t>
        <a:bodyPr/>
        <a:lstStyle/>
        <a:p>
          <a:pPr rtl="0"/>
          <a:r>
            <a:rPr lang="ru-RU" smtClean="0"/>
            <a:t>При цьому люди забувають про те, що самі є лише частиною природи, частиною цього єдиного ланцюга. І її руйнування веде до руйнування їх власного життя</a:t>
          </a:r>
          <a:endParaRPr lang="ru-RU"/>
        </a:p>
      </dgm:t>
    </dgm:pt>
    <dgm:pt modelId="{A23ACB91-2E2E-4DA7-82D5-E2A1908522A6}" type="parTrans" cxnId="{1F2B2750-020C-42E3-8E61-1353E9570C74}">
      <dgm:prSet/>
      <dgm:spPr/>
      <dgm:t>
        <a:bodyPr/>
        <a:lstStyle/>
        <a:p>
          <a:endParaRPr lang="ru-RU"/>
        </a:p>
      </dgm:t>
    </dgm:pt>
    <dgm:pt modelId="{6C27713E-80B6-42B7-B3C5-39C226732C4B}" type="sibTrans" cxnId="{1F2B2750-020C-42E3-8E61-1353E9570C74}">
      <dgm:prSet/>
      <dgm:spPr/>
      <dgm:t>
        <a:bodyPr/>
        <a:lstStyle/>
        <a:p>
          <a:endParaRPr lang="ru-RU"/>
        </a:p>
      </dgm:t>
    </dgm:pt>
    <dgm:pt modelId="{60641238-FCB1-466F-B66D-5470B028A2CC}" type="pres">
      <dgm:prSet presAssocID="{C57C4561-0430-43D2-9F48-1A103F7A63C9}" presName="Name0" presStyleCnt="0">
        <dgm:presLayoutVars>
          <dgm:dir/>
          <dgm:animLvl val="lvl"/>
          <dgm:resizeHandles val="exact"/>
        </dgm:presLayoutVars>
      </dgm:prSet>
      <dgm:spPr/>
    </dgm:pt>
    <dgm:pt modelId="{63AC6F37-589D-424A-8B73-5E0EE4AFC31B}" type="pres">
      <dgm:prSet presAssocID="{17353C91-B0DC-4115-A8F0-C49844EA49ED}" presName="linNode" presStyleCnt="0"/>
      <dgm:spPr/>
    </dgm:pt>
    <dgm:pt modelId="{D6FE94DC-46C7-4FB8-ABC0-1793426DC8C2}" type="pres">
      <dgm:prSet presAssocID="{17353C91-B0DC-4115-A8F0-C49844EA49E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DCBE0BA-F6F4-4AC7-9909-069172661C70}" type="pres">
      <dgm:prSet presAssocID="{6A59B5D1-97C6-4F80-9D37-77551CE15935}" presName="sp" presStyleCnt="0"/>
      <dgm:spPr/>
    </dgm:pt>
    <dgm:pt modelId="{3C6CD915-FDA7-424E-BCB0-3C266B9EBF50}" type="pres">
      <dgm:prSet presAssocID="{50B0178E-AD99-4437-8014-6E3F13ED7F1A}" presName="linNode" presStyleCnt="0"/>
      <dgm:spPr/>
    </dgm:pt>
    <dgm:pt modelId="{98CEA19C-3725-48FB-8056-575CF9940304}" type="pres">
      <dgm:prSet presAssocID="{50B0178E-AD99-4437-8014-6E3F13ED7F1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66D5238-D4A9-43B4-A710-B72384AD1B9F}" type="pres">
      <dgm:prSet presAssocID="{79175812-3DE6-4047-90C7-BFDF31CB1C14}" presName="sp" presStyleCnt="0"/>
      <dgm:spPr/>
    </dgm:pt>
    <dgm:pt modelId="{4FA0950A-31AE-4376-90BF-31EB9879CF25}" type="pres">
      <dgm:prSet presAssocID="{DCA741ED-C906-4DAC-9C89-AAEC73D490A5}" presName="linNode" presStyleCnt="0"/>
      <dgm:spPr/>
    </dgm:pt>
    <dgm:pt modelId="{6BB30A4D-6C6B-4228-9EBE-56043C98A98F}" type="pres">
      <dgm:prSet presAssocID="{DCA741ED-C906-4DAC-9C89-AAEC73D490A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F2B2750-020C-42E3-8E61-1353E9570C74}" srcId="{C57C4561-0430-43D2-9F48-1A103F7A63C9}" destId="{DCA741ED-C906-4DAC-9C89-AAEC73D490A5}" srcOrd="2" destOrd="0" parTransId="{A23ACB91-2E2E-4DA7-82D5-E2A1908522A6}" sibTransId="{6C27713E-80B6-42B7-B3C5-39C226732C4B}"/>
    <dgm:cxn modelId="{D67CD4F2-893E-4E0F-B930-D56B5C327430}" srcId="{C57C4561-0430-43D2-9F48-1A103F7A63C9}" destId="{50B0178E-AD99-4437-8014-6E3F13ED7F1A}" srcOrd="1" destOrd="0" parTransId="{9017F206-D770-4362-B4B1-30149092F93D}" sibTransId="{79175812-3DE6-4047-90C7-BFDF31CB1C14}"/>
    <dgm:cxn modelId="{578A9CDB-C247-466E-8605-FB85E31A2D85}" type="presOf" srcId="{DCA741ED-C906-4DAC-9C89-AAEC73D490A5}" destId="{6BB30A4D-6C6B-4228-9EBE-56043C98A98F}" srcOrd="0" destOrd="0" presId="urn:microsoft.com/office/officeart/2005/8/layout/vList5"/>
    <dgm:cxn modelId="{AB725AAC-F092-4919-A6F8-320C9C00B2C0}" type="presOf" srcId="{50B0178E-AD99-4437-8014-6E3F13ED7F1A}" destId="{98CEA19C-3725-48FB-8056-575CF9940304}" srcOrd="0" destOrd="0" presId="urn:microsoft.com/office/officeart/2005/8/layout/vList5"/>
    <dgm:cxn modelId="{50C9CEBC-F555-40C9-A1DE-94DE9C92091F}" type="presOf" srcId="{C57C4561-0430-43D2-9F48-1A103F7A63C9}" destId="{60641238-FCB1-466F-B66D-5470B028A2CC}" srcOrd="0" destOrd="0" presId="urn:microsoft.com/office/officeart/2005/8/layout/vList5"/>
    <dgm:cxn modelId="{F19993B2-42E7-4FA2-8329-54DA167901C7}" type="presOf" srcId="{17353C91-B0DC-4115-A8F0-C49844EA49ED}" destId="{D6FE94DC-46C7-4FB8-ABC0-1793426DC8C2}" srcOrd="0" destOrd="0" presId="urn:microsoft.com/office/officeart/2005/8/layout/vList5"/>
    <dgm:cxn modelId="{5D7E5FAB-5FED-4F0A-8150-6656740DDD82}" srcId="{C57C4561-0430-43D2-9F48-1A103F7A63C9}" destId="{17353C91-B0DC-4115-A8F0-C49844EA49ED}" srcOrd="0" destOrd="0" parTransId="{6F73E270-EEBE-4298-A321-906A2A3A0D88}" sibTransId="{6A59B5D1-97C6-4F80-9D37-77551CE15935}"/>
    <dgm:cxn modelId="{02B77A9E-926A-4B44-8918-9E210E61EED9}" type="presParOf" srcId="{60641238-FCB1-466F-B66D-5470B028A2CC}" destId="{63AC6F37-589D-424A-8B73-5E0EE4AFC31B}" srcOrd="0" destOrd="0" presId="urn:microsoft.com/office/officeart/2005/8/layout/vList5"/>
    <dgm:cxn modelId="{38F48222-7B6F-41CF-A428-CF1B73E57248}" type="presParOf" srcId="{63AC6F37-589D-424A-8B73-5E0EE4AFC31B}" destId="{D6FE94DC-46C7-4FB8-ABC0-1793426DC8C2}" srcOrd="0" destOrd="0" presId="urn:microsoft.com/office/officeart/2005/8/layout/vList5"/>
    <dgm:cxn modelId="{229EC66C-80C4-4BC5-AA6F-CC3A98D16C09}" type="presParOf" srcId="{60641238-FCB1-466F-B66D-5470B028A2CC}" destId="{4DCBE0BA-F6F4-4AC7-9909-069172661C70}" srcOrd="1" destOrd="0" presId="urn:microsoft.com/office/officeart/2005/8/layout/vList5"/>
    <dgm:cxn modelId="{177812D4-9BB9-449C-B5CD-3FE3B144E9D9}" type="presParOf" srcId="{60641238-FCB1-466F-B66D-5470B028A2CC}" destId="{3C6CD915-FDA7-424E-BCB0-3C266B9EBF50}" srcOrd="2" destOrd="0" presId="urn:microsoft.com/office/officeart/2005/8/layout/vList5"/>
    <dgm:cxn modelId="{23844C0E-DE9A-435F-91E8-B19AC3BBEB6D}" type="presParOf" srcId="{3C6CD915-FDA7-424E-BCB0-3C266B9EBF50}" destId="{98CEA19C-3725-48FB-8056-575CF9940304}" srcOrd="0" destOrd="0" presId="urn:microsoft.com/office/officeart/2005/8/layout/vList5"/>
    <dgm:cxn modelId="{C0A2FF84-2FBC-4B48-AE95-2F16B7373EC7}" type="presParOf" srcId="{60641238-FCB1-466F-B66D-5470B028A2CC}" destId="{D66D5238-D4A9-43B4-A710-B72384AD1B9F}" srcOrd="3" destOrd="0" presId="urn:microsoft.com/office/officeart/2005/8/layout/vList5"/>
    <dgm:cxn modelId="{783C4AAE-0CCE-4FB2-86F9-A82C10F4A82F}" type="presParOf" srcId="{60641238-FCB1-466F-B66D-5470B028A2CC}" destId="{4FA0950A-31AE-4376-90BF-31EB9879CF25}" srcOrd="4" destOrd="0" presId="urn:microsoft.com/office/officeart/2005/8/layout/vList5"/>
    <dgm:cxn modelId="{04195DB2-B1FE-4E6F-836D-AF856171B7FB}" type="presParOf" srcId="{4FA0950A-31AE-4376-90BF-31EB9879CF25}" destId="{6BB30A4D-6C6B-4228-9EBE-56043C98A98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FDFC2D-E932-4A9C-8951-4EB4E1A4D3E2}" type="doc">
      <dgm:prSet loTypeId="urn:microsoft.com/office/officeart/2005/8/layout/venn1" loCatId="relationship" qsTypeId="urn:microsoft.com/office/officeart/2005/8/quickstyle/3d1" qsCatId="3D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756CE865-331A-48F0-B55A-4266FE61949A}">
      <dgm:prSet custT="1"/>
      <dgm:spPr/>
      <dgm:t>
        <a:bodyPr/>
        <a:lstStyle/>
        <a:p>
          <a:pPr rtl="0"/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Безперервний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ріст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міст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, фабрик,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заводів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 на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місці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лісів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 і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лугів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скорочує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можливості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самоочищення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dirty="0" err="1" smtClean="0">
              <a:solidFill>
                <a:srgbClr val="00B050"/>
              </a:solidFill>
              <a:latin typeface="Comic Sans MS" pitchFamily="66" charset="0"/>
            </a:rPr>
            <a:t>біосфери</a:t>
          </a:r>
          <a:r>
            <a:rPr lang="ru-RU" sz="2800" dirty="0" smtClean="0">
              <a:solidFill>
                <a:srgbClr val="00B050"/>
              </a:solidFill>
              <a:latin typeface="Comic Sans MS" pitchFamily="66" charset="0"/>
            </a:rPr>
            <a:t>.</a:t>
          </a:r>
          <a:endParaRPr lang="ru-RU" sz="2800" dirty="0">
            <a:solidFill>
              <a:srgbClr val="00B050"/>
            </a:solidFill>
            <a:latin typeface="Comic Sans MS" pitchFamily="66" charset="0"/>
          </a:endParaRPr>
        </a:p>
      </dgm:t>
    </dgm:pt>
    <dgm:pt modelId="{E12688A2-D6EE-406E-95E9-D75004D9DE4F}" type="parTrans" cxnId="{DEBFA980-B97B-4059-A282-CC61C26395C2}">
      <dgm:prSet/>
      <dgm:spPr/>
      <dgm:t>
        <a:bodyPr/>
        <a:lstStyle/>
        <a:p>
          <a:endParaRPr lang="ru-RU"/>
        </a:p>
      </dgm:t>
    </dgm:pt>
    <dgm:pt modelId="{CA2AAF48-1BCD-4AA3-A0C7-B219BBE82E7A}" type="sibTrans" cxnId="{DEBFA980-B97B-4059-A282-CC61C26395C2}">
      <dgm:prSet/>
      <dgm:spPr/>
      <dgm:t>
        <a:bodyPr/>
        <a:lstStyle/>
        <a:p>
          <a:endParaRPr lang="ru-RU"/>
        </a:p>
      </dgm:t>
    </dgm:pt>
    <dgm:pt modelId="{1FEDE59A-FDA6-42CB-8D2D-65051D071556}" type="pres">
      <dgm:prSet presAssocID="{7CFDFC2D-E932-4A9C-8951-4EB4E1A4D3E2}" presName="compositeShape" presStyleCnt="0">
        <dgm:presLayoutVars>
          <dgm:chMax val="7"/>
          <dgm:dir/>
          <dgm:resizeHandles val="exact"/>
        </dgm:presLayoutVars>
      </dgm:prSet>
      <dgm:spPr/>
    </dgm:pt>
    <dgm:pt modelId="{41A66E71-05BE-4770-A8BA-166309AEBE31}" type="pres">
      <dgm:prSet presAssocID="{756CE865-331A-48F0-B55A-4266FE61949A}" presName="circ1TxSh" presStyleLbl="vennNode1" presStyleIdx="0" presStyleCnt="1"/>
      <dgm:spPr/>
    </dgm:pt>
  </dgm:ptLst>
  <dgm:cxnLst>
    <dgm:cxn modelId="{C1AF3FF1-42E3-410C-914B-BC5BB2568156}" type="presOf" srcId="{756CE865-331A-48F0-B55A-4266FE61949A}" destId="{41A66E71-05BE-4770-A8BA-166309AEBE31}" srcOrd="0" destOrd="0" presId="urn:microsoft.com/office/officeart/2005/8/layout/venn1"/>
    <dgm:cxn modelId="{DEBFA980-B97B-4059-A282-CC61C26395C2}" srcId="{7CFDFC2D-E932-4A9C-8951-4EB4E1A4D3E2}" destId="{756CE865-331A-48F0-B55A-4266FE61949A}" srcOrd="0" destOrd="0" parTransId="{E12688A2-D6EE-406E-95E9-D75004D9DE4F}" sibTransId="{CA2AAF48-1BCD-4AA3-A0C7-B219BBE82E7A}"/>
    <dgm:cxn modelId="{D30376B4-03EB-4FD8-B6A7-BE12E6C8E2AE}" type="presOf" srcId="{7CFDFC2D-E932-4A9C-8951-4EB4E1A4D3E2}" destId="{1FEDE59A-FDA6-42CB-8D2D-65051D071556}" srcOrd="0" destOrd="0" presId="urn:microsoft.com/office/officeart/2005/8/layout/venn1"/>
    <dgm:cxn modelId="{AC5E23D2-111E-4048-B58E-313856E7593E}" type="presParOf" srcId="{1FEDE59A-FDA6-42CB-8D2D-65051D071556}" destId="{41A66E71-05BE-4770-A8BA-166309AEBE3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1E1F21-18DB-48E1-8F3B-BA50731F877D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A392FD-94EF-419D-B11E-0D1C6985DEAE}">
      <dgm:prSet/>
      <dgm:spPr/>
      <dgm:t>
        <a:bodyPr/>
        <a:lstStyle/>
        <a:p>
          <a:pPr rtl="0"/>
          <a:r>
            <a:rPr lang="uk-UA" dirty="0" smtClean="0"/>
            <a:t>На прикладі мого рідного селища </a:t>
          </a:r>
          <a:r>
            <a:rPr lang="uk-UA" dirty="0" err="1" smtClean="0"/>
            <a:t>Котельва</a:t>
          </a:r>
          <a:r>
            <a:rPr lang="uk-UA" dirty="0" smtClean="0"/>
            <a:t>, можна побачити, що є «люди як люди», а є безкультурні,вибачте, «Люди-свині». Які за все своє безтурботне життя не зробили нічого гарного, проте, роблять </a:t>
          </a:r>
          <a:r>
            <a:rPr lang="uk-UA" dirty="0" err="1" smtClean="0"/>
            <a:t>безпокаранні</a:t>
          </a:r>
          <a:r>
            <a:rPr lang="uk-UA" dirty="0" smtClean="0"/>
            <a:t> вчинки!!</a:t>
          </a:r>
          <a:endParaRPr lang="ru-RU" dirty="0"/>
        </a:p>
      </dgm:t>
    </dgm:pt>
    <dgm:pt modelId="{99FCB44D-1C1F-4F4A-B0E3-CFED863EAE3C}" type="parTrans" cxnId="{F7F914E0-A8D7-4922-AC8C-F96B45265793}">
      <dgm:prSet/>
      <dgm:spPr/>
      <dgm:t>
        <a:bodyPr/>
        <a:lstStyle/>
        <a:p>
          <a:endParaRPr lang="ru-RU"/>
        </a:p>
      </dgm:t>
    </dgm:pt>
    <dgm:pt modelId="{2B94AAC0-FF70-473F-8800-7EC9E3B6FD60}" type="sibTrans" cxnId="{F7F914E0-A8D7-4922-AC8C-F96B45265793}">
      <dgm:prSet/>
      <dgm:spPr/>
      <dgm:t>
        <a:bodyPr/>
        <a:lstStyle/>
        <a:p>
          <a:endParaRPr lang="ru-RU"/>
        </a:p>
      </dgm:t>
    </dgm:pt>
    <dgm:pt modelId="{5BD5ACBC-98DB-4864-BC6C-003ED064F70F}" type="pres">
      <dgm:prSet presAssocID="{A91E1F21-18DB-48E1-8F3B-BA50731F877D}" presName="linear" presStyleCnt="0">
        <dgm:presLayoutVars>
          <dgm:animLvl val="lvl"/>
          <dgm:resizeHandles val="exact"/>
        </dgm:presLayoutVars>
      </dgm:prSet>
      <dgm:spPr/>
    </dgm:pt>
    <dgm:pt modelId="{03319F53-D030-4B02-B6A1-147FD483470D}" type="pres">
      <dgm:prSet presAssocID="{EEA392FD-94EF-419D-B11E-0D1C6985DEA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5D1913A-949F-43D1-B782-F2E947340076}" type="presOf" srcId="{A91E1F21-18DB-48E1-8F3B-BA50731F877D}" destId="{5BD5ACBC-98DB-4864-BC6C-003ED064F70F}" srcOrd="0" destOrd="0" presId="urn:microsoft.com/office/officeart/2005/8/layout/vList2"/>
    <dgm:cxn modelId="{EA1CCE02-556E-4B16-82CE-C2D5E57788AB}" type="presOf" srcId="{EEA392FD-94EF-419D-B11E-0D1C6985DEAE}" destId="{03319F53-D030-4B02-B6A1-147FD483470D}" srcOrd="0" destOrd="0" presId="urn:microsoft.com/office/officeart/2005/8/layout/vList2"/>
    <dgm:cxn modelId="{F7F914E0-A8D7-4922-AC8C-F96B45265793}" srcId="{A91E1F21-18DB-48E1-8F3B-BA50731F877D}" destId="{EEA392FD-94EF-419D-B11E-0D1C6985DEAE}" srcOrd="0" destOrd="0" parTransId="{99FCB44D-1C1F-4F4A-B0E3-CFED863EAE3C}" sibTransId="{2B94AAC0-FF70-473F-8800-7EC9E3B6FD60}"/>
    <dgm:cxn modelId="{607859FD-14F7-4257-8F21-7C582773436A}" type="presParOf" srcId="{5BD5ACBC-98DB-4864-BC6C-003ED064F70F}" destId="{03319F53-D030-4B02-B6A1-147FD48347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D31CE6-8F55-4B38-A6ED-756277F9829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7C25E24-A837-428B-8ED1-BBFEA5519DD2}">
      <dgm:prSet/>
      <dgm:spPr/>
      <dgm:t>
        <a:bodyPr/>
        <a:lstStyle/>
        <a:p>
          <a:pPr rtl="0"/>
          <a:r>
            <a:rPr lang="uk-UA" baseline="0" dirty="0" err="1" smtClean="0">
              <a:latin typeface="Comic Sans MS" pitchFamily="66" charset="0"/>
            </a:rPr>
            <a:t>Котельва</a:t>
          </a:r>
          <a:r>
            <a:rPr lang="uk-UA" baseline="0" dirty="0" smtClean="0">
              <a:latin typeface="Comic Sans MS" pitchFamily="66" charset="0"/>
            </a:rPr>
            <a:t> бореться з екологічними проблемами</a:t>
          </a:r>
          <a:endParaRPr lang="ru-RU" dirty="0">
            <a:latin typeface="Comic Sans MS" pitchFamily="66" charset="0"/>
          </a:endParaRPr>
        </a:p>
      </dgm:t>
    </dgm:pt>
    <dgm:pt modelId="{48A7C785-743B-4572-80FC-62A9B3B32D20}" type="parTrans" cxnId="{6DC8C333-96F6-4E72-B5D5-693E878BAD85}">
      <dgm:prSet/>
      <dgm:spPr/>
      <dgm:t>
        <a:bodyPr/>
        <a:lstStyle/>
        <a:p>
          <a:endParaRPr lang="ru-RU"/>
        </a:p>
      </dgm:t>
    </dgm:pt>
    <dgm:pt modelId="{11DD5F69-38C3-467B-B628-1321DA503535}" type="sibTrans" cxnId="{6DC8C333-96F6-4E72-B5D5-693E878BAD85}">
      <dgm:prSet/>
      <dgm:spPr/>
      <dgm:t>
        <a:bodyPr/>
        <a:lstStyle/>
        <a:p>
          <a:endParaRPr lang="ru-RU"/>
        </a:p>
      </dgm:t>
    </dgm:pt>
    <dgm:pt modelId="{DCBBA0CD-47A0-49CE-9254-0B1E498D0DBB}" type="pres">
      <dgm:prSet presAssocID="{54D31CE6-8F55-4B38-A6ED-756277F98292}" presName="linear" presStyleCnt="0">
        <dgm:presLayoutVars>
          <dgm:animLvl val="lvl"/>
          <dgm:resizeHandles val="exact"/>
        </dgm:presLayoutVars>
      </dgm:prSet>
      <dgm:spPr/>
    </dgm:pt>
    <dgm:pt modelId="{B99D5B87-EF3E-49CB-AFFA-3CEE9601EF9D}" type="pres">
      <dgm:prSet presAssocID="{17C25E24-A837-428B-8ED1-BBFEA5519DD2}" presName="parentText" presStyleLbl="node1" presStyleIdx="0" presStyleCnt="1" custScaleY="156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1AA50-4194-4E2B-9860-5B9C706C470C}" type="presOf" srcId="{17C25E24-A837-428B-8ED1-BBFEA5519DD2}" destId="{B99D5B87-EF3E-49CB-AFFA-3CEE9601EF9D}" srcOrd="0" destOrd="0" presId="urn:microsoft.com/office/officeart/2005/8/layout/vList2"/>
    <dgm:cxn modelId="{C6C37DBC-9C22-44B9-AD1F-D4FA020B9C2A}" type="presOf" srcId="{54D31CE6-8F55-4B38-A6ED-756277F98292}" destId="{DCBBA0CD-47A0-49CE-9254-0B1E498D0DBB}" srcOrd="0" destOrd="0" presId="urn:microsoft.com/office/officeart/2005/8/layout/vList2"/>
    <dgm:cxn modelId="{6DC8C333-96F6-4E72-B5D5-693E878BAD85}" srcId="{54D31CE6-8F55-4B38-A6ED-756277F98292}" destId="{17C25E24-A837-428B-8ED1-BBFEA5519DD2}" srcOrd="0" destOrd="0" parTransId="{48A7C785-743B-4572-80FC-62A9B3B32D20}" sibTransId="{11DD5F69-38C3-467B-B628-1321DA503535}"/>
    <dgm:cxn modelId="{81F7DA01-BFC0-4678-8371-2D4E117D95C6}" type="presParOf" srcId="{DCBBA0CD-47A0-49CE-9254-0B1E498D0DBB}" destId="{B99D5B87-EF3E-49CB-AFFA-3CEE9601EF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F4239A-5352-41BE-9C83-140FED74173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B6A7B026-2C3B-4BF5-8C9F-859ECE519CF0}">
      <dgm:prSet/>
      <dgm:spPr/>
      <dgm:t>
        <a:bodyPr/>
        <a:lstStyle/>
        <a:p>
          <a:pPr rtl="0"/>
          <a:r>
            <a:rPr lang="ru-RU" smtClean="0"/>
            <a:t>Вирубуєте ліси – посадіть молодняк, споживаєте воду – очистите ріки. На практиці ж виходить, що ми плюємо в колодязь, з якого самі ж і п’ємо. У результаті ми маємо високу смертність, низький рівень здоров’я, відсутність елементарної культури у великого відсотка населення (де живу, там і смічу).</a:t>
          </a:r>
          <a:endParaRPr lang="ru-RU"/>
        </a:p>
      </dgm:t>
    </dgm:pt>
    <dgm:pt modelId="{D6B3D34D-F845-407B-AFFE-942510B3C49E}" type="parTrans" cxnId="{D954DE73-84BE-46AC-927C-C25A8158C2CF}">
      <dgm:prSet/>
      <dgm:spPr/>
      <dgm:t>
        <a:bodyPr/>
        <a:lstStyle/>
        <a:p>
          <a:endParaRPr lang="ru-RU"/>
        </a:p>
      </dgm:t>
    </dgm:pt>
    <dgm:pt modelId="{7FC3FEEF-D9EE-4391-8EFC-EE66302F9521}" type="sibTrans" cxnId="{D954DE73-84BE-46AC-927C-C25A8158C2CF}">
      <dgm:prSet/>
      <dgm:spPr/>
      <dgm:t>
        <a:bodyPr/>
        <a:lstStyle/>
        <a:p>
          <a:endParaRPr lang="ru-RU"/>
        </a:p>
      </dgm:t>
    </dgm:pt>
    <dgm:pt modelId="{C276BF16-2EAF-4B9D-A75A-0BBC882ABA76}" type="pres">
      <dgm:prSet presAssocID="{F4F4239A-5352-41BE-9C83-140FED741730}" presName="linear" presStyleCnt="0">
        <dgm:presLayoutVars>
          <dgm:animLvl val="lvl"/>
          <dgm:resizeHandles val="exact"/>
        </dgm:presLayoutVars>
      </dgm:prSet>
      <dgm:spPr/>
    </dgm:pt>
    <dgm:pt modelId="{8901C1F2-E816-4E21-A4D5-A3E5CAE3762F}" type="pres">
      <dgm:prSet presAssocID="{B6A7B026-2C3B-4BF5-8C9F-859ECE519C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954DE73-84BE-46AC-927C-C25A8158C2CF}" srcId="{F4F4239A-5352-41BE-9C83-140FED741730}" destId="{B6A7B026-2C3B-4BF5-8C9F-859ECE519CF0}" srcOrd="0" destOrd="0" parTransId="{D6B3D34D-F845-407B-AFFE-942510B3C49E}" sibTransId="{7FC3FEEF-D9EE-4391-8EFC-EE66302F9521}"/>
    <dgm:cxn modelId="{B2B3BA7A-B018-4D6D-8474-F62A9FA18BBC}" type="presOf" srcId="{F4F4239A-5352-41BE-9C83-140FED741730}" destId="{C276BF16-2EAF-4B9D-A75A-0BBC882ABA76}" srcOrd="0" destOrd="0" presId="urn:microsoft.com/office/officeart/2005/8/layout/vList2"/>
    <dgm:cxn modelId="{C046AE5F-7841-4632-B4F6-A7C897DD2A13}" type="presOf" srcId="{B6A7B026-2C3B-4BF5-8C9F-859ECE519CF0}" destId="{8901C1F2-E816-4E21-A4D5-A3E5CAE3762F}" srcOrd="0" destOrd="0" presId="urn:microsoft.com/office/officeart/2005/8/layout/vList2"/>
    <dgm:cxn modelId="{0A40965A-4AA0-444B-8CBB-847B67B2C058}" type="presParOf" srcId="{C276BF16-2EAF-4B9D-A75A-0BBC882ABA76}" destId="{8901C1F2-E816-4E21-A4D5-A3E5CAE376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936D-7F94-4CF0-B08C-0621F5E6C717}">
      <dsp:nvSpPr>
        <dsp:cNvPr id="0" name=""/>
        <dsp:cNvSpPr/>
      </dsp:nvSpPr>
      <dsp:spPr>
        <a:xfrm>
          <a:off x="0" y="47265"/>
          <a:ext cx="4906887" cy="4906887"/>
        </a:xfrm>
        <a:prstGeom prst="diamond">
          <a:avLst/>
        </a:prstGeom>
        <a:solidFill>
          <a:schemeClr val="accent3">
            <a:tint val="55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A97B758-0B14-44AF-81D6-DB5CEC230356}">
      <dsp:nvSpPr>
        <dsp:cNvPr id="0" name=""/>
        <dsp:cNvSpPr/>
      </dsp:nvSpPr>
      <dsp:spPr>
        <a:xfrm>
          <a:off x="466154" y="513419"/>
          <a:ext cx="1913686" cy="1913686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shade val="40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Що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ж </a:t>
          </a: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це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за </a:t>
          </a: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небезпека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?</a:t>
          </a:r>
          <a:endParaRPr lang="ru-RU" sz="1800" kern="12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sp:txBody>
      <dsp:txXfrm>
        <a:off x="559572" y="606837"/>
        <a:ext cx="1726850" cy="1726850"/>
      </dsp:txXfrm>
    </dsp:sp>
    <dsp:sp modelId="{BD237A82-849B-4B4B-B4C0-7401C60EB82B}">
      <dsp:nvSpPr>
        <dsp:cNvPr id="0" name=""/>
        <dsp:cNvSpPr/>
      </dsp:nvSpPr>
      <dsp:spPr>
        <a:xfrm>
          <a:off x="2527047" y="513419"/>
          <a:ext cx="1913686" cy="1913686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shade val="40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Звідки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вона </a:t>
          </a: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з’явилася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?</a:t>
          </a:r>
          <a:endParaRPr lang="ru-RU" sz="1800" kern="12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sp:txBody>
      <dsp:txXfrm>
        <a:off x="2620465" y="606837"/>
        <a:ext cx="1726850" cy="1726850"/>
      </dsp:txXfrm>
    </dsp:sp>
    <dsp:sp modelId="{707EDEDF-D8DC-4712-9C18-7E112C4B07D4}">
      <dsp:nvSpPr>
        <dsp:cNvPr id="0" name=""/>
        <dsp:cNvSpPr/>
      </dsp:nvSpPr>
      <dsp:spPr>
        <a:xfrm>
          <a:off x="466154" y="2574312"/>
          <a:ext cx="1913686" cy="1913686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shade val="40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Чому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так </a:t>
          </a: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стурбовані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вчені-екологи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?</a:t>
          </a:r>
          <a:endParaRPr lang="ru-RU" sz="1800" kern="12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sp:txBody>
      <dsp:txXfrm>
        <a:off x="559572" y="2667730"/>
        <a:ext cx="1726850" cy="1726850"/>
      </dsp:txXfrm>
    </dsp:sp>
    <dsp:sp modelId="{B6618986-267A-4373-8902-CAB723F662BE}">
      <dsp:nvSpPr>
        <dsp:cNvPr id="0" name=""/>
        <dsp:cNvSpPr/>
      </dsp:nvSpPr>
      <dsp:spPr>
        <a:xfrm>
          <a:off x="2527047" y="2574312"/>
          <a:ext cx="1913686" cy="1913686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shade val="40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Чим </a:t>
          </a: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загрожує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нам </a:t>
          </a: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порушення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екологічної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ru-RU" sz="1800" b="0" i="0" kern="1200" dirty="0" err="1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рівноваги</a:t>
          </a:r>
          <a:r>
            <a:rPr lang="ru-RU" sz="1800" b="0" i="0" kern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rPr>
            <a:t>?</a:t>
          </a:r>
          <a:endParaRPr lang="ru-RU" sz="1800" kern="1200" dirty="0">
            <a:solidFill>
              <a:schemeClr val="accent3">
                <a:lumMod val="50000"/>
              </a:schemeClr>
            </a:solidFill>
            <a:latin typeface="Comic Sans MS" pitchFamily="66" charset="0"/>
          </a:endParaRPr>
        </a:p>
      </dsp:txBody>
      <dsp:txXfrm>
        <a:off x="2620465" y="2667730"/>
        <a:ext cx="1726850" cy="1726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E94DC-46C7-4FB8-ABC0-1793426DC8C2}">
      <dsp:nvSpPr>
        <dsp:cNvPr id="0" name=""/>
        <dsp:cNvSpPr/>
      </dsp:nvSpPr>
      <dsp:spPr>
        <a:xfrm>
          <a:off x="2438399" y="2344"/>
          <a:ext cx="2743200" cy="15470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Експлуатація природних ресурсів стає нормальною щоденною діяльністю</a:t>
          </a:r>
          <a:endParaRPr lang="ru-RU" sz="1500" kern="1200"/>
        </a:p>
      </dsp:txBody>
      <dsp:txXfrm>
        <a:off x="2513921" y="77866"/>
        <a:ext cx="2592156" cy="1396024"/>
      </dsp:txXfrm>
    </dsp:sp>
    <dsp:sp modelId="{98CEA19C-3725-48FB-8056-575CF9940304}">
      <dsp:nvSpPr>
        <dsp:cNvPr id="0" name=""/>
        <dsp:cNvSpPr/>
      </dsp:nvSpPr>
      <dsp:spPr>
        <a:xfrm>
          <a:off x="2438399" y="1626765"/>
          <a:ext cx="2743200" cy="1547068"/>
        </a:xfrm>
        <a:prstGeom prst="roundRec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Суспільство живе, відповідно до варварських подань, що природа створена для людини й він її хазяїн;</a:t>
          </a:r>
          <a:endParaRPr lang="ru-RU" sz="1500" kern="1200"/>
        </a:p>
      </dsp:txBody>
      <dsp:txXfrm>
        <a:off x="2513921" y="1702287"/>
        <a:ext cx="2592156" cy="1396024"/>
      </dsp:txXfrm>
    </dsp:sp>
    <dsp:sp modelId="{6BB30A4D-6C6B-4228-9EBE-56043C98A98F}">
      <dsp:nvSpPr>
        <dsp:cNvPr id="0" name=""/>
        <dsp:cNvSpPr/>
      </dsp:nvSpPr>
      <dsp:spPr>
        <a:xfrm>
          <a:off x="2438399" y="3251187"/>
          <a:ext cx="2743200" cy="1547068"/>
        </a:xfrm>
        <a:prstGeom prst="round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При цьому люди забувають про те, що самі є лише частиною природи, частиною цього єдиного ланцюга. І її руйнування веде до руйнування їх власного життя</a:t>
          </a:r>
          <a:endParaRPr lang="ru-RU" sz="1500" kern="1200"/>
        </a:p>
      </dsp:txBody>
      <dsp:txXfrm>
        <a:off x="2513921" y="3326709"/>
        <a:ext cx="2592156" cy="1396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66E71-05BE-4770-A8BA-166309AEBE31}">
      <dsp:nvSpPr>
        <dsp:cNvPr id="0" name=""/>
        <dsp:cNvSpPr/>
      </dsp:nvSpPr>
      <dsp:spPr>
        <a:xfrm>
          <a:off x="1409700" y="0"/>
          <a:ext cx="4800600" cy="48006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Безперервний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ріст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міст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, фабрик,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заводів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 на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місці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лісів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 і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лугів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скорочує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можливості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самоочищення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 </a:t>
          </a:r>
          <a:r>
            <a:rPr lang="ru-RU" sz="2800" kern="1200" dirty="0" err="1" smtClean="0">
              <a:solidFill>
                <a:srgbClr val="00B050"/>
              </a:solidFill>
              <a:latin typeface="Comic Sans MS" pitchFamily="66" charset="0"/>
            </a:rPr>
            <a:t>біосфери</a:t>
          </a:r>
          <a:r>
            <a:rPr lang="ru-RU" sz="2800" kern="1200" dirty="0" smtClean="0">
              <a:solidFill>
                <a:srgbClr val="00B050"/>
              </a:solidFill>
              <a:latin typeface="Comic Sans MS" pitchFamily="66" charset="0"/>
            </a:rPr>
            <a:t>.</a:t>
          </a:r>
          <a:endParaRPr lang="ru-RU" sz="2800" kern="1200" dirty="0">
            <a:solidFill>
              <a:srgbClr val="00B050"/>
            </a:solidFill>
            <a:latin typeface="Comic Sans MS" pitchFamily="66" charset="0"/>
          </a:endParaRPr>
        </a:p>
      </dsp:txBody>
      <dsp:txXfrm>
        <a:off x="2112732" y="703032"/>
        <a:ext cx="3394536" cy="3394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19F53-D030-4B02-B6A1-147FD483470D}">
      <dsp:nvSpPr>
        <dsp:cNvPr id="0" name=""/>
        <dsp:cNvSpPr/>
      </dsp:nvSpPr>
      <dsp:spPr>
        <a:xfrm>
          <a:off x="0" y="73915"/>
          <a:ext cx="3816424" cy="5180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На прикладі мого рідного селища </a:t>
          </a:r>
          <a:r>
            <a:rPr lang="uk-UA" sz="2700" kern="1200" dirty="0" err="1" smtClean="0"/>
            <a:t>Котельва</a:t>
          </a:r>
          <a:r>
            <a:rPr lang="uk-UA" sz="2700" kern="1200" dirty="0" smtClean="0"/>
            <a:t>, можна побачити, що є «люди як люди», а є безкультурні,вибачте, «Люди-свині». Які за все своє безтурботне життя не зробили нічого гарного, проте, роблять </a:t>
          </a:r>
          <a:r>
            <a:rPr lang="uk-UA" sz="2700" kern="1200" dirty="0" err="1" smtClean="0"/>
            <a:t>безпокаранні</a:t>
          </a:r>
          <a:r>
            <a:rPr lang="uk-UA" sz="2700" kern="1200" dirty="0" smtClean="0"/>
            <a:t> вчинки!!</a:t>
          </a:r>
          <a:endParaRPr lang="ru-RU" sz="2700" kern="1200" dirty="0"/>
        </a:p>
      </dsp:txBody>
      <dsp:txXfrm>
        <a:off x="186302" y="260217"/>
        <a:ext cx="3443820" cy="4808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D5B87-EF3E-49CB-AFFA-3CEE9601EF9D}">
      <dsp:nvSpPr>
        <dsp:cNvPr id="0" name=""/>
        <dsp:cNvSpPr/>
      </dsp:nvSpPr>
      <dsp:spPr>
        <a:xfrm>
          <a:off x="0" y="58017"/>
          <a:ext cx="7620000" cy="10269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baseline="0" dirty="0" err="1" smtClean="0">
              <a:latin typeface="Comic Sans MS" pitchFamily="66" charset="0"/>
            </a:rPr>
            <a:t>Котельва</a:t>
          </a:r>
          <a:r>
            <a:rPr lang="uk-UA" sz="2500" kern="1200" baseline="0" dirty="0" smtClean="0">
              <a:latin typeface="Comic Sans MS" pitchFamily="66" charset="0"/>
            </a:rPr>
            <a:t> бореться з екологічними проблемами</a:t>
          </a:r>
          <a:endParaRPr lang="ru-RU" sz="2500" kern="1200" dirty="0">
            <a:latin typeface="Comic Sans MS" pitchFamily="66" charset="0"/>
          </a:endParaRPr>
        </a:p>
      </dsp:txBody>
      <dsp:txXfrm>
        <a:off x="50132" y="108149"/>
        <a:ext cx="7519736" cy="9267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1C1F2-E816-4E21-A4D5-A3E5CAE3762F}">
      <dsp:nvSpPr>
        <dsp:cNvPr id="0" name=""/>
        <dsp:cNvSpPr/>
      </dsp:nvSpPr>
      <dsp:spPr>
        <a:xfrm>
          <a:off x="0" y="394552"/>
          <a:ext cx="3826768" cy="52790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Вирубуєте ліси – посадіть молодняк, споживаєте воду – очистите ріки. На практиці ж виходить, що ми плюємо в колодязь, з якого самі ж і п’ємо. У результаті ми маємо високу смертність, низький рівень здоров’я, відсутність елементарної культури у великого відсотка населення (де живу, там і смічу).</a:t>
          </a:r>
          <a:endParaRPr lang="ru-RU" sz="2400" kern="1200"/>
        </a:p>
      </dsp:txBody>
      <dsp:txXfrm>
        <a:off x="186807" y="581359"/>
        <a:ext cx="3453154" cy="4905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30F9754-64AD-467A-99C8-19B73F1D089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9338335-3F39-418F-B31D-B6AFA7F84966}" type="datetimeFigureOut">
              <a:rPr lang="ru-RU" smtClean="0"/>
              <a:t>22.12.2014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  <p:sndAc>
      <p:stSnd>
        <p:snd r:embed="rId13" name="chimes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5760640" cy="25939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z="8000" dirty="0" smtClean="0">
                <a:solidFill>
                  <a:srgbClr val="00B050"/>
                </a:solidFill>
                <a:latin typeface="Comic Sans MS" pitchFamily="66" charset="0"/>
              </a:rPr>
              <a:t>Екологічні проблеми</a:t>
            </a:r>
            <a:endParaRPr lang="ru-RU" sz="8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084169"/>
            <a:ext cx="331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Підготувала:</a:t>
            </a:r>
            <a:b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учениця 11-Б класу</a:t>
            </a:r>
            <a:b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uk-UA" dirty="0" err="1" smtClean="0">
                <a:solidFill>
                  <a:srgbClr val="00B050"/>
                </a:solidFill>
                <a:latin typeface="Comic Sans MS" pitchFamily="66" charset="0"/>
              </a:rPr>
              <a:t>Котелевської</a:t>
            </a:r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 загальноосвітньої школи №4</a:t>
            </a:r>
            <a:b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I-III</a:t>
            </a:r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 ступенів</a:t>
            </a:r>
            <a:b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Вчитель:</a:t>
            </a:r>
            <a:b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Яковенко О.П.</a:t>
            </a:r>
            <a:b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учитель біології вищої                                                 кваліфікаційної категорії</a:t>
            </a:r>
          </a:p>
          <a:p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35373"/>
            <a:ext cx="351044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97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620000" cy="2016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Природа повинна </a:t>
            </a:r>
            <a:r>
              <a:rPr lang="ru-RU" dirty="0" err="1"/>
              <a:t>жити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ми –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І</a:t>
            </a:r>
            <a:r>
              <a:rPr lang="ru-RU" dirty="0" smtClean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–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повітря</a:t>
            </a:r>
            <a:r>
              <a:rPr lang="ru-RU" dirty="0"/>
              <a:t>, вода –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існування</a:t>
            </a:r>
            <a:r>
              <a:rPr lang="ru-RU" dirty="0"/>
              <a:t>. Давайте ж </a:t>
            </a:r>
            <a:r>
              <a:rPr lang="ru-RU" dirty="0" err="1"/>
              <a:t>задумаємося</a:t>
            </a:r>
            <a:r>
              <a:rPr lang="ru-RU" dirty="0"/>
              <a:t> над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вчинками</a:t>
            </a:r>
            <a:r>
              <a:rPr lang="ru-RU" dirty="0" smtClean="0"/>
              <a:t> і </a:t>
            </a:r>
            <a:r>
              <a:rPr lang="ru-RU" dirty="0" err="1"/>
              <a:t>скоротимо</a:t>
            </a:r>
            <a:r>
              <a:rPr lang="ru-RU" dirty="0"/>
              <a:t> до </a:t>
            </a:r>
            <a:r>
              <a:rPr lang="ru-RU" dirty="0" err="1"/>
              <a:t>мінімуму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рідної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!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пізно</a:t>
            </a:r>
            <a:r>
              <a:rPr lang="ru-RU" dirty="0"/>
              <a:t>. </a:t>
            </a:r>
            <a:r>
              <a:rPr lang="ru-RU" dirty="0" err="1"/>
              <a:t>Поки</a:t>
            </a:r>
            <a:r>
              <a:rPr lang="ru-RU" dirty="0"/>
              <a:t> планета </a:t>
            </a:r>
            <a:r>
              <a:rPr lang="ru-RU" dirty="0" err="1"/>
              <a:t>ще</a:t>
            </a:r>
            <a:r>
              <a:rPr lang="ru-RU" dirty="0"/>
              <a:t> жива!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95873"/>
            <a:ext cx="5671889" cy="420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3239567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3898776" cy="410445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Екологія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екологічна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катастрофа,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екологічна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тривога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–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ці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слова,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раніше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зовсім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невідомі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простій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людині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, у наш час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хвилюють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і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насторожують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кожного.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544954"/>
              </p:ext>
            </p:extLst>
          </p:nvPr>
        </p:nvGraphicFramePr>
        <p:xfrm>
          <a:off x="3779912" y="1124744"/>
          <a:ext cx="4906888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962408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ж </a:t>
            </a:r>
            <a:r>
              <a:rPr lang="ru-RU" sz="4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за </a:t>
            </a:r>
            <a:r>
              <a:rPr lang="ru-RU" sz="4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небезпека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??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67549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44453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2204864"/>
            <a:ext cx="269321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8818269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412501"/>
              </p:ext>
            </p:extLst>
          </p:nvPr>
        </p:nvGraphicFramePr>
        <p:xfrm>
          <a:off x="611560" y="126876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" y="-17686"/>
            <a:ext cx="2674180" cy="2667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5595"/>
            <a:ext cx="2852856" cy="2504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58" y="4452813"/>
            <a:ext cx="2700163" cy="2405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" y="4452813"/>
            <a:ext cx="2592082" cy="2399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642448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dirty="0" err="1">
                <a:latin typeface="Comic Sans MS" pitchFamily="66" charset="0"/>
              </a:rPr>
              <a:t>Закрийте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очі</a:t>
            </a:r>
            <a:r>
              <a:rPr lang="ru-RU" sz="2400" dirty="0">
                <a:latin typeface="Comic Sans MS" pitchFamily="66" charset="0"/>
              </a:rPr>
              <a:t> й </a:t>
            </a:r>
            <a:r>
              <a:rPr lang="ru-RU" sz="2400" dirty="0" err="1" smtClean="0">
                <a:latin typeface="Comic Sans MS" pitchFamily="66" charset="0"/>
              </a:rPr>
              <a:t>уявіть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таку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картину: </a:t>
            </a:r>
            <a:r>
              <a:rPr lang="ru-RU" sz="2400" dirty="0" err="1">
                <a:latin typeface="Comic Sans MS" pitchFamily="66" charset="0"/>
              </a:rPr>
              <a:t>ви</a:t>
            </a:r>
            <a:r>
              <a:rPr lang="ru-RU" sz="2400" dirty="0">
                <a:latin typeface="Comic Sans MS" pitchFamily="66" charset="0"/>
              </a:rPr>
              <a:t> на </a:t>
            </a:r>
            <a:r>
              <a:rPr lang="ru-RU" sz="2400" dirty="0" err="1">
                <a:latin typeface="Comic Sans MS" pitchFamily="66" charset="0"/>
              </a:rPr>
              <a:t>березі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чистої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річки</a:t>
            </a:r>
            <a:r>
              <a:rPr lang="ru-RU" sz="2400" dirty="0">
                <a:latin typeface="Comic Sans MS" pitchFamily="66" charset="0"/>
              </a:rPr>
              <a:t>, на </a:t>
            </a:r>
            <a:r>
              <a:rPr lang="ru-RU" sz="2400" dirty="0" err="1">
                <a:latin typeface="Comic Sans MS" pitchFamily="66" charset="0"/>
              </a:rPr>
              <a:t>зеленій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галявині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вдихаєте</a:t>
            </a:r>
            <a:r>
              <a:rPr lang="ru-RU" sz="2400" dirty="0">
                <a:latin typeface="Comic Sans MS" pitchFamily="66" charset="0"/>
              </a:rPr>
              <a:t> аромат </a:t>
            </a:r>
            <a:r>
              <a:rPr lang="ru-RU" sz="2400" dirty="0" err="1">
                <a:latin typeface="Comic Sans MS" pitchFamily="66" charset="0"/>
              </a:rPr>
              <a:t>свіжого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повітря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підбігаєте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босоніж</a:t>
            </a:r>
            <a:r>
              <a:rPr lang="ru-RU" sz="2400" dirty="0">
                <a:latin typeface="Comic Sans MS" pitchFamily="66" charset="0"/>
              </a:rPr>
              <a:t> до </a:t>
            </a:r>
            <a:r>
              <a:rPr lang="ru-RU" sz="2400" dirty="0" err="1">
                <a:latin typeface="Comic Sans MS" pitchFamily="66" charset="0"/>
              </a:rPr>
              <a:t>ріки</a:t>
            </a:r>
            <a:r>
              <a:rPr lang="ru-RU" sz="2400" dirty="0">
                <a:latin typeface="Comic Sans MS" pitchFamily="66" charset="0"/>
              </a:rPr>
              <a:t> й, прильнув до </a:t>
            </a:r>
            <a:r>
              <a:rPr lang="ru-RU" sz="2400" dirty="0" err="1">
                <a:latin typeface="Comic Sans MS" pitchFamily="66" charset="0"/>
              </a:rPr>
              <a:t>неї</a:t>
            </a:r>
            <a:r>
              <a:rPr lang="ru-RU" sz="2400" dirty="0">
                <a:latin typeface="Comic Sans MS" pitchFamily="66" charset="0"/>
              </a:rPr>
              <a:t> губами, </a:t>
            </a:r>
            <a:r>
              <a:rPr lang="ru-RU" sz="2400" dirty="0" err="1">
                <a:latin typeface="Comic Sans MS" pitchFamily="66" charset="0"/>
              </a:rPr>
              <a:t>жадібно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п’єте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смачну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прохолодну</a:t>
            </a:r>
            <a:r>
              <a:rPr lang="ru-RU" sz="2400" dirty="0">
                <a:latin typeface="Comic Sans MS" pitchFamily="66" charset="0"/>
              </a:rPr>
              <a:t> воду. А </a:t>
            </a:r>
            <a:r>
              <a:rPr lang="ru-RU" sz="2400" dirty="0" err="1">
                <a:latin typeface="Comic Sans MS" pitchFamily="66" charset="0"/>
              </a:rPr>
              <a:t>тепер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відкрийте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очі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огляньтеся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навколо</a:t>
            </a:r>
            <a:r>
              <a:rPr lang="ru-RU" sz="2400" dirty="0">
                <a:latin typeface="Comic Sans MS" pitchFamily="66" charset="0"/>
              </a:rPr>
              <a:t> й </a:t>
            </a:r>
            <a:r>
              <a:rPr lang="ru-RU" sz="2400" dirty="0" err="1">
                <a:latin typeface="Comic Sans MS" pitchFamily="66" charset="0"/>
              </a:rPr>
              <a:t>скажіть</a:t>
            </a:r>
            <a:r>
              <a:rPr lang="ru-RU" sz="2400" dirty="0">
                <a:latin typeface="Comic Sans MS" pitchFamily="66" charset="0"/>
              </a:rPr>
              <a:t>, де </a:t>
            </a:r>
            <a:r>
              <a:rPr lang="ru-RU" sz="2400" dirty="0" err="1">
                <a:latin typeface="Comic Sans MS" pitchFamily="66" charset="0"/>
              </a:rPr>
              <a:t>ви</a:t>
            </a:r>
            <a:r>
              <a:rPr lang="ru-RU" sz="2400" dirty="0">
                <a:latin typeface="Comic Sans MS" pitchFamily="66" charset="0"/>
              </a:rPr>
              <a:t> можете наяву </a:t>
            </a:r>
            <a:r>
              <a:rPr lang="ru-RU" sz="2400" dirty="0" err="1">
                <a:latin typeface="Comic Sans MS" pitchFamily="66" charset="0"/>
              </a:rPr>
              <a:t>побачити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подібне</a:t>
            </a:r>
            <a:r>
              <a:rPr lang="ru-RU" sz="2400" dirty="0">
                <a:latin typeface="Comic Sans MS" pitchFamily="66" charset="0"/>
              </a:rPr>
              <a:t>. </a:t>
            </a:r>
            <a:r>
              <a:rPr lang="ru-RU" sz="2400" dirty="0" err="1">
                <a:latin typeface="Comic Sans MS" pitchFamily="66" charset="0"/>
              </a:rPr>
              <a:t>Наші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ріки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галявини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ліси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повітря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випробували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такий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нищівний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вплив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цивілізації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що</a:t>
            </a:r>
            <a:r>
              <a:rPr lang="ru-RU" sz="2400" dirty="0">
                <a:latin typeface="Comic Sans MS" pitchFamily="66" charset="0"/>
              </a:rPr>
              <a:t> настав час </a:t>
            </a:r>
            <a:r>
              <a:rPr lang="ru-RU" sz="2400" dirty="0" err="1">
                <a:latin typeface="Comic Sans MS" pitchFamily="66" charset="0"/>
              </a:rPr>
              <a:t>бити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тривогу</a:t>
            </a:r>
            <a:r>
              <a:rPr lang="ru-RU" sz="2400" dirty="0">
                <a:latin typeface="Comic Sans MS" pitchFamily="66" charset="0"/>
              </a:rPr>
              <a:t>. </a:t>
            </a:r>
            <a:r>
              <a:rPr lang="ru-RU" sz="2400" dirty="0" err="1">
                <a:latin typeface="Comic Sans MS" pitchFamily="66" charset="0"/>
              </a:rPr>
              <a:t>Розумна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людина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вже</a:t>
            </a:r>
            <a:r>
              <a:rPr lang="ru-RU" sz="2400" dirty="0">
                <a:latin typeface="Comic Sans MS" pitchFamily="66" charset="0"/>
              </a:rPr>
              <a:t> давно не </a:t>
            </a:r>
            <a:r>
              <a:rPr lang="ru-RU" sz="2400" dirty="0" err="1">
                <a:latin typeface="Comic Sans MS" pitchFamily="66" charset="0"/>
              </a:rPr>
              <a:t>ризикне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напитися</a:t>
            </a:r>
            <a:r>
              <a:rPr lang="ru-RU" sz="2400" dirty="0">
                <a:latin typeface="Comic Sans MS" pitchFamily="66" charset="0"/>
              </a:rPr>
              <a:t> з </a:t>
            </a:r>
            <a:r>
              <a:rPr lang="ru-RU" sz="2400" dirty="0" err="1">
                <a:latin typeface="Comic Sans MS" pitchFamily="66" charset="0"/>
              </a:rPr>
              <a:t>ріки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або</a:t>
            </a:r>
            <a:r>
              <a:rPr lang="ru-RU" sz="2400" dirty="0">
                <a:latin typeface="Comic Sans MS" pitchFamily="66" charset="0"/>
              </a:rPr>
              <a:t> озера, </a:t>
            </a:r>
            <a:r>
              <a:rPr lang="ru-RU" sz="2400" dirty="0" err="1">
                <a:latin typeface="Comic Sans MS" pitchFamily="66" charset="0"/>
              </a:rPr>
              <a:t>пройтися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босоніж</a:t>
            </a:r>
            <a:r>
              <a:rPr lang="ru-RU" sz="2400" dirty="0">
                <a:latin typeface="Comic Sans MS" pitchFamily="66" charset="0"/>
              </a:rPr>
              <a:t> по </a:t>
            </a:r>
            <a:r>
              <a:rPr lang="ru-RU" sz="2400" dirty="0" err="1">
                <a:latin typeface="Comic Sans MS" pitchFamily="66" charset="0"/>
              </a:rPr>
              <a:t>березі</a:t>
            </a:r>
            <a:r>
              <a:rPr lang="ru-RU" sz="2400" dirty="0">
                <a:latin typeface="Comic Sans MS" pitchFamily="66" charset="0"/>
              </a:rPr>
              <a:t>. Гори </a:t>
            </a:r>
            <a:r>
              <a:rPr lang="ru-RU" sz="2400" dirty="0" err="1">
                <a:latin typeface="Comic Sans MS" pitchFamily="66" charset="0"/>
              </a:rPr>
              <a:t>сміття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смітника</a:t>
            </a:r>
            <a:r>
              <a:rPr lang="ru-RU" sz="2400" dirty="0">
                <a:latin typeface="Comic Sans MS" pitchFamily="66" charset="0"/>
              </a:rPr>
              <a:t>, дерева з </a:t>
            </a:r>
            <a:r>
              <a:rPr lang="ru-RU" sz="2400" dirty="0" err="1">
                <a:latin typeface="Comic Sans MS" pitchFamily="66" charset="0"/>
              </a:rPr>
              <a:t>гірляндами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поліетиленових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пакетів</a:t>
            </a:r>
            <a:r>
              <a:rPr lang="ru-RU" sz="2400" dirty="0">
                <a:latin typeface="Comic Sans MS" pitchFamily="66" charset="0"/>
              </a:rPr>
              <a:t> – от і вся краса </a:t>
            </a:r>
            <a:r>
              <a:rPr lang="ru-RU" sz="2400" dirty="0" err="1">
                <a:latin typeface="Comic Sans MS" pitchFamily="66" charset="0"/>
              </a:rPr>
              <a:t>навколишньої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природи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5680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2520280" cy="990600"/>
          </a:xfrm>
        </p:spPr>
        <p:txBody>
          <a:bodyPr/>
          <a:lstStyle/>
          <a:p>
            <a:r>
              <a:rPr lang="uk-UA" sz="3200" dirty="0" smtClean="0">
                <a:solidFill>
                  <a:srgbClr val="00B050"/>
                </a:solidFill>
                <a:latin typeface="Comic Sans MS" pitchFamily="66" charset="0"/>
              </a:rPr>
              <a:t>Наприклад</a:t>
            </a:r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: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073775"/>
              </p:ext>
            </p:extLst>
          </p:nvPr>
        </p:nvGraphicFramePr>
        <p:xfrm>
          <a:off x="395536" y="548680"/>
          <a:ext cx="38164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3702469" cy="245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3702470" cy="244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824790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4468660"/>
              </p:ext>
            </p:extLst>
          </p:nvPr>
        </p:nvGraphicFramePr>
        <p:xfrm>
          <a:off x="457200" y="27463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82" y="1700808"/>
            <a:ext cx="35643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7403"/>
            <a:ext cx="3024336" cy="226489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6501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9529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19" y="980728"/>
            <a:ext cx="4051771" cy="4952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" y="3542062"/>
            <a:ext cx="3575890" cy="268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123207"/>
      </p:ext>
    </p:extLst>
  </p:cSld>
  <p:clrMapOvr>
    <a:masterClrMapping/>
  </p:clrMapOvr>
  <p:transition spd="slow">
    <p:wip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54059"/>
              </p:ext>
            </p:extLst>
          </p:nvPr>
        </p:nvGraphicFramePr>
        <p:xfrm>
          <a:off x="457200" y="332656"/>
          <a:ext cx="3826768" cy="606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150348"/>
            <a:ext cx="3347865" cy="26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7427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95</TotalTime>
  <Words>396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Екологічні проблеми</vt:lpstr>
      <vt:lpstr>Екологія, екологічна катастрофа, екологічна тривога – ці слова, раніше зовсім невідомі простій людині, у наш час хвилюють і насторожують кожного.</vt:lpstr>
      <vt:lpstr> Що ж це за небезпека??</vt:lpstr>
      <vt:lpstr>Презентация PowerPoint</vt:lpstr>
      <vt:lpstr>Презентация PowerPoint</vt:lpstr>
      <vt:lpstr>Наприклад: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</dc:title>
  <dc:creator>Пользователь</dc:creator>
  <cp:lastModifiedBy>Пользователь</cp:lastModifiedBy>
  <cp:revision>10</cp:revision>
  <dcterms:created xsi:type="dcterms:W3CDTF">2014-12-22T18:55:17Z</dcterms:created>
  <dcterms:modified xsi:type="dcterms:W3CDTF">2014-12-22T20:31:05Z</dcterms:modified>
</cp:coreProperties>
</file>