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240D"/>
    <a:srgbClr val="FF8F7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87C7C-C01E-4FA3-BB95-77DD4EB5BAD4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0C2AB-8343-48BF-8C44-5C3099B0631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9FCE-78ED-4CAE-9039-B155B61CE021}" type="datetime1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5F8B-B11A-404F-AD3C-02FDDE698EEF}" type="datetime1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B32D-4F55-4214-ACA2-812CC56A5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4EF0-820F-4BD7-847E-478A8C12D05C}" type="datetime1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B32D-4F55-4214-ACA2-812CC56A5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482-862A-4AD9-9469-B0C0124B5293}" type="datetime1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B32D-4F55-4214-ACA2-812CC56A5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640D-846F-424B-BC1D-7F5A2BA2E0F5}" type="datetime1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A1A8-F97B-4008-9E39-9C4F50A102D1}" type="datetime1">
              <a:rPr lang="ru-RU" smtClean="0"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B32D-4F55-4214-ACA2-812CC56A5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EACB-906C-4E78-BE68-A7B07BCC2D1B}" type="datetime1">
              <a:rPr lang="ru-RU" smtClean="0"/>
              <a:t>06.02.2014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B32D-4F55-4214-ACA2-812CC56A5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577A-F237-416A-A63C-B8AB3E3500CF}" type="datetime1">
              <a:rPr lang="ru-RU" smtClean="0"/>
              <a:t>06.02.2014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B32D-4F55-4214-ACA2-812CC56A5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681B-0FC7-4D7C-8DCE-4A67EB1BDD32}" type="datetime1">
              <a:rPr lang="ru-RU" smtClean="0"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B32D-4F55-4214-ACA2-812CC56A5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BA70-22A6-4540-8464-6B3DE4095A2F}" type="datetime1">
              <a:rPr lang="ru-RU" smtClean="0"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B32D-4F55-4214-ACA2-812CC56A5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E734-C696-4D1A-84F6-9B0A9F0CACC6}" type="datetime1">
              <a:rPr lang="ru-RU" smtClean="0"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B32D-4F55-4214-ACA2-812CC56A5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90CAF-1FA5-4231-8D6C-0357872BB680}" type="datetime1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6B32D-4F55-4214-ACA2-812CC56A5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7686" y="857232"/>
            <a:ext cx="4457704" cy="4298820"/>
          </a:xfrm>
        </p:spPr>
        <p:txBody>
          <a:bodyPr>
            <a:noAutofit/>
          </a:bodyPr>
          <a:lstStyle/>
          <a:p>
            <a:pPr>
              <a:tabLst>
                <a:tab pos="179388" algn="l"/>
              </a:tabLst>
            </a:pP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Тема дослідження:</a:t>
            </a:r>
            <a:r>
              <a:rPr lang="uk-UA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/>
            </a:r>
            <a:br>
              <a:rPr lang="uk-UA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</a:br>
            <a:r>
              <a:rPr lang="uk-UA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/>
            </a:r>
            <a:br>
              <a:rPr lang="uk-UA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</a:b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«Художній дивосвіт поруч» (Параска </a:t>
            </a:r>
            <a:b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Плитка-Горицвіт — фольклорист,етнограф, письменниця, художниця)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7" name="Picture 3" descr="F:\НАУКОВА РОБОТА Плитка- Горицвіт\Фото\Плит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3707183" cy="5357826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8" y="5357826"/>
            <a:ext cx="2057392" cy="280974"/>
          </a:xfrm>
        </p:spPr>
        <p:txBody>
          <a:bodyPr>
            <a:normAutofit fontScale="47500" lnSpcReduction="20000"/>
          </a:bodyPr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Gabriola" pitchFamily="82" charset="0"/>
              </a:rPr>
              <a:t>Висновки</a:t>
            </a:r>
            <a:r>
              <a:rPr lang="ru-RU" dirty="0" smtClean="0">
                <a:solidFill>
                  <a:srgbClr val="C00000"/>
                </a:solidFill>
                <a:latin typeface="Gabriola" pitchFamily="82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Gabriola" pitchFamily="82" charset="0"/>
              </a:rPr>
            </a:br>
            <a:endParaRPr lang="ru-RU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4038600" cy="5433467"/>
          </a:xfrm>
        </p:spPr>
        <p:txBody>
          <a:bodyPr>
            <a:normAutofit fontScale="92500"/>
          </a:bodyPr>
          <a:lstStyle/>
          <a:p>
            <a:pPr marL="0" indent="179388"/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Параска Плитка-Горицвіт дивним чином поєднала в собі дитячу безпосередність і мудрість старця, селянську простоту і високість слова, відкритість кожній душі і зосередженість на внутрішньому світі, любов і увагу до найменшої живої земної істоти і устремління у вищі сфери буття. </a:t>
            </a: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642918"/>
            <a:ext cx="4038600" cy="3143272"/>
          </a:xfrm>
        </p:spPr>
        <p:txBody>
          <a:bodyPr>
            <a:noAutofit/>
          </a:bodyPr>
          <a:lstStyle/>
          <a:p>
            <a:r>
              <a:rPr lang="uk-UA" sz="2350" dirty="0" smtClean="0">
                <a:solidFill>
                  <a:schemeClr val="bg2">
                    <a:lumMod val="10000"/>
                  </a:schemeClr>
                </a:solidFill>
              </a:rPr>
              <a:t>Її розпинали десятками років, а вона йшла з розпростертими руками і відкритим серцем назустріч світові, своїми поетичними творами, художніми полотнами засвідчувала свою любов до України, до Церкви, до Людини.</a:t>
            </a:r>
            <a:endParaRPr lang="ru-RU" sz="235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2350" dirty="0"/>
          </a:p>
        </p:txBody>
      </p:sp>
      <p:pic>
        <p:nvPicPr>
          <p:cNvPr id="9218" name="Picture 2" descr="F:\НАУКОВА РОБОТА Плитка- Горицвіт\Фото\para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357694"/>
            <a:ext cx="3260421" cy="2298852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B32D-4F55-4214-ACA2-812CC56A54E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Дякую за увагу!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10243" name="Picture 3" descr="F:\НАУКОВА РОБОТА Плитка- Горицвіт\Фото\x_def7b7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00306"/>
            <a:ext cx="3745932" cy="2857520"/>
          </a:xfrm>
          <a:prstGeom prst="rect">
            <a:avLst/>
          </a:prstGeom>
          <a:noFill/>
        </p:spPr>
      </p:pic>
      <p:pic>
        <p:nvPicPr>
          <p:cNvPr id="10242" name="Picture 2" descr="F:\НАУКОВА РОБОТА Плитка- Горицвіт\Фото\x_610f96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786058"/>
            <a:ext cx="3917812" cy="283195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B32D-4F55-4214-ACA2-812CC56A54E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  </a:t>
            </a: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Мета роботи:          Об’єкт дослідження: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071678"/>
            <a:ext cx="4038600" cy="4525963"/>
          </a:xfrm>
        </p:spPr>
        <p:txBody>
          <a:bodyPr numCol="1">
            <a:normAutofit/>
          </a:bodyPr>
          <a:lstStyle/>
          <a:p>
            <a:pPr marL="82550" indent="96838"/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збір, систематизація і узагальнення інформації про життєвий подвиг Параски Плитки-Горицвіт, аналіз її літературних творів і художніх полотен.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>
              <a:buNone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000240"/>
            <a:ext cx="4329114" cy="3971940"/>
          </a:xfrm>
        </p:spPr>
        <p:txBody>
          <a:bodyPr/>
          <a:lstStyle/>
          <a:p>
            <a:pPr indent="17463"/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літературні і малярські твори письменниці і художниці, зокрема «Старовіцькі повісторькє» картини на теми: «Доля Гуцулкє» і «Доля Гуцула».</a:t>
            </a:r>
            <a:endParaRPr lang="ru-RU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B32D-4F55-4214-ACA2-812CC56A54E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636"/>
            <a:ext cx="8229600" cy="1714504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latin typeface="Sylfaen" pitchFamily="18" charset="0"/>
              </a:rPr>
              <a:t>РОЗДІЛ І</a:t>
            </a:r>
            <a:r>
              <a:rPr lang="ru-RU" sz="2250" dirty="0" smtClean="0">
                <a:solidFill>
                  <a:srgbClr val="C00000"/>
                </a:solidFill>
                <a:latin typeface="Sylfaen" pitchFamily="18" charset="0"/>
              </a:rPr>
              <a:t/>
            </a:r>
            <a:br>
              <a:rPr lang="ru-RU" sz="2250" dirty="0" smtClean="0">
                <a:solidFill>
                  <a:srgbClr val="C00000"/>
                </a:solidFill>
                <a:latin typeface="Sylfaen" pitchFamily="18" charset="0"/>
              </a:rPr>
            </a:br>
            <a:r>
              <a:rPr lang="uk-UA" sz="2250" b="1" dirty="0" smtClean="0">
                <a:solidFill>
                  <a:srgbClr val="C00000"/>
                </a:solidFill>
                <a:latin typeface="Sylfaen" pitchFamily="18" charset="0"/>
              </a:rPr>
              <a:t>ЖИТТЯ І ТВОРЧІСТЬ ПАРАСКИ ПЛИТКИ-ГОРИЦВІТ—ПОДВИГ,ЗРАЗОК СЛУЖІННЯ ГОСПОДУ, РІДНОМУ КРАЮ І ЛЮДЯМ</a:t>
            </a:r>
            <a:r>
              <a:rPr lang="ru-RU" sz="2400" dirty="0" smtClean="0">
                <a:solidFill>
                  <a:srgbClr val="FB240D"/>
                </a:solidFill>
                <a:latin typeface="Gabriola" pitchFamily="82" charset="0"/>
              </a:rPr>
              <a:t/>
            </a:r>
            <a:br>
              <a:rPr lang="ru-RU" sz="2400" dirty="0" smtClean="0">
                <a:solidFill>
                  <a:srgbClr val="FB240D"/>
                </a:solidFill>
                <a:latin typeface="Gabriola" pitchFamily="82" charset="0"/>
              </a:rPr>
            </a:br>
            <a:endParaRPr lang="ru-RU" sz="2400" dirty="0">
              <a:solidFill>
                <a:srgbClr val="FB240D"/>
              </a:solidFill>
              <a:latin typeface="Gabriola" pitchFamily="82" charset="0"/>
            </a:endParaRPr>
          </a:p>
        </p:txBody>
      </p:sp>
      <p:pic>
        <p:nvPicPr>
          <p:cNvPr id="2053" name="Picture 5" descr="F:\НАУКОВА РОБОТА Плитка- Горицвіт\Фото\x_496cf9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57166"/>
            <a:ext cx="3357554" cy="4429156"/>
          </a:xfrm>
          <a:prstGeom prst="rect">
            <a:avLst/>
          </a:prstGeom>
          <a:noFill/>
        </p:spPr>
      </p:pic>
      <p:pic>
        <p:nvPicPr>
          <p:cNvPr id="12" name="Содержимое 3" descr="44D85FA4-504E-40E5-B15B-6937B48D4EC0_mw800_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71480"/>
            <a:ext cx="3935264" cy="403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B32D-4F55-4214-ACA2-812CC56A54E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sz="half" idx="1"/>
          </p:nvPr>
        </p:nvSpPr>
        <p:spPr>
          <a:xfrm>
            <a:off x="428596" y="857232"/>
            <a:ext cx="4038600" cy="5357850"/>
          </a:xfrm>
        </p:spPr>
        <p:txBody>
          <a:bodyPr numCol="1">
            <a:normAutofit/>
          </a:bodyPr>
          <a:lstStyle/>
          <a:p>
            <a:r>
              <a:rPr lang="uk-UA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briola" pitchFamily="82" charset="0"/>
              </a:rPr>
              <a:t>1.1.Талант Параски Плитки-Горицвіт – то явище самобутнє і неповторне.</a:t>
            </a:r>
          </a:p>
          <a:p>
            <a:r>
              <a:rPr lang="uk-UA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briola" pitchFamily="82" charset="0"/>
              </a:rPr>
              <a:t>1.2.Життя її </a:t>
            </a:r>
            <a:r>
              <a:rPr lang="uk-UA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briola" pitchFamily="82" charset="0"/>
              </a:rPr>
              <a:t>–</a:t>
            </a:r>
            <a:r>
              <a:rPr lang="uk-UA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briola" pitchFamily="82" charset="0"/>
              </a:rPr>
              <a:t> то терни колючі і сльози криваві.</a:t>
            </a:r>
          </a:p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briola" pitchFamily="82" charset="0"/>
              </a:rPr>
              <a:t>1.</a:t>
            </a:r>
            <a:r>
              <a:rPr lang="uk-UA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briola" pitchFamily="82" charset="0"/>
              </a:rPr>
              <a:t>2.1.На більшовицькій каторзі</a:t>
            </a:r>
            <a:endParaRPr lang="ru-RU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Gabriola" pitchFamily="82" charset="0"/>
            </a:endParaRPr>
          </a:p>
          <a:p>
            <a:r>
              <a:rPr lang="uk-UA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briola" pitchFamily="82" charset="0"/>
              </a:rPr>
              <a:t>1.3.Знову у рідному краї</a:t>
            </a:r>
            <a:endParaRPr lang="ru-RU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Gabriola" pitchFamily="82" charset="0"/>
            </a:endParaRPr>
          </a:p>
          <a:p>
            <a:endParaRPr lang="uk-UA" sz="3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uk-UA" sz="3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uk-UA" sz="3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3200" dirty="0" smtClean="0"/>
          </a:p>
          <a:p>
            <a:endParaRPr lang="ru-RU" dirty="0"/>
          </a:p>
        </p:txBody>
      </p:sp>
      <p:pic>
        <p:nvPicPr>
          <p:cNvPr id="3075" name="Picture 3" descr="F:\НАУКОВА РОБОТА Плитка- Горицвіт\Фото\2363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857232"/>
            <a:ext cx="3946248" cy="503916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B32D-4F55-4214-ACA2-812CC56A54E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5"/>
            <a:ext cx="7772400" cy="1428760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C00000"/>
                </a:solidFill>
                <a:latin typeface="Sylfaen" pitchFamily="18" charset="0"/>
              </a:rPr>
              <a:t>РОЗДІЛ ІІ</a:t>
            </a:r>
            <a:br>
              <a:rPr lang="uk-UA" sz="3200" dirty="0" smtClean="0">
                <a:solidFill>
                  <a:srgbClr val="C00000"/>
                </a:solidFill>
                <a:latin typeface="Sylfaen" pitchFamily="18" charset="0"/>
              </a:rPr>
            </a:br>
            <a:r>
              <a:rPr lang="uk-UA" sz="3200" dirty="0" smtClean="0">
                <a:solidFill>
                  <a:srgbClr val="C00000"/>
                </a:solidFill>
                <a:latin typeface="Sylfaen" pitchFamily="18" charset="0"/>
              </a:rPr>
              <a:t>ЛІТЕРАТУРНА ТВОРЧІСТЬ ТАЛАНОВИТОЇ ГУЦУЛКИ</a:t>
            </a:r>
            <a:endParaRPr lang="ru-RU" sz="3200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3108" y="1928802"/>
            <a:ext cx="5143536" cy="2643206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</a:rPr>
              <a:t>О, як любо в світі жити – </a:t>
            </a:r>
            <a:endParaRPr lang="ru-RU" dirty="0" smtClean="0">
              <a:solidFill>
                <a:schemeClr val="bg2">
                  <a:lumMod val="10000"/>
                </a:schemeClr>
              </a:solidFill>
              <a:latin typeface="Gabriola" pitchFamily="82" charset="0"/>
            </a:endParaRPr>
          </a:p>
          <a:p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</a:rPr>
              <a:t>при творчій годині!</a:t>
            </a:r>
            <a:endParaRPr lang="ru-RU" dirty="0" smtClean="0">
              <a:solidFill>
                <a:schemeClr val="bg2">
                  <a:lumMod val="10000"/>
                </a:schemeClr>
              </a:solidFill>
              <a:latin typeface="Gabriola" pitchFamily="82" charset="0"/>
            </a:endParaRPr>
          </a:p>
          <a:p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</a:rPr>
              <a:t>У тім щастя і окраса –</a:t>
            </a:r>
            <a:endParaRPr lang="ru-RU" dirty="0" smtClean="0">
              <a:solidFill>
                <a:schemeClr val="bg2">
                  <a:lumMod val="10000"/>
                </a:schemeClr>
              </a:solidFill>
              <a:latin typeface="Gabriola" pitchFamily="82" charset="0"/>
            </a:endParaRPr>
          </a:p>
          <a:p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</a:rPr>
              <a:t>пишучій людині!</a:t>
            </a:r>
            <a:endParaRPr lang="ru-RU" dirty="0" smtClean="0">
              <a:solidFill>
                <a:schemeClr val="bg2">
                  <a:lumMod val="10000"/>
                </a:schemeClr>
              </a:solidFill>
              <a:latin typeface="Gabriola" pitchFamily="82" charset="0"/>
            </a:endParaRPr>
          </a:p>
          <a:p>
            <a:endParaRPr lang="ru-RU" dirty="0"/>
          </a:p>
        </p:txBody>
      </p:sp>
      <p:pic>
        <p:nvPicPr>
          <p:cNvPr id="4098" name="Picture 2" descr="F:\НАУКОВА РОБОТА Плитка- Горицвіт\Фото\paraska_boo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286256"/>
            <a:ext cx="4286250" cy="232410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4114800" cy="4429155"/>
          </a:xfrm>
        </p:spPr>
        <p:txBody>
          <a:bodyPr>
            <a:normAutofit/>
          </a:bodyPr>
          <a:lstStyle/>
          <a:p>
            <a:pPr indent="17463">
              <a:buNone/>
            </a:pPr>
            <a:r>
              <a:rPr lang="uk-UA" dirty="0" smtClean="0">
                <a:latin typeface="Gabriola" pitchFamily="82" charset="0"/>
              </a:rPr>
              <a:t>Книжка </a:t>
            </a:r>
            <a:r>
              <a:rPr lang="uk-UA" dirty="0" smtClean="0">
                <a:solidFill>
                  <a:srgbClr val="C00000"/>
                </a:solidFill>
                <a:latin typeface="Gabriola" pitchFamily="82" charset="0"/>
              </a:rPr>
              <a:t>«Старовіцкі повісторькє» </a:t>
            </a:r>
            <a:r>
              <a:rPr lang="uk-UA" dirty="0" smtClean="0">
                <a:latin typeface="Gabriola" pitchFamily="82" charset="0"/>
              </a:rPr>
              <a:t>- це лише невелика частина того, що створила Параска Плитка-Горицвіт за своє довге, наполегливе, складне, сповнене драм і катаклізмів життя. </a:t>
            </a:r>
            <a:endParaRPr lang="ru-RU" dirty="0">
              <a:latin typeface="Gabriola" pitchFamily="8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B32D-4F55-4214-ACA2-812CC56A54EC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26" name="Picture 2" descr="C:\Users\user\Desktop\DSCN02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714356"/>
            <a:ext cx="4000528" cy="54653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 </a:t>
            </a:r>
            <a:r>
              <a:rPr lang="uk-UA" sz="2700" b="1" dirty="0" smtClean="0">
                <a:solidFill>
                  <a:srgbClr val="C00000"/>
                </a:solidFill>
                <a:latin typeface="Sylfaen" pitchFamily="18" charset="0"/>
              </a:rPr>
              <a:t>РОЗДІЛ ІІІ.</a:t>
            </a:r>
            <a:r>
              <a:rPr lang="ru-RU" sz="2700" dirty="0" smtClean="0">
                <a:solidFill>
                  <a:srgbClr val="C00000"/>
                </a:solidFill>
                <a:latin typeface="Sylfaen" pitchFamily="18" charset="0"/>
              </a:rPr>
              <a:t/>
            </a:r>
            <a:br>
              <a:rPr lang="ru-RU" sz="2700" dirty="0" smtClean="0">
                <a:solidFill>
                  <a:srgbClr val="C00000"/>
                </a:solidFill>
                <a:latin typeface="Sylfaen" pitchFamily="18" charset="0"/>
              </a:rPr>
            </a:br>
            <a:r>
              <a:rPr lang="uk-UA" sz="2700" b="1" dirty="0" smtClean="0">
                <a:solidFill>
                  <a:srgbClr val="C00000"/>
                </a:solidFill>
                <a:latin typeface="Sylfaen" pitchFamily="18" charset="0"/>
              </a:rPr>
              <a:t>МАЛЯРСЬКА ТВОРЧІСТЬ ПАРАСКИ ПЛИТКИ-ГОРИЦВІТ</a:t>
            </a:r>
            <a:endParaRPr lang="ru-RU" dirty="0">
              <a:solidFill>
                <a:srgbClr val="C00000"/>
              </a:solidFill>
              <a:latin typeface="Sylfaen" pitchFamily="18" charset="0"/>
            </a:endParaRPr>
          </a:p>
        </p:txBody>
      </p:sp>
      <p:pic>
        <p:nvPicPr>
          <p:cNvPr id="6146" name="Picture 2" descr="F:\НАУКОВА РОБОТА Плитка- Горицвіт\img_71975b45d78aa9e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3371876" cy="4500060"/>
          </a:xfrm>
          <a:prstGeom prst="rect">
            <a:avLst/>
          </a:prstGeom>
          <a:noFill/>
        </p:spPr>
      </p:pic>
      <p:pic>
        <p:nvPicPr>
          <p:cNvPr id="6147" name="Picture 3" descr="F:\НАУКОВА РОБОТА Плитка- Горицвіт\img_71895b45d2d9fa32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928802"/>
            <a:ext cx="3390906" cy="4525457"/>
          </a:xfrm>
          <a:prstGeom prst="rect">
            <a:avLst/>
          </a:prstGeom>
          <a:noFill/>
        </p:spPr>
      </p:pic>
      <p:pic>
        <p:nvPicPr>
          <p:cNvPr id="6148" name="Picture 4" descr="F:\НАУКОВА РОБОТА Плитка- Горицвіт\img_71995b45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357430"/>
            <a:ext cx="3211691" cy="428628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B32D-4F55-4214-ACA2-812CC56A54E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err="1" smtClean="0">
                <a:solidFill>
                  <a:srgbClr val="C00000"/>
                </a:solidFill>
                <a:latin typeface="Gabriola" pitchFamily="82" charset="0"/>
              </a:rPr>
              <a:t>“Доля</a:t>
            </a:r>
            <a:r>
              <a:rPr lang="uk-UA" sz="4800" b="1" dirty="0" smtClean="0">
                <a:solidFill>
                  <a:srgbClr val="C00000"/>
                </a:solidFill>
                <a:latin typeface="Gabriola" pitchFamily="82" charset="0"/>
              </a:rPr>
              <a:t> </a:t>
            </a:r>
            <a:r>
              <a:rPr lang="uk-UA" sz="4800" b="1" dirty="0" err="1" smtClean="0">
                <a:solidFill>
                  <a:srgbClr val="C00000"/>
                </a:solidFill>
                <a:latin typeface="Gabriola" pitchFamily="82" charset="0"/>
              </a:rPr>
              <a:t>Гуцула”</a:t>
            </a:r>
            <a:endParaRPr lang="ru-RU" sz="48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8194" name="Picture 2" descr="F:\НАУКОВА РОБОТА Плитка- Горицвіт\Фото\0001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3143272" cy="5096111"/>
          </a:xfrm>
          <a:prstGeom prst="rect">
            <a:avLst/>
          </a:prstGeom>
          <a:noFill/>
        </p:spPr>
      </p:pic>
      <p:pic>
        <p:nvPicPr>
          <p:cNvPr id="8195" name="Picture 3" descr="F:\НАУКОВА РОБОТА Плитка- Горицвіт\Фото\0002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571612"/>
            <a:ext cx="3143272" cy="5072098"/>
          </a:xfrm>
          <a:prstGeom prst="rect">
            <a:avLst/>
          </a:prstGeom>
          <a:noFill/>
        </p:spPr>
      </p:pic>
      <p:pic>
        <p:nvPicPr>
          <p:cNvPr id="8196" name="Picture 4" descr="F:\НАУКОВА РОБОТА Плитка- Горицвіт\Фото\0003-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3264" y="1900224"/>
            <a:ext cx="2730702" cy="4957776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B32D-4F55-4214-ACA2-812CC56A54E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89034"/>
          </a:xfrm>
        </p:spPr>
        <p:txBody>
          <a:bodyPr/>
          <a:lstStyle/>
          <a:p>
            <a:r>
              <a:rPr lang="uk-UA" b="1" dirty="0" err="1" smtClean="0">
                <a:solidFill>
                  <a:srgbClr val="C00000"/>
                </a:solidFill>
                <a:latin typeface="Gabriola" pitchFamily="82" charset="0"/>
              </a:rPr>
              <a:t>“Доля</a:t>
            </a:r>
            <a:r>
              <a:rPr lang="uk-UA" b="1" dirty="0" smtClean="0">
                <a:solidFill>
                  <a:srgbClr val="C00000"/>
                </a:solidFill>
                <a:latin typeface="Gabriola" pitchFamily="82" charset="0"/>
              </a:rPr>
              <a:t> </a:t>
            </a:r>
            <a:r>
              <a:rPr lang="uk-UA" b="1" dirty="0" err="1" smtClean="0">
                <a:solidFill>
                  <a:srgbClr val="C00000"/>
                </a:solidFill>
                <a:latin typeface="Gabriola" pitchFamily="82" charset="0"/>
              </a:rPr>
              <a:t>Гуцулкє”</a:t>
            </a:r>
            <a:endParaRPr lang="ru-RU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7170" name="Picture 2" descr="F:\НАУКОВА РОБОТА Плитка- Горицвіт\Фото\0004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3376600" cy="5164578"/>
          </a:xfrm>
          <a:prstGeom prst="rect">
            <a:avLst/>
          </a:prstGeom>
          <a:noFill/>
        </p:spPr>
      </p:pic>
      <p:pic>
        <p:nvPicPr>
          <p:cNvPr id="7171" name="Picture 3" descr="F:\НАУКОВА РОБОТА Плитка- Горицвіт\Фото\0005-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500175"/>
            <a:ext cx="3375037" cy="5143535"/>
          </a:xfrm>
          <a:prstGeom prst="rect">
            <a:avLst/>
          </a:prstGeom>
          <a:noFill/>
        </p:spPr>
      </p:pic>
      <p:pic>
        <p:nvPicPr>
          <p:cNvPr id="7172" name="Picture 4" descr="F:\НАУКОВА РОБОТА Плитка- Горицвіт\Фото\0006-3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000241"/>
            <a:ext cx="3095640" cy="485776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B32D-4F55-4214-ACA2-812CC56A54E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003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000037</Template>
  <TotalTime>552</TotalTime>
  <Words>245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000037</vt:lpstr>
      <vt:lpstr>Тема дослідження:  «Художній дивосвіт поруч» (Параска  Плитка-Горицвіт — фольклорист,етнограф, письменниця, художниця)</vt:lpstr>
      <vt:lpstr>  Мета роботи:          Об’єкт дослідження:</vt:lpstr>
      <vt:lpstr>РОЗДІЛ І ЖИТТЯ І ТВОРЧІСТЬ ПАРАСКИ ПЛИТКИ-ГОРИЦВІТ—ПОДВИГ,ЗРАЗОК СЛУЖІННЯ ГОСПОДУ, РІДНОМУ КРАЮ І ЛЮДЯМ </vt:lpstr>
      <vt:lpstr>Слайд 4</vt:lpstr>
      <vt:lpstr>РОЗДІЛ ІІ ЛІТЕРАТУРНА ТВОРЧІСТЬ ТАЛАНОВИТОЇ ГУЦУЛКИ</vt:lpstr>
      <vt:lpstr>Слайд 6</vt:lpstr>
      <vt:lpstr> РОЗДІЛ ІІІ. МАЛЯРСЬКА ТВОРЧІСТЬ ПАРАСКИ ПЛИТКИ-ГОРИЦВІТ</vt:lpstr>
      <vt:lpstr>“Доля Гуцула”</vt:lpstr>
      <vt:lpstr>“Доля Гуцулкє”</vt:lpstr>
      <vt:lpstr>Висновки 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47</cp:revision>
  <dcterms:created xsi:type="dcterms:W3CDTF">2014-02-04T19:53:58Z</dcterms:created>
  <dcterms:modified xsi:type="dcterms:W3CDTF">2014-02-06T20:32:18Z</dcterms:modified>
</cp:coreProperties>
</file>