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1" r:id="rId4"/>
    <p:sldId id="272" r:id="rId5"/>
    <p:sldId id="273" r:id="rId6"/>
    <p:sldId id="274" r:id="rId7"/>
    <p:sldId id="257" r:id="rId8"/>
    <p:sldId id="262" r:id="rId9"/>
    <p:sldId id="270" r:id="rId10"/>
    <p:sldId id="265" r:id="rId11"/>
    <p:sldId id="275" r:id="rId12"/>
    <p:sldId id="26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324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22.10.2013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22.10.2013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22.10.2013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Женя\Мои документы\Download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728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3653" y="3657600"/>
            <a:ext cx="6715172" cy="32004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7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Утилізація електронного сміття у світі</a:t>
            </a:r>
            <a:endParaRPr lang="ru-RU" sz="72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Женя\Мои документы\Download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679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Росія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0810" y="1571588"/>
            <a:ext cx="11358642" cy="52864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Росії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один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найнижчих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показників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переробки </a:t>
            </a:r>
            <a:r>
              <a:rPr lang="uk-UA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техніки-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26%.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Цьому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безліч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пояснень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. По-перше ,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утилізаційних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підприємств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не так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багато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По-друге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, далеко не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всі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компанії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відповідально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підходять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прийому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отслужившей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техніки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передачі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її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утилізаційний</a:t>
            </a:r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завод.</a:t>
            </a:r>
          </a:p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Женя\Мои документы\Downloads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91554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А </a:t>
            </a:r>
            <a:r>
              <a:rPr lang="ru-RU" sz="48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ж </a:t>
            </a:r>
            <a:r>
              <a:rPr lang="ru-RU" sz="48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далі</a:t>
            </a: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?</a:t>
            </a:r>
            <a:b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</a:br>
            <a:endParaRPr lang="en-US" sz="4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7934" y="1285860"/>
            <a:ext cx="11715832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утилізацію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екології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підніматися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uk-UA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стосується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екологічних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утилізаційних</a:t>
            </a:r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стандартів</a:t>
            </a:r>
            <a:endParaRPr lang="ru-RU" sz="3200" b="1" i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хотілося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уряду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грають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звичайні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здають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стару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техніку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сортують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сміття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контейнерах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бачать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привід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гордості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поведінка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нормою</a:t>
            </a:r>
            <a:r>
              <a:rPr lang="en-US" sz="32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31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Женя\Мои документы\Downloads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88825" cy="6867953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08066" y="0"/>
            <a:ext cx="960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яке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електронне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сміття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йде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308726" y="2714620"/>
            <a:ext cx="5429288" cy="3714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Електронний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сміття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гниє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його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можна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спалювати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так як у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багатьох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компонентах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присутні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важкі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метали та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отруйні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речовини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для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його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переробки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потрібні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спеціальні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технології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 </a:t>
            </a:r>
            <a:endParaRPr lang="ru-RU" sz="32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asi.net/uploads/podbor/utilizaci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7934" y="214290"/>
            <a:ext cx="6929486" cy="157163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ПК, представлений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монітором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системним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блоком,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клавіатурою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мишею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36496" y="1928802"/>
            <a:ext cx="4648199" cy="4714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err="1" smtClean="0"/>
              <a:t>Au</a:t>
            </a:r>
            <a:r>
              <a:rPr lang="ru-RU" sz="3600" dirty="0" smtClean="0"/>
              <a:t>, г</a:t>
            </a:r>
          </a:p>
          <a:p>
            <a:r>
              <a:rPr lang="ru-RU" sz="3600" dirty="0" err="1" smtClean="0"/>
              <a:t>Ag</a:t>
            </a:r>
            <a:r>
              <a:rPr lang="ru-RU" sz="3600" dirty="0" smtClean="0"/>
              <a:t>, г</a:t>
            </a:r>
          </a:p>
          <a:p>
            <a:r>
              <a:rPr lang="ru-RU" sz="3600" dirty="0" err="1" smtClean="0"/>
              <a:t>Al</a:t>
            </a:r>
            <a:r>
              <a:rPr lang="ru-RU" sz="3600" dirty="0" smtClean="0"/>
              <a:t>, кг</a:t>
            </a:r>
          </a:p>
          <a:p>
            <a:r>
              <a:rPr lang="ru-RU" sz="3600" dirty="0" err="1" smtClean="0"/>
              <a:t>Cu</a:t>
            </a:r>
            <a:r>
              <a:rPr lang="ru-RU" sz="3600" dirty="0" smtClean="0"/>
              <a:t>, кг</a:t>
            </a:r>
          </a:p>
          <a:p>
            <a:r>
              <a:rPr lang="ru-RU" sz="3600" dirty="0" err="1" smtClean="0"/>
              <a:t>Fe</a:t>
            </a:r>
            <a:r>
              <a:rPr lang="ru-RU" sz="3600" dirty="0" smtClean="0"/>
              <a:t>, кг</a:t>
            </a:r>
          </a:p>
          <a:p>
            <a:r>
              <a:rPr lang="ru-RU" sz="3600" dirty="0" err="1" smtClean="0"/>
              <a:t>Полімери</a:t>
            </a:r>
            <a:endParaRPr lang="ru-RU" sz="3600" dirty="0" smtClean="0"/>
          </a:p>
          <a:p>
            <a:r>
              <a:rPr lang="ru-RU" sz="3600" dirty="0" err="1" smtClean="0"/>
              <a:t>Скло</a:t>
            </a:r>
            <a:r>
              <a:rPr lang="ru-RU" sz="3600" dirty="0" smtClean="0"/>
              <a:t>, кг</a:t>
            </a:r>
          </a:p>
          <a:p>
            <a:endParaRPr lang="en-US" sz="3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8737618" y="214290"/>
            <a:ext cx="3071834" cy="762000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Телефони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9094808" y="1214422"/>
            <a:ext cx="2714644" cy="22764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2400" dirty="0" smtClean="0"/>
              <a:t>Ртуть</a:t>
            </a:r>
          </a:p>
          <a:p>
            <a:r>
              <a:rPr lang="uk-UA" sz="2400" dirty="0" smtClean="0"/>
              <a:t>Свинець</a:t>
            </a:r>
          </a:p>
          <a:p>
            <a:r>
              <a:rPr lang="uk-UA" sz="2400" dirty="0" smtClean="0"/>
              <a:t>Хром</a:t>
            </a:r>
          </a:p>
          <a:p>
            <a:r>
              <a:rPr lang="uk-UA" sz="2400" dirty="0" smtClean="0"/>
              <a:t>Інші небезпечні </a:t>
            </a:r>
            <a:r>
              <a:rPr lang="uk-UA" sz="2400" dirty="0" smtClean="0"/>
              <a:t>м</a:t>
            </a:r>
            <a:r>
              <a:rPr lang="uk-UA" sz="2400" dirty="0" smtClean="0"/>
              <a:t>етали</a:t>
            </a:r>
            <a:endParaRPr lang="en-US" sz="24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879966" y="3857628"/>
            <a:ext cx="73088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Крім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того,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звичайний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персональний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комп'ютер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складається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як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з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цінних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металів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-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міді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срібла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золота, так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з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небезпечних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матеріалів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-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кадмію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свинцю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цинку,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нікелю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ртуті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. До них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додаються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пластмаси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індикатори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монітори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на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рідких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кристалах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батареї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-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всього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понад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90 </a:t>
            </a:r>
            <a:r>
              <a:rPr kumimoji="0" lang="ru-RU" sz="2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компонентів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Женя\Мои документы\Download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53"/>
            <a:ext cx="12188825" cy="6867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Яка ж </a:t>
            </a:r>
            <a:r>
              <a:rPr lang="ru-RU" b="1" i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ситуація</a:t>
            </a: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утилізацією</a:t>
            </a: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електронного</a:t>
            </a: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сміття</a:t>
            </a: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b="1" i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Україні</a:t>
            </a:r>
            <a:r>
              <a:rPr lang="ru-RU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sz="4000" b="1" i="0" dirty="0">
              <a:ln/>
              <a:solidFill>
                <a:schemeClr val="accent3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16261" y="4686304"/>
            <a:ext cx="8872564" cy="21716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Комп'ютерами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оргтехнікою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нашій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країні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володіють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фізичні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юридичні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особи.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ru-RU" sz="24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1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Женя\Мои документы\Downloads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67953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50876" y="357166"/>
            <a:ext cx="4646376" cy="7620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Фізична особа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0810" y="1571612"/>
            <a:ext cx="4648199" cy="50006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прозаїчно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викинув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смітник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гіршому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кращому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розібрав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подальшого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закінчується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звалищем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endParaRPr lang="ru-RU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80164" y="285728"/>
            <a:ext cx="5505457" cy="7620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Юридична особа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308726" y="1571612"/>
            <a:ext cx="5880099" cy="5286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законодавства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підлягають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бухгалтерському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зазначенням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дорогоцінних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містяться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списати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утилізувати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4 роки.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Женя\Мои документы\Downloads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88825" cy="686795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83355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В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Україні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робота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відходами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регламентується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законодавством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Підприємствам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при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роботі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відходами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містять</a:t>
            </a: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36562" y="1571612"/>
            <a:ext cx="10587080" cy="5029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дорогоцінні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метали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необхідна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ліцензія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Міністерства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фінансів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pPr lvl="0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кольорові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метали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ліцензія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Міністерства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промислової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pPr lvl="0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чорні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метали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ліцензія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Міністерства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промислової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pPr lvl="0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полімери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ліцензія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Міністерства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екології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pPr lvl="0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екологічно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небезпечні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відходи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ліцензія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Міністерства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екології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Женя\Мои документы\Download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825" cy="68679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9504" y="2143116"/>
            <a:ext cx="9601201" cy="2286000"/>
          </a:xfrm>
        </p:spPr>
        <p:txBody>
          <a:bodyPr/>
          <a:lstStyle/>
          <a:p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Світова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практика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утилізації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Женя\Мои документы\Downloads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38"/>
            <a:ext cx="12188825" cy="682036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1643074" cy="1143000"/>
          </a:xfrm>
        </p:spPr>
        <p:txBody>
          <a:bodyPr/>
          <a:lstStyle/>
          <a:p>
            <a:r>
              <a:rPr lang="uk-UA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США</a:t>
            </a:r>
            <a:endParaRPr lang="en-US" b="1" i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80032" y="785794"/>
            <a:ext cx="6500858" cy="57864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даний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момент у США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працюють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близько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550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заводів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зі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сміттєпереробки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.</a:t>
            </a:r>
          </a:p>
          <a:p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Основний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метод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утилізації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США -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складування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. </a:t>
            </a:r>
            <a:endParaRPr lang="ru-RU" sz="3200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Багато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експертів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відзначають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незважаючи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активні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дії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Штатів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щодо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зменшення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кількості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сміття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відходів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старої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техніки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утилізаційн</a:t>
            </a:r>
            <a:r>
              <a:rPr lang="uk-UA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питання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цій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країні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далекий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вирішення</a:t>
            </a:r>
            <a:r>
              <a:rPr lang="ru-RU" sz="32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.</a:t>
            </a:r>
          </a:p>
          <a:p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84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Женя\Мои документы\Download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88824" cy="685317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Японія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22314" y="2571744"/>
            <a:ext cx="9601200" cy="4000528"/>
          </a:xfrm>
        </p:spPr>
        <p:txBody>
          <a:bodyPr/>
          <a:lstStyle/>
          <a:p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Японія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одним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технологічних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лідерів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сучасному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комп'ютерному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ринку </a:t>
            </a:r>
            <a:endParaRPr lang="ru-RU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японці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скрупульозно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витягують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зданої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утил</a:t>
            </a:r>
            <a:r>
              <a:rPr lang="uk-UA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ізацію</a:t>
            </a:r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техніки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максимум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корисних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елементів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знову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пускає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хід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Японії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спеціальний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закон про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обов'язкову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утилізації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старої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техніки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прийнятий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2001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 44 заводи</a:t>
            </a:r>
          </a:p>
          <a:p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Фахівці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займаються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вивченням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нових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способів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утилізації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переробки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448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TS102801115</vt:lpstr>
      <vt:lpstr>Утилізація електронного сміття у світі</vt:lpstr>
      <vt:lpstr>Про яке електронне сміття йде мова?</vt:lpstr>
      <vt:lpstr>Слайд 3</vt:lpstr>
      <vt:lpstr>Яка ж ситуація з утилізацією електронного сміття в Україні? </vt:lpstr>
      <vt:lpstr>Слайд 5</vt:lpstr>
      <vt:lpstr>В Україні робота з відходами регламентується законодавством. Підприємствам при роботі з відходами, що містять: </vt:lpstr>
      <vt:lpstr>Світова практика утилізації </vt:lpstr>
      <vt:lpstr>США</vt:lpstr>
      <vt:lpstr>Японія </vt:lpstr>
      <vt:lpstr>Росія </vt:lpstr>
      <vt:lpstr>А що ж далі?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2013-10-22T14:27:38Z</dcterms:created>
  <dcterms:modified xsi:type="dcterms:W3CDTF">2013-10-22T15:34:22Z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