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70" r:id="rId3"/>
    <p:sldId id="271" r:id="rId4"/>
    <p:sldId id="279" r:id="rId5"/>
    <p:sldId id="280" r:id="rId6"/>
    <p:sldId id="272" r:id="rId7"/>
    <p:sldId id="273" r:id="rId8"/>
    <p:sldId id="274" r:id="rId9"/>
    <p:sldId id="275" r:id="rId10"/>
    <p:sldId id="27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5A20-7F97-40E2-8851-0EF64CBE921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9975-5721-478D-AE9C-CB8663254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697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5A20-7F97-40E2-8851-0EF64CBE921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9975-5721-478D-AE9C-CB8663254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366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5A20-7F97-40E2-8851-0EF64CBE921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9975-5721-478D-AE9C-CB8663254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746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5A20-7F97-40E2-8851-0EF64CBE921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9975-5721-478D-AE9C-CB8663254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393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5A20-7F97-40E2-8851-0EF64CBE921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9975-5721-478D-AE9C-CB8663254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8576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5A20-7F97-40E2-8851-0EF64CBE921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9975-5721-478D-AE9C-CB8663254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800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5A20-7F97-40E2-8851-0EF64CBE921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9975-5721-478D-AE9C-CB8663254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83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5A20-7F97-40E2-8851-0EF64CBE921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9975-5721-478D-AE9C-CB8663254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3468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5A20-7F97-40E2-8851-0EF64CBE921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9975-5721-478D-AE9C-CB8663254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3533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5A20-7F97-40E2-8851-0EF64CBE921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9975-5721-478D-AE9C-CB8663254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869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5A20-7F97-40E2-8851-0EF64CBE921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9975-5721-478D-AE9C-CB8663254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7635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95A20-7F97-40E2-8851-0EF64CBE921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D9975-5721-478D-AE9C-CB8663254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74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Театр «</a:t>
            </a:r>
            <a:r>
              <a:rPr lang="ru-RU" sz="5400" dirty="0" err="1">
                <a:solidFill>
                  <a:schemeClr val="bg1"/>
                </a:solidFill>
              </a:rPr>
              <a:t>Кабукі</a:t>
            </a:r>
            <a:r>
              <a:rPr lang="ru-RU" sz="5400" dirty="0" smtClean="0">
                <a:solidFill>
                  <a:schemeClr val="bg1"/>
                </a:solidFill>
              </a:rPr>
              <a:t>»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64400" y="5013176"/>
            <a:ext cx="4579600" cy="1752600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130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1412776"/>
            <a:ext cx="5243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увагу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46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1880" y="201414"/>
            <a:ext cx="2117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altLang="ja-JP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Кабукі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109" y="1124744"/>
            <a:ext cx="74935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 smtClean="0">
                <a:solidFill>
                  <a:srgbClr val="FFFF00"/>
                </a:solidFill>
              </a:rPr>
              <a:t>Кабукі</a:t>
            </a:r>
            <a:r>
              <a:rPr lang="ru-RU" sz="2400" i="1" dirty="0" smtClean="0">
                <a:solidFill>
                  <a:srgbClr val="FFFF00"/>
                </a:solidFill>
              </a:rPr>
              <a:t> — один з </a:t>
            </a:r>
            <a:r>
              <a:rPr lang="ru-RU" sz="2400" i="1" dirty="0" err="1" smtClean="0">
                <a:solidFill>
                  <a:srgbClr val="FFFF00"/>
                </a:solidFill>
              </a:rPr>
              <a:t>видів</a:t>
            </a:r>
            <a:r>
              <a:rPr lang="ru-RU" sz="2400" i="1" dirty="0" smtClean="0">
                <a:solidFill>
                  <a:srgbClr val="FFFF00"/>
                </a:solidFill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</a:rPr>
              <a:t>традиційного</a:t>
            </a:r>
            <a:r>
              <a:rPr lang="ru-RU" sz="2400" i="1" dirty="0" smtClean="0">
                <a:solidFill>
                  <a:srgbClr val="FFFF00"/>
                </a:solidFill>
              </a:rPr>
              <a:t> театру </a:t>
            </a:r>
            <a:r>
              <a:rPr lang="ru-RU" sz="2400" i="1" dirty="0" err="1" smtClean="0">
                <a:solidFill>
                  <a:srgbClr val="FFFF00"/>
                </a:solidFill>
              </a:rPr>
              <a:t>Японії</a:t>
            </a:r>
            <a:r>
              <a:rPr lang="ru-RU" sz="2400" i="1" dirty="0" smtClean="0">
                <a:solidFill>
                  <a:srgbClr val="FFFF00"/>
                </a:solidFill>
              </a:rPr>
              <a:t>. Становить синтез </a:t>
            </a:r>
            <a:r>
              <a:rPr lang="ru-RU" sz="2400" i="1" dirty="0" err="1" smtClean="0">
                <a:solidFill>
                  <a:srgbClr val="FFFF00"/>
                </a:solidFill>
              </a:rPr>
              <a:t>співу</a:t>
            </a:r>
            <a:r>
              <a:rPr lang="ru-RU" sz="2400" i="1" dirty="0" smtClean="0">
                <a:solidFill>
                  <a:srgbClr val="FFFF00"/>
                </a:solidFill>
              </a:rPr>
              <a:t>, </a:t>
            </a:r>
            <a:r>
              <a:rPr lang="ru-RU" sz="2400" i="1" dirty="0" err="1" smtClean="0">
                <a:solidFill>
                  <a:srgbClr val="FFFF00"/>
                </a:solidFill>
              </a:rPr>
              <a:t>музики</a:t>
            </a:r>
            <a:r>
              <a:rPr lang="ru-RU" sz="2400" i="1" dirty="0" smtClean="0">
                <a:solidFill>
                  <a:srgbClr val="FFFF00"/>
                </a:solidFill>
              </a:rPr>
              <a:t>, </a:t>
            </a:r>
            <a:r>
              <a:rPr lang="ru-RU" sz="2400" i="1" dirty="0" err="1" smtClean="0">
                <a:solidFill>
                  <a:srgbClr val="FFFF00"/>
                </a:solidFill>
              </a:rPr>
              <a:t>танцю</a:t>
            </a:r>
            <a:r>
              <a:rPr lang="ru-RU" sz="2400" i="1" dirty="0" smtClean="0">
                <a:solidFill>
                  <a:srgbClr val="FFFF00"/>
                </a:solidFill>
              </a:rPr>
              <a:t> і </a:t>
            </a:r>
            <a:r>
              <a:rPr lang="ru-RU" sz="2400" i="1" dirty="0" err="1" smtClean="0">
                <a:solidFill>
                  <a:srgbClr val="FFFF00"/>
                </a:solidFill>
              </a:rPr>
              <a:t>драми</a:t>
            </a:r>
            <a:r>
              <a:rPr lang="ru-RU" sz="2400" i="1" dirty="0" smtClean="0">
                <a:solidFill>
                  <a:srgbClr val="FFFF00"/>
                </a:solidFill>
              </a:rPr>
              <a:t>, </a:t>
            </a:r>
            <a:r>
              <a:rPr lang="ru-RU" sz="2400" i="1" dirty="0" err="1" smtClean="0">
                <a:solidFill>
                  <a:srgbClr val="FFFF00"/>
                </a:solidFill>
              </a:rPr>
              <a:t>виконавці</a:t>
            </a:r>
            <a:r>
              <a:rPr lang="ru-RU" sz="2400" i="1" dirty="0" smtClean="0">
                <a:solidFill>
                  <a:srgbClr val="FFFF00"/>
                </a:solidFill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</a:rPr>
              <a:t>використовують</a:t>
            </a:r>
            <a:r>
              <a:rPr lang="ru-RU" sz="2400" i="1" dirty="0" smtClean="0">
                <a:solidFill>
                  <a:srgbClr val="FFFF00"/>
                </a:solidFill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</a:rPr>
              <a:t>складний</a:t>
            </a:r>
            <a:r>
              <a:rPr lang="ru-RU" sz="2400" i="1" dirty="0" smtClean="0">
                <a:solidFill>
                  <a:srgbClr val="FFFF00"/>
                </a:solidFill>
              </a:rPr>
              <a:t> грим і </a:t>
            </a:r>
            <a:r>
              <a:rPr lang="ru-RU" sz="2400" i="1" dirty="0" err="1" smtClean="0">
                <a:solidFill>
                  <a:srgbClr val="FFFF00"/>
                </a:solidFill>
              </a:rPr>
              <a:t>костюми</a:t>
            </a:r>
            <a:r>
              <a:rPr lang="ru-RU" sz="2400" i="1" dirty="0" smtClean="0">
                <a:solidFill>
                  <a:srgbClr val="FFFF00"/>
                </a:solidFill>
              </a:rPr>
              <a:t> з </a:t>
            </a:r>
            <a:r>
              <a:rPr lang="ru-RU" sz="2400" i="1" dirty="0" err="1" smtClean="0">
                <a:solidFill>
                  <a:srgbClr val="FFFF00"/>
                </a:solidFill>
              </a:rPr>
              <a:t>потужним</a:t>
            </a:r>
            <a:r>
              <a:rPr lang="ru-RU" sz="2400" i="1" dirty="0" smtClean="0">
                <a:solidFill>
                  <a:srgbClr val="FFFF00"/>
                </a:solidFill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</a:rPr>
              <a:t>символічним</a:t>
            </a:r>
            <a:r>
              <a:rPr lang="ru-RU" sz="2400" i="1" dirty="0" smtClean="0">
                <a:solidFill>
                  <a:srgbClr val="FFFF00"/>
                </a:solidFill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</a:rPr>
              <a:t>навантаженням</a:t>
            </a:r>
            <a:r>
              <a:rPr lang="ru-RU" sz="2400" i="1" dirty="0" smtClean="0">
                <a:solidFill>
                  <a:srgbClr val="FFFF00"/>
                </a:solidFill>
              </a:rPr>
              <a:t>.</a:t>
            </a:r>
            <a:endParaRPr lang="ru-RU" sz="2400" i="1" dirty="0">
              <a:solidFill>
                <a:srgbClr val="FFFF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81128"/>
            <a:ext cx="3201163" cy="1995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53" y="3717032"/>
            <a:ext cx="392504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4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6547" y="241128"/>
            <a:ext cx="76426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FFFF00"/>
                </a:solidFill>
              </a:rPr>
              <a:t>Жанр </a:t>
            </a:r>
            <a:r>
              <a:rPr lang="ru-RU" sz="2000" i="1" dirty="0" err="1" smtClean="0">
                <a:solidFill>
                  <a:srgbClr val="FFFF00"/>
                </a:solidFill>
              </a:rPr>
              <a:t>кабукі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утворився</a:t>
            </a:r>
            <a:r>
              <a:rPr lang="ru-RU" sz="2000" i="1" dirty="0" smtClean="0">
                <a:solidFill>
                  <a:srgbClr val="FFFF00"/>
                </a:solidFill>
              </a:rPr>
              <a:t> в </a:t>
            </a:r>
            <a:r>
              <a:rPr lang="en-US" sz="2000" i="1" dirty="0" smtClean="0">
                <a:solidFill>
                  <a:srgbClr val="FFFF00"/>
                </a:solidFill>
              </a:rPr>
              <a:t>XVII </a:t>
            </a:r>
            <a:r>
              <a:rPr lang="ru-RU" sz="2000" i="1" dirty="0" err="1" smtClean="0">
                <a:solidFill>
                  <a:srgbClr val="FFFF00"/>
                </a:solidFill>
              </a:rPr>
              <a:t>столітті</a:t>
            </a:r>
            <a:r>
              <a:rPr lang="ru-RU" sz="2000" i="1" dirty="0" smtClean="0">
                <a:solidFill>
                  <a:srgbClr val="FFFF00"/>
                </a:solidFill>
              </a:rPr>
              <a:t> на </a:t>
            </a:r>
            <a:r>
              <a:rPr lang="ru-RU" sz="2000" i="1" dirty="0" err="1" smtClean="0">
                <a:solidFill>
                  <a:srgbClr val="FFFF00"/>
                </a:solidFill>
              </a:rPr>
              <a:t>основі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народних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пісень</a:t>
            </a:r>
            <a:r>
              <a:rPr lang="ru-RU" sz="2000" i="1" dirty="0" smtClean="0">
                <a:solidFill>
                  <a:srgbClr val="FFFF00"/>
                </a:solidFill>
              </a:rPr>
              <a:t> і </a:t>
            </a:r>
            <a:r>
              <a:rPr lang="ru-RU" sz="2000" i="1" dirty="0" err="1" smtClean="0">
                <a:solidFill>
                  <a:srgbClr val="FFFF00"/>
                </a:solidFill>
              </a:rPr>
              <a:t>танців</a:t>
            </a:r>
            <a:r>
              <a:rPr lang="ru-RU" sz="2000" i="1" dirty="0" smtClean="0">
                <a:solidFill>
                  <a:srgbClr val="FFFF00"/>
                </a:solidFill>
              </a:rPr>
              <a:t>. Початок жанру </a:t>
            </a:r>
            <a:r>
              <a:rPr lang="ru-RU" sz="2000" i="1" dirty="0" err="1" smtClean="0">
                <a:solidFill>
                  <a:srgbClr val="FFFF00"/>
                </a:solidFill>
              </a:rPr>
              <a:t>поклала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Окуні</a:t>
            </a:r>
            <a:r>
              <a:rPr lang="ru-RU" sz="2000" i="1" dirty="0" smtClean="0">
                <a:solidFill>
                  <a:srgbClr val="FFFF00"/>
                </a:solidFill>
              </a:rPr>
              <a:t>, </a:t>
            </a:r>
            <a:r>
              <a:rPr lang="ru-RU" sz="2000" i="1" dirty="0" err="1" smtClean="0">
                <a:solidFill>
                  <a:srgbClr val="FFFF00"/>
                </a:solidFill>
              </a:rPr>
              <a:t>служниця</a:t>
            </a:r>
            <a:r>
              <a:rPr lang="ru-RU" sz="2000" i="1" dirty="0" smtClean="0">
                <a:solidFill>
                  <a:srgbClr val="FFFF00"/>
                </a:solidFill>
              </a:rPr>
              <a:t> святилища </a:t>
            </a:r>
            <a:r>
              <a:rPr lang="ru-RU" sz="2000" i="1" dirty="0" err="1" smtClean="0">
                <a:solidFill>
                  <a:srgbClr val="FFFF00"/>
                </a:solidFill>
              </a:rPr>
              <a:t>Ідзумо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Тайся</a:t>
            </a:r>
            <a:r>
              <a:rPr lang="ru-RU" sz="2000" i="1" dirty="0" smtClean="0">
                <a:solidFill>
                  <a:srgbClr val="FFFF00"/>
                </a:solidFill>
              </a:rPr>
              <a:t>, </a:t>
            </a:r>
            <a:r>
              <a:rPr lang="ru-RU" sz="2000" i="1" dirty="0" err="1" smtClean="0">
                <a:solidFill>
                  <a:srgbClr val="FFFF00"/>
                </a:solidFill>
              </a:rPr>
              <a:t>котра</a:t>
            </a:r>
            <a:r>
              <a:rPr lang="ru-RU" sz="2000" i="1" dirty="0" smtClean="0">
                <a:solidFill>
                  <a:srgbClr val="FFFF00"/>
                </a:solidFill>
              </a:rPr>
              <a:t> у 1602 р. стала </a:t>
            </a:r>
            <a:r>
              <a:rPr lang="ru-RU" sz="2000" i="1" dirty="0" err="1" smtClean="0">
                <a:solidFill>
                  <a:srgbClr val="FFFF00"/>
                </a:solidFill>
              </a:rPr>
              <a:t>виконувати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новий</a:t>
            </a:r>
            <a:r>
              <a:rPr lang="ru-RU" sz="2000" i="1" dirty="0" smtClean="0">
                <a:solidFill>
                  <a:srgbClr val="FFFF00"/>
                </a:solidFill>
              </a:rPr>
              <a:t> вид </a:t>
            </a:r>
            <a:r>
              <a:rPr lang="ru-RU" sz="2000" i="1" dirty="0" err="1" smtClean="0">
                <a:solidFill>
                  <a:srgbClr val="FFFF00"/>
                </a:solidFill>
              </a:rPr>
              <a:t>театралізованого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танця</a:t>
            </a:r>
            <a:r>
              <a:rPr lang="ru-RU" sz="2000" i="1" dirty="0" smtClean="0">
                <a:solidFill>
                  <a:srgbClr val="FFFF00"/>
                </a:solidFill>
              </a:rPr>
              <a:t> у </a:t>
            </a:r>
            <a:r>
              <a:rPr lang="ru-RU" sz="2000" i="1" dirty="0" err="1" smtClean="0">
                <a:solidFill>
                  <a:srgbClr val="FFFF00"/>
                </a:solidFill>
              </a:rPr>
              <a:t>висохлому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руслі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ріки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неподалік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Кіото</a:t>
            </a:r>
            <a:r>
              <a:rPr lang="ru-RU" sz="2000" i="1" dirty="0" smtClean="0">
                <a:solidFill>
                  <a:srgbClr val="FFFF00"/>
                </a:solidFill>
              </a:rPr>
              <a:t>.</a:t>
            </a:r>
            <a:endParaRPr lang="ru-RU" sz="2000" i="1" dirty="0">
              <a:solidFill>
                <a:srgbClr val="FFFF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48880"/>
            <a:ext cx="3024336" cy="4037644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3018503" cy="453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5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6370" y="345430"/>
            <a:ext cx="61517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Період</a:t>
            </a:r>
            <a:r>
              <a:rPr lang="ru-RU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 1629 по 1652</a:t>
            </a:r>
            <a:endParaRPr lang="ru-RU" sz="4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268760"/>
            <a:ext cx="77472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FFFF00"/>
                </a:solidFill>
              </a:rPr>
              <a:t>У </a:t>
            </a:r>
            <a:r>
              <a:rPr lang="ru-RU" sz="2000" i="1" dirty="0" err="1" smtClean="0">
                <a:solidFill>
                  <a:srgbClr val="FFFF00"/>
                </a:solidFill>
              </a:rPr>
              <a:t>цілях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збереження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суспільної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моралі</a:t>
            </a:r>
            <a:r>
              <a:rPr lang="ru-RU" sz="2000" i="1" dirty="0" smtClean="0">
                <a:solidFill>
                  <a:srgbClr val="FFFF00"/>
                </a:solidFill>
              </a:rPr>
              <a:t>, </a:t>
            </a:r>
            <a:r>
              <a:rPr lang="ru-RU" sz="2000" i="1" dirty="0" err="1" smtClean="0">
                <a:solidFill>
                  <a:srgbClr val="FFFF00"/>
                </a:solidFill>
              </a:rPr>
              <a:t>жінкам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було</a:t>
            </a:r>
            <a:r>
              <a:rPr lang="ru-RU" sz="2000" i="1" dirty="0" smtClean="0">
                <a:solidFill>
                  <a:srgbClr val="FFFF00"/>
                </a:solidFill>
              </a:rPr>
              <a:t> заборонено </a:t>
            </a:r>
            <a:r>
              <a:rPr lang="ru-RU" sz="2000" i="1" dirty="0" err="1" smtClean="0">
                <a:solidFill>
                  <a:srgbClr val="FFFF00"/>
                </a:solidFill>
              </a:rPr>
              <a:t>виступати</a:t>
            </a:r>
            <a:r>
              <a:rPr lang="ru-RU" sz="2000" i="1" dirty="0" smtClean="0">
                <a:solidFill>
                  <a:srgbClr val="FFFF00"/>
                </a:solidFill>
              </a:rPr>
              <a:t> на </a:t>
            </a:r>
            <a:r>
              <a:rPr lang="ru-RU" sz="2000" i="1" dirty="0" err="1" smtClean="0">
                <a:solidFill>
                  <a:srgbClr val="FFFF00"/>
                </a:solidFill>
              </a:rPr>
              <a:t>сцені</a:t>
            </a:r>
            <a:r>
              <a:rPr lang="ru-RU" sz="2000" i="1" dirty="0" smtClean="0">
                <a:solidFill>
                  <a:srgbClr val="FFFF00"/>
                </a:solidFill>
              </a:rPr>
              <a:t>.</a:t>
            </a:r>
            <a:r>
              <a:rPr lang="ru-RU" sz="2000" i="1" dirty="0">
                <a:solidFill>
                  <a:srgbClr val="FFFF00"/>
                </a:solidFill>
              </a:rPr>
              <a:t> Через </a:t>
            </a:r>
            <a:r>
              <a:rPr lang="ru-RU" sz="2000" i="1" dirty="0" err="1">
                <a:solidFill>
                  <a:srgbClr val="FFFF00"/>
                </a:solidFill>
              </a:rPr>
              <a:t>велику</a:t>
            </a:r>
            <a:r>
              <a:rPr lang="ru-RU" sz="2000" i="1" dirty="0">
                <a:solidFill>
                  <a:srgbClr val="FFFF00"/>
                </a:solidFill>
              </a:rPr>
              <a:t> </a:t>
            </a:r>
            <a:r>
              <a:rPr lang="ru-RU" sz="2000" i="1" dirty="0" err="1">
                <a:solidFill>
                  <a:srgbClr val="FFFF00"/>
                </a:solidFill>
              </a:rPr>
              <a:t>популярність</a:t>
            </a:r>
            <a:r>
              <a:rPr lang="ru-RU" sz="2000" i="1" dirty="0">
                <a:solidFill>
                  <a:srgbClr val="FFFF00"/>
                </a:solidFill>
              </a:rPr>
              <a:t> </a:t>
            </a:r>
            <a:r>
              <a:rPr lang="ru-RU" sz="2000" i="1" dirty="0" err="1">
                <a:solidFill>
                  <a:srgbClr val="FFFF00"/>
                </a:solidFill>
              </a:rPr>
              <a:t>кабукі</a:t>
            </a:r>
            <a:r>
              <a:rPr lang="ru-RU" sz="2000" i="1" dirty="0">
                <a:solidFill>
                  <a:srgbClr val="FFFF00"/>
                </a:solidFill>
              </a:rPr>
              <a:t>, </a:t>
            </a:r>
            <a:r>
              <a:rPr lang="ru-RU" sz="2000" i="1" dirty="0" err="1">
                <a:solidFill>
                  <a:srgbClr val="FFFF00"/>
                </a:solidFill>
              </a:rPr>
              <a:t>місце</a:t>
            </a:r>
            <a:r>
              <a:rPr lang="ru-RU" sz="2000" i="1" dirty="0">
                <a:solidFill>
                  <a:srgbClr val="FFFF00"/>
                </a:solidFill>
              </a:rPr>
              <a:t> </a:t>
            </a:r>
            <a:r>
              <a:rPr lang="ru-RU" sz="2000" i="1" dirty="0" err="1">
                <a:solidFill>
                  <a:srgbClr val="FFFF00"/>
                </a:solidFill>
              </a:rPr>
              <a:t>жінок-виконавиць</a:t>
            </a:r>
            <a:r>
              <a:rPr lang="ru-RU" sz="2000" i="1" dirty="0">
                <a:solidFill>
                  <a:srgbClr val="FFFF00"/>
                </a:solidFill>
              </a:rPr>
              <a:t> ролей </a:t>
            </a:r>
            <a:r>
              <a:rPr lang="ru-RU" sz="2000" i="1" dirty="0" err="1">
                <a:solidFill>
                  <a:srgbClr val="FFFF00"/>
                </a:solidFill>
              </a:rPr>
              <a:t>зайняли</a:t>
            </a:r>
            <a:r>
              <a:rPr lang="ru-RU" sz="2000" i="1" dirty="0">
                <a:solidFill>
                  <a:srgbClr val="FFFF00"/>
                </a:solidFill>
              </a:rPr>
              <a:t> юнаки. Разом з </a:t>
            </a:r>
            <a:r>
              <a:rPr lang="ru-RU" sz="2000" i="1" dirty="0" err="1">
                <a:solidFill>
                  <a:srgbClr val="FFFF00"/>
                </a:solidFill>
              </a:rPr>
              <a:t>цим</a:t>
            </a:r>
            <a:r>
              <a:rPr lang="ru-RU" sz="2000" i="1" dirty="0">
                <a:solidFill>
                  <a:srgbClr val="FFFF00"/>
                </a:solidFill>
              </a:rPr>
              <a:t> </a:t>
            </a:r>
            <a:r>
              <a:rPr lang="ru-RU" sz="2000" i="1" dirty="0" err="1">
                <a:solidFill>
                  <a:srgbClr val="FFFF00"/>
                </a:solidFill>
              </a:rPr>
              <a:t>змінився</a:t>
            </a:r>
            <a:r>
              <a:rPr lang="ru-RU" sz="2000" i="1" dirty="0">
                <a:solidFill>
                  <a:srgbClr val="FFFF00"/>
                </a:solidFill>
              </a:rPr>
              <a:t> і характер </a:t>
            </a:r>
            <a:r>
              <a:rPr lang="ru-RU" sz="2000" i="1" dirty="0" err="1">
                <a:solidFill>
                  <a:srgbClr val="FFFF00"/>
                </a:solidFill>
              </a:rPr>
              <a:t>вистав</a:t>
            </a:r>
            <a:r>
              <a:rPr lang="ru-RU" sz="2000" i="1" dirty="0">
                <a:solidFill>
                  <a:srgbClr val="FFFF00"/>
                </a:solidFill>
              </a:rPr>
              <a:t> — </a:t>
            </a:r>
            <a:r>
              <a:rPr lang="ru-RU" sz="2000" i="1" dirty="0" err="1">
                <a:solidFill>
                  <a:srgbClr val="FFFF00"/>
                </a:solidFill>
              </a:rPr>
              <a:t>більше</a:t>
            </a:r>
            <a:r>
              <a:rPr lang="ru-RU" sz="2000" i="1" dirty="0">
                <a:solidFill>
                  <a:srgbClr val="FFFF00"/>
                </a:solidFill>
              </a:rPr>
              <a:t> </a:t>
            </a:r>
            <a:r>
              <a:rPr lang="ru-RU" sz="2000" i="1" dirty="0" err="1">
                <a:solidFill>
                  <a:srgbClr val="FFFF00"/>
                </a:solidFill>
              </a:rPr>
              <a:t>уваги</a:t>
            </a:r>
            <a:r>
              <a:rPr lang="ru-RU" sz="2000" i="1" dirty="0">
                <a:solidFill>
                  <a:srgbClr val="FFFF00"/>
                </a:solidFill>
              </a:rPr>
              <a:t> </a:t>
            </a:r>
            <a:r>
              <a:rPr lang="ru-RU" sz="2000" i="1" dirty="0" err="1">
                <a:solidFill>
                  <a:srgbClr val="FFFF00"/>
                </a:solidFill>
              </a:rPr>
              <a:t>приділялося</a:t>
            </a:r>
            <a:r>
              <a:rPr lang="ru-RU" sz="2000" i="1" dirty="0">
                <a:solidFill>
                  <a:srgbClr val="FFFF00"/>
                </a:solidFill>
              </a:rPr>
              <a:t> драматичному </a:t>
            </a:r>
            <a:r>
              <a:rPr lang="ru-RU" sz="2000" i="1" dirty="0" err="1">
                <a:solidFill>
                  <a:srgbClr val="FFFF00"/>
                </a:solidFill>
              </a:rPr>
              <a:t>мистецтву</a:t>
            </a:r>
            <a:r>
              <a:rPr lang="ru-RU" sz="2000" i="1" dirty="0">
                <a:solidFill>
                  <a:srgbClr val="FFFF00"/>
                </a:solidFill>
              </a:rPr>
              <a:t>, </a:t>
            </a:r>
            <a:r>
              <a:rPr lang="ru-RU" sz="2000" i="1" dirty="0" err="1">
                <a:solidFill>
                  <a:srgbClr val="FFFF00"/>
                </a:solidFill>
              </a:rPr>
              <a:t>ніж</a:t>
            </a:r>
            <a:r>
              <a:rPr lang="ru-RU" sz="2000" i="1" dirty="0">
                <a:solidFill>
                  <a:srgbClr val="FFFF00"/>
                </a:solidFill>
              </a:rPr>
              <a:t> </a:t>
            </a:r>
            <a:r>
              <a:rPr lang="ru-RU" sz="2000" i="1" dirty="0" err="1">
                <a:solidFill>
                  <a:srgbClr val="FFFF00"/>
                </a:solidFill>
              </a:rPr>
              <a:t>танцю</a:t>
            </a:r>
            <a:endParaRPr lang="ru-RU" sz="2000" i="1" dirty="0">
              <a:solidFill>
                <a:srgbClr val="FFFF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180" y="3719652"/>
            <a:ext cx="2405322" cy="239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284984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41453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38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196752"/>
            <a:ext cx="8479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З 1653 р. в трупах </a:t>
            </a:r>
            <a:r>
              <a:rPr lang="ru-RU" i="1" dirty="0" err="1" smtClean="0">
                <a:solidFill>
                  <a:srgbClr val="FFFF00"/>
                </a:solidFill>
              </a:rPr>
              <a:t>кабукі</a:t>
            </a:r>
            <a:r>
              <a:rPr lang="ru-RU" i="1" dirty="0" smtClean="0">
                <a:solidFill>
                  <a:srgbClr val="FFFF00"/>
                </a:solidFill>
              </a:rPr>
              <a:t> могли </a:t>
            </a:r>
            <a:r>
              <a:rPr lang="ru-RU" i="1" dirty="0" err="1" smtClean="0">
                <a:solidFill>
                  <a:srgbClr val="FFFF00"/>
                </a:solidFill>
              </a:rPr>
              <a:t>виступати</a:t>
            </a:r>
            <a:r>
              <a:rPr lang="ru-RU" i="1" dirty="0" smtClean="0">
                <a:solidFill>
                  <a:srgbClr val="FFFF00"/>
                </a:solidFill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</a:rPr>
              <a:t>тільки</a:t>
            </a:r>
            <a:r>
              <a:rPr lang="ru-RU" i="1" dirty="0" smtClean="0">
                <a:solidFill>
                  <a:srgbClr val="FFFF00"/>
                </a:solidFill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</a:rPr>
              <a:t>зрілі</a:t>
            </a:r>
            <a:r>
              <a:rPr lang="ru-RU" i="1" dirty="0" smtClean="0">
                <a:solidFill>
                  <a:srgbClr val="FFFF00"/>
                </a:solidFill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</a:rPr>
              <a:t>чоловіки</a:t>
            </a:r>
            <a:r>
              <a:rPr lang="ru-RU" i="1" dirty="0" smtClean="0">
                <a:solidFill>
                  <a:srgbClr val="FFFF00"/>
                </a:solidFill>
              </a:rPr>
              <a:t>, </a:t>
            </a:r>
            <a:r>
              <a:rPr lang="ru-RU" i="1" dirty="0" err="1" smtClean="0">
                <a:solidFill>
                  <a:srgbClr val="FFFF00"/>
                </a:solidFill>
              </a:rPr>
              <a:t>що</a:t>
            </a:r>
            <a:r>
              <a:rPr lang="ru-RU" i="1" dirty="0" smtClean="0">
                <a:solidFill>
                  <a:srgbClr val="FFFF00"/>
                </a:solidFill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</a:rPr>
              <a:t>спричинило</a:t>
            </a:r>
            <a:r>
              <a:rPr lang="ru-RU" i="1" dirty="0" smtClean="0">
                <a:solidFill>
                  <a:srgbClr val="FFFF00"/>
                </a:solidFill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</a:rPr>
              <a:t>розвиток</a:t>
            </a:r>
            <a:r>
              <a:rPr lang="ru-RU" i="1" dirty="0" smtClean="0">
                <a:solidFill>
                  <a:srgbClr val="FFFF00"/>
                </a:solidFill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</a:rPr>
              <a:t>витонченого</a:t>
            </a:r>
            <a:r>
              <a:rPr lang="ru-RU" i="1" dirty="0" smtClean="0">
                <a:solidFill>
                  <a:srgbClr val="FFFF00"/>
                </a:solidFill>
              </a:rPr>
              <a:t>, </a:t>
            </a:r>
            <a:r>
              <a:rPr lang="ru-RU" i="1" dirty="0" err="1" smtClean="0">
                <a:solidFill>
                  <a:srgbClr val="FFFF00"/>
                </a:solidFill>
              </a:rPr>
              <a:t>глибоко</a:t>
            </a:r>
            <a:r>
              <a:rPr lang="ru-RU" i="1" dirty="0" smtClean="0">
                <a:solidFill>
                  <a:srgbClr val="FFFF00"/>
                </a:solidFill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</a:rPr>
              <a:t>стилізованого</a:t>
            </a:r>
            <a:r>
              <a:rPr lang="ru-RU" i="1" dirty="0" smtClean="0">
                <a:solidFill>
                  <a:srgbClr val="FFFF00"/>
                </a:solidFill>
              </a:rPr>
              <a:t> виду </a:t>
            </a:r>
            <a:r>
              <a:rPr lang="ru-RU" i="1" dirty="0" err="1" smtClean="0">
                <a:solidFill>
                  <a:srgbClr val="FFFF00"/>
                </a:solidFill>
              </a:rPr>
              <a:t>кабукі</a:t>
            </a:r>
            <a:r>
              <a:rPr lang="ru-RU" i="1" dirty="0" smtClean="0">
                <a:solidFill>
                  <a:srgbClr val="FFFF00"/>
                </a:solidFill>
              </a:rPr>
              <a:t> — «</a:t>
            </a:r>
            <a:r>
              <a:rPr lang="ru-RU" i="1" dirty="0" err="1" smtClean="0">
                <a:solidFill>
                  <a:srgbClr val="FFFF00"/>
                </a:solidFill>
              </a:rPr>
              <a:t>ахрайський</a:t>
            </a:r>
            <a:r>
              <a:rPr lang="ru-RU" i="1" dirty="0" smtClean="0">
                <a:solidFill>
                  <a:srgbClr val="FFFF00"/>
                </a:solidFill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</a:rPr>
              <a:t>кабукі</a:t>
            </a:r>
            <a:r>
              <a:rPr lang="ru-RU" i="1" dirty="0" smtClean="0">
                <a:solidFill>
                  <a:srgbClr val="FFFF00"/>
                </a:solidFill>
              </a:rPr>
              <a:t>». </a:t>
            </a:r>
            <a:r>
              <a:rPr lang="ru-RU" i="1" dirty="0" err="1" smtClean="0">
                <a:solidFill>
                  <a:srgbClr val="FFFF00"/>
                </a:solidFill>
              </a:rPr>
              <a:t>Ця</a:t>
            </a:r>
            <a:r>
              <a:rPr lang="ru-RU" i="1" dirty="0" smtClean="0">
                <a:solidFill>
                  <a:srgbClr val="FFFF00"/>
                </a:solidFill>
              </a:rPr>
              <a:t> метаморфоза </a:t>
            </a:r>
            <a:r>
              <a:rPr lang="ru-RU" i="1" dirty="0" err="1" smtClean="0">
                <a:solidFill>
                  <a:srgbClr val="FFFF00"/>
                </a:solidFill>
              </a:rPr>
              <a:t>відбулася</a:t>
            </a:r>
            <a:r>
              <a:rPr lang="ru-RU" i="1" dirty="0" smtClean="0">
                <a:solidFill>
                  <a:srgbClr val="FFFF00"/>
                </a:solidFill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</a:rPr>
              <a:t>під</a:t>
            </a:r>
            <a:r>
              <a:rPr lang="ru-RU" i="1" dirty="0" smtClean="0">
                <a:solidFill>
                  <a:srgbClr val="FFFF00"/>
                </a:solidFill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</a:rPr>
              <a:t>впливом</a:t>
            </a:r>
            <a:r>
              <a:rPr lang="ru-RU" i="1" dirty="0" smtClean="0">
                <a:solidFill>
                  <a:srgbClr val="FFFF00"/>
                </a:solidFill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</a:rPr>
              <a:t>також</a:t>
            </a:r>
            <a:r>
              <a:rPr lang="ru-RU" i="1" dirty="0" smtClean="0">
                <a:solidFill>
                  <a:srgbClr val="FFFF00"/>
                </a:solidFill>
              </a:rPr>
              <a:t> популярного в той час в </a:t>
            </a:r>
            <a:r>
              <a:rPr lang="ru-RU" i="1" dirty="0" err="1" smtClean="0">
                <a:solidFill>
                  <a:srgbClr val="FFFF00"/>
                </a:solidFill>
              </a:rPr>
              <a:t>Японії</a:t>
            </a:r>
            <a:r>
              <a:rPr lang="ru-RU" i="1" dirty="0" smtClean="0">
                <a:solidFill>
                  <a:srgbClr val="FFFF00"/>
                </a:solidFill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</a:rPr>
              <a:t>комічного</a:t>
            </a:r>
            <a:r>
              <a:rPr lang="ru-RU" i="1" dirty="0" smtClean="0">
                <a:solidFill>
                  <a:srgbClr val="FFFF00"/>
                </a:solidFill>
              </a:rPr>
              <a:t> театра </a:t>
            </a:r>
            <a:r>
              <a:rPr lang="ru-RU" i="1" dirty="0" err="1" smtClean="0">
                <a:solidFill>
                  <a:srgbClr val="FFFF00"/>
                </a:solidFill>
              </a:rPr>
              <a:t>кьоґен</a:t>
            </a:r>
            <a:r>
              <a:rPr lang="ru-RU" i="1" dirty="0" smtClean="0">
                <a:solidFill>
                  <a:srgbClr val="FFFF00"/>
                </a:solidFill>
              </a:rPr>
              <a:t>. Практично до </a:t>
            </a:r>
            <a:r>
              <a:rPr lang="ru-RU" i="1" dirty="0" err="1" smtClean="0">
                <a:solidFill>
                  <a:srgbClr val="FFFF00"/>
                </a:solidFill>
              </a:rPr>
              <a:t>сьогодні</a:t>
            </a:r>
            <a:r>
              <a:rPr lang="ru-RU" i="1" dirty="0" smtClean="0">
                <a:solidFill>
                  <a:srgbClr val="FFFF00"/>
                </a:solidFill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</a:rPr>
              <a:t>всі</a:t>
            </a:r>
            <a:r>
              <a:rPr lang="ru-RU" i="1" dirty="0" smtClean="0">
                <a:solidFill>
                  <a:srgbClr val="FFFF00"/>
                </a:solidFill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</a:rPr>
              <a:t>ролі</a:t>
            </a:r>
            <a:r>
              <a:rPr lang="ru-RU" i="1" dirty="0" smtClean="0">
                <a:solidFill>
                  <a:srgbClr val="FFFF00"/>
                </a:solidFill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</a:rPr>
              <a:t>кабукі</a:t>
            </a:r>
            <a:r>
              <a:rPr lang="ru-RU" i="1" dirty="0" smtClean="0">
                <a:solidFill>
                  <a:srgbClr val="FFFF00"/>
                </a:solidFill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</a:rPr>
              <a:t>виконуються</a:t>
            </a:r>
            <a:r>
              <a:rPr lang="ru-RU" i="1" dirty="0" smtClean="0">
                <a:solidFill>
                  <a:srgbClr val="FFFF00"/>
                </a:solidFill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</a:rPr>
              <a:t>чоловіками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1703" y="143455"/>
            <a:ext cx="6296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</a:t>
            </a:r>
            <a:r>
              <a:rPr lang="ru-RU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Чоловічий</a:t>
            </a:r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» </a:t>
            </a:r>
            <a:r>
              <a:rPr lang="ru-RU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період</a:t>
            </a:r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84984"/>
            <a:ext cx="2967792" cy="2736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18" y="3544788"/>
            <a:ext cx="44386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8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24914"/>
            <a:ext cx="7412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Кабукі</a:t>
            </a:r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</a:t>
            </a:r>
            <a:r>
              <a:rPr lang="ru-RU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теперішній</a:t>
            </a:r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час</a:t>
            </a:r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038" y="927482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FFFF00"/>
                </a:solidFill>
              </a:rPr>
              <a:t>У </a:t>
            </a:r>
            <a:r>
              <a:rPr lang="ru-RU" sz="2000" i="1" dirty="0" err="1" smtClean="0">
                <a:solidFill>
                  <a:srgbClr val="FFFF00"/>
                </a:solidFill>
              </a:rPr>
              <a:t>сучасній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Японії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кабукі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лишається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доволі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популярним</a:t>
            </a:r>
            <a:r>
              <a:rPr lang="ru-RU" sz="2000" i="1" dirty="0" smtClean="0">
                <a:solidFill>
                  <a:srgbClr val="FFFF00"/>
                </a:solidFill>
              </a:rPr>
              <a:t> жанром — </a:t>
            </a:r>
            <a:r>
              <a:rPr lang="ru-RU" sz="2000" i="1" dirty="0" err="1" smtClean="0">
                <a:solidFill>
                  <a:srgbClr val="FFFF00"/>
                </a:solidFill>
              </a:rPr>
              <a:t>він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найпопулярніший</a:t>
            </a:r>
            <a:r>
              <a:rPr lang="ru-RU" sz="2000" i="1" dirty="0" smtClean="0">
                <a:solidFill>
                  <a:srgbClr val="FFFF00"/>
                </a:solidFill>
              </a:rPr>
              <a:t> вид театрального </a:t>
            </a:r>
            <a:r>
              <a:rPr lang="ru-RU" sz="2000" i="1" dirty="0" err="1" smtClean="0">
                <a:solidFill>
                  <a:srgbClr val="FFFF00"/>
                </a:solidFill>
              </a:rPr>
              <a:t>мистецтва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серед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усіх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традиційних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японських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драматичних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жанрів</a:t>
            </a:r>
            <a:r>
              <a:rPr lang="ru-RU" sz="2000" i="1" dirty="0" smtClean="0">
                <a:solidFill>
                  <a:srgbClr val="FFFF00"/>
                </a:solidFill>
              </a:rPr>
              <a:t>. </a:t>
            </a:r>
            <a:r>
              <a:rPr lang="ru-RU" sz="2000" i="1" dirty="0" err="1" smtClean="0">
                <a:solidFill>
                  <a:srgbClr val="FFFF00"/>
                </a:solidFill>
              </a:rPr>
              <a:t>Багато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провідних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акторів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кабукі</a:t>
            </a:r>
            <a:r>
              <a:rPr lang="ru-RU" sz="2000" i="1" dirty="0" smtClean="0">
                <a:solidFill>
                  <a:srgbClr val="FFFF00"/>
                </a:solidFill>
              </a:rPr>
              <a:t> часто </a:t>
            </a:r>
            <a:r>
              <a:rPr lang="ru-RU" sz="2000" i="1" dirty="0" err="1" smtClean="0">
                <a:solidFill>
                  <a:srgbClr val="FFFF00"/>
                </a:solidFill>
              </a:rPr>
              <a:t>знімаються</a:t>
            </a:r>
            <a:r>
              <a:rPr lang="ru-RU" sz="2000" i="1" dirty="0" smtClean="0">
                <a:solidFill>
                  <a:srgbClr val="FFFF00"/>
                </a:solidFill>
              </a:rPr>
              <a:t> у </a:t>
            </a:r>
            <a:r>
              <a:rPr lang="ru-RU" sz="2000" i="1" dirty="0" err="1" smtClean="0">
                <a:solidFill>
                  <a:srgbClr val="FFFF00"/>
                </a:solidFill>
              </a:rPr>
              <a:t>кіно</a:t>
            </a:r>
            <a:r>
              <a:rPr lang="ru-RU" sz="2000" i="1" dirty="0" smtClean="0">
                <a:solidFill>
                  <a:srgbClr val="FFFF00"/>
                </a:solidFill>
              </a:rPr>
              <a:t> і на </a:t>
            </a:r>
            <a:r>
              <a:rPr lang="ru-RU" sz="2000" i="1" dirty="0" err="1" smtClean="0">
                <a:solidFill>
                  <a:srgbClr val="FFFF00"/>
                </a:solidFill>
              </a:rPr>
              <a:t>телебаченні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ru-RU" sz="2000" i="1" dirty="0" err="1" smtClean="0">
                <a:solidFill>
                  <a:srgbClr val="FFFF00"/>
                </a:solidFill>
              </a:rPr>
              <a:t>Після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Другої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Світової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війни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був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сформований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повністю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жіночий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колектив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кабукі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Ітікава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Кабукі-дза</a:t>
            </a:r>
            <a:r>
              <a:rPr lang="ru-RU" sz="2000" i="1" dirty="0" smtClean="0">
                <a:solidFill>
                  <a:srgbClr val="FFFF00"/>
                </a:solidFill>
              </a:rPr>
              <a:t>. </a:t>
            </a:r>
            <a:endParaRPr lang="ru-RU" sz="2000" i="1" dirty="0">
              <a:solidFill>
                <a:srgbClr val="FFFF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991282"/>
            <a:ext cx="5015880" cy="376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9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68197" y="205665"/>
            <a:ext cx="52302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Елементи</a:t>
            </a:r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кабукі</a:t>
            </a:r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124744"/>
            <a:ext cx="8712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FFFF00"/>
                </a:solidFill>
              </a:rPr>
              <a:t>Сцена в </a:t>
            </a:r>
            <a:r>
              <a:rPr lang="ru-RU" sz="2000" i="1" dirty="0" err="1" smtClean="0">
                <a:solidFill>
                  <a:srgbClr val="FFFF00"/>
                </a:solidFill>
              </a:rPr>
              <a:t>театрі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кабукі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має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своєрідну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будову</a:t>
            </a:r>
            <a:r>
              <a:rPr lang="ru-RU" sz="2000" i="1" dirty="0" smtClean="0">
                <a:solidFill>
                  <a:srgbClr val="FFFF00"/>
                </a:solidFill>
              </a:rPr>
              <a:t>. </a:t>
            </a:r>
            <a:r>
              <a:rPr lang="ru-RU" sz="2000" i="1" dirty="0" err="1" smtClean="0">
                <a:solidFill>
                  <a:srgbClr val="FFFF00"/>
                </a:solidFill>
              </a:rPr>
              <a:t>Її</a:t>
            </a:r>
            <a:r>
              <a:rPr lang="ru-RU" sz="2000" i="1" dirty="0" smtClean="0">
                <a:solidFill>
                  <a:srgbClr val="FFFF00"/>
                </a:solidFill>
              </a:rPr>
              <a:t> авансцена </a:t>
            </a:r>
            <a:r>
              <a:rPr lang="ru-RU" sz="2000" i="1" dirty="0" err="1" smtClean="0">
                <a:solidFill>
                  <a:srgbClr val="FFFF00"/>
                </a:solidFill>
              </a:rPr>
              <a:t>ханаміті</a:t>
            </a:r>
            <a:r>
              <a:rPr lang="ru-RU" sz="2000" i="1" dirty="0" smtClean="0">
                <a:solidFill>
                  <a:srgbClr val="FFFF00"/>
                </a:solidFill>
              </a:rPr>
              <a:t>, </a:t>
            </a:r>
            <a:r>
              <a:rPr lang="ru-RU" sz="2000" i="1" dirty="0" err="1" smtClean="0">
                <a:solidFill>
                  <a:srgbClr val="FFFF00"/>
                </a:solidFill>
              </a:rPr>
              <a:t>розташована</a:t>
            </a:r>
            <a:r>
              <a:rPr lang="ru-RU" sz="2000" i="1" dirty="0" smtClean="0">
                <a:solidFill>
                  <a:srgbClr val="FFFF00"/>
                </a:solidFill>
              </a:rPr>
              <a:t> просто у </a:t>
            </a:r>
            <a:r>
              <a:rPr lang="ru-RU" sz="2000" i="1" dirty="0" err="1" smtClean="0">
                <a:solidFill>
                  <a:srgbClr val="FFFF00"/>
                </a:solidFill>
              </a:rPr>
              <a:t>глядацькому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залі</a:t>
            </a:r>
            <a:r>
              <a:rPr lang="ru-RU" sz="2000" i="1" dirty="0" smtClean="0">
                <a:solidFill>
                  <a:srgbClr val="FFFF00"/>
                </a:solidFill>
              </a:rPr>
              <a:t>. </a:t>
            </a:r>
            <a:r>
              <a:rPr lang="ru-RU" sz="2000" i="1" dirty="0" err="1" smtClean="0">
                <a:solidFill>
                  <a:srgbClr val="FFFF00"/>
                </a:solidFill>
              </a:rPr>
              <a:t>Театри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кабукі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були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покращені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технічно</a:t>
            </a:r>
            <a:r>
              <a:rPr lang="ru-RU" sz="2000" i="1" dirty="0" smtClean="0">
                <a:solidFill>
                  <a:srgbClr val="FFFF00"/>
                </a:solidFill>
              </a:rPr>
              <a:t>, </a:t>
            </a:r>
            <a:r>
              <a:rPr lang="ru-RU" sz="2000" i="1" dirty="0" err="1" smtClean="0">
                <a:solidFill>
                  <a:srgbClr val="FFFF00"/>
                </a:solidFill>
              </a:rPr>
              <a:t>отримали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сцени</a:t>
            </a:r>
            <a:r>
              <a:rPr lang="ru-RU" sz="2000" i="1" dirty="0" smtClean="0">
                <a:solidFill>
                  <a:srgbClr val="FFFF00"/>
                </a:solidFill>
              </a:rPr>
              <a:t>, </a:t>
            </a:r>
            <a:r>
              <a:rPr lang="ru-RU" sz="2000" i="1" dirty="0" err="1" smtClean="0">
                <a:solidFill>
                  <a:srgbClr val="FFFF00"/>
                </a:solidFill>
              </a:rPr>
              <a:t>що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обертаються</a:t>
            </a:r>
            <a:r>
              <a:rPr lang="ru-RU" sz="2000" i="1" dirty="0" smtClean="0">
                <a:solidFill>
                  <a:srgbClr val="FFFF00"/>
                </a:solidFill>
              </a:rPr>
              <a:t>, </a:t>
            </a:r>
            <a:r>
              <a:rPr lang="ru-RU" sz="2000" i="1" dirty="0" err="1" smtClean="0">
                <a:solidFill>
                  <a:srgbClr val="FFFF00"/>
                </a:solidFill>
              </a:rPr>
              <a:t>механічні</a:t>
            </a:r>
            <a:r>
              <a:rPr lang="ru-RU" sz="2000" i="1" dirty="0" smtClean="0">
                <a:solidFill>
                  <a:srgbClr val="FFFF00"/>
                </a:solidFill>
              </a:rPr>
              <a:t> люки, </a:t>
            </a:r>
            <a:r>
              <a:rPr lang="ru-RU" sz="2000" i="1" dirty="0" err="1" smtClean="0">
                <a:solidFill>
                  <a:srgbClr val="FFFF00"/>
                </a:solidFill>
              </a:rPr>
              <a:t>що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з'явилися</a:t>
            </a:r>
            <a:r>
              <a:rPr lang="ru-RU" sz="2000" i="1" dirty="0" smtClean="0">
                <a:solidFill>
                  <a:srgbClr val="FFFF00"/>
                </a:solidFill>
              </a:rPr>
              <a:t> у </a:t>
            </a:r>
            <a:r>
              <a:rPr lang="en-US" sz="2000" i="1" dirty="0" smtClean="0">
                <a:solidFill>
                  <a:srgbClr val="FFFF00"/>
                </a:solidFill>
              </a:rPr>
              <a:t>XVIII </a:t>
            </a:r>
            <a:r>
              <a:rPr lang="ru-RU" sz="2000" i="1" dirty="0" err="1" smtClean="0">
                <a:solidFill>
                  <a:srgbClr val="FFFF00"/>
                </a:solidFill>
              </a:rPr>
              <a:t>столітті</a:t>
            </a:r>
            <a:r>
              <a:rPr lang="ru-RU" sz="2000" i="1" dirty="0" smtClean="0">
                <a:solidFill>
                  <a:srgbClr val="FFFF00"/>
                </a:solidFill>
              </a:rPr>
              <a:t>, і т. д., </a:t>
            </a:r>
            <a:r>
              <a:rPr lang="ru-RU" sz="2000" i="1" dirty="0" err="1" smtClean="0">
                <a:solidFill>
                  <a:srgbClr val="FFFF00"/>
                </a:solidFill>
              </a:rPr>
              <a:t>що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значно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підвищили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эфектність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театральних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вистав</a:t>
            </a:r>
            <a:r>
              <a:rPr lang="ru-RU" sz="2000" i="1" dirty="0" smtClean="0">
                <a:solidFill>
                  <a:srgbClr val="FFFF00"/>
                </a:solidFill>
              </a:rPr>
              <a:t>.</a:t>
            </a:r>
            <a:endParaRPr lang="ru-RU" sz="2000" i="1" dirty="0">
              <a:solidFill>
                <a:srgbClr val="FFFF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90" y="3284984"/>
            <a:ext cx="3973947" cy="28647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04" y="3443114"/>
            <a:ext cx="3398011" cy="254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2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92006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7030A0"/>
                </a:solidFill>
              </a:rPr>
              <a:t>Театр </a:t>
            </a:r>
            <a:r>
              <a:rPr lang="ru-RU" sz="3600" i="1" dirty="0" err="1" smtClean="0">
                <a:solidFill>
                  <a:srgbClr val="7030A0"/>
                </a:solidFill>
              </a:rPr>
              <a:t>кабукі</a:t>
            </a:r>
            <a:r>
              <a:rPr lang="ru-RU" sz="3600" i="1" dirty="0" smtClean="0">
                <a:solidFill>
                  <a:srgbClr val="7030A0"/>
                </a:solidFill>
              </a:rPr>
              <a:t> у </a:t>
            </a:r>
            <a:r>
              <a:rPr lang="ru-RU" sz="3600" i="1" dirty="0" err="1" smtClean="0">
                <a:solidFill>
                  <a:srgbClr val="7030A0"/>
                </a:solidFill>
              </a:rPr>
              <a:t>теперішній</a:t>
            </a:r>
            <a:r>
              <a:rPr lang="ru-RU" sz="3600" i="1" dirty="0" smtClean="0">
                <a:solidFill>
                  <a:srgbClr val="7030A0"/>
                </a:solidFill>
              </a:rPr>
              <a:t> час </a:t>
            </a:r>
            <a:r>
              <a:rPr lang="ru-RU" sz="3600" i="1" dirty="0" err="1" smtClean="0">
                <a:solidFill>
                  <a:srgbClr val="7030A0"/>
                </a:solidFill>
              </a:rPr>
              <a:t>складається</a:t>
            </a:r>
            <a:r>
              <a:rPr lang="ru-RU" sz="3600" i="1" dirty="0" smtClean="0">
                <a:solidFill>
                  <a:srgbClr val="7030A0"/>
                </a:solidFill>
              </a:rPr>
              <a:t> </a:t>
            </a:r>
            <a:r>
              <a:rPr lang="ru-RU" sz="3600" i="1" dirty="0" err="1" smtClean="0">
                <a:solidFill>
                  <a:srgbClr val="7030A0"/>
                </a:solidFill>
              </a:rPr>
              <a:t>із</a:t>
            </a:r>
            <a:r>
              <a:rPr lang="ru-RU" sz="3600" i="1" dirty="0" smtClean="0">
                <a:solidFill>
                  <a:srgbClr val="7030A0"/>
                </a:solidFill>
              </a:rPr>
              <a:t> </a:t>
            </a:r>
            <a:r>
              <a:rPr lang="ru-RU" sz="3600" i="1" dirty="0" err="1" smtClean="0">
                <a:solidFill>
                  <a:srgbClr val="7030A0"/>
                </a:solidFill>
              </a:rPr>
              <a:t>трьох</a:t>
            </a:r>
            <a:r>
              <a:rPr lang="ru-RU" sz="3600" i="1" dirty="0" smtClean="0">
                <a:solidFill>
                  <a:srgbClr val="7030A0"/>
                </a:solidFill>
              </a:rPr>
              <a:t> </a:t>
            </a:r>
            <a:r>
              <a:rPr lang="ru-RU" sz="3600" i="1" dirty="0" err="1" smtClean="0">
                <a:solidFill>
                  <a:srgbClr val="7030A0"/>
                </a:solidFill>
              </a:rPr>
              <a:t>типів</a:t>
            </a:r>
            <a:r>
              <a:rPr lang="ru-RU" sz="3600" i="1" dirty="0" smtClean="0">
                <a:solidFill>
                  <a:srgbClr val="7030A0"/>
                </a:solidFill>
              </a:rPr>
              <a:t> </a:t>
            </a:r>
            <a:r>
              <a:rPr lang="ru-RU" sz="3600" i="1" dirty="0" err="1" smtClean="0">
                <a:solidFill>
                  <a:srgbClr val="7030A0"/>
                </a:solidFill>
              </a:rPr>
              <a:t>вистав</a:t>
            </a:r>
            <a:r>
              <a:rPr lang="ru-RU" sz="3600" i="1" dirty="0" smtClean="0">
                <a:solidFill>
                  <a:srgbClr val="7030A0"/>
                </a:solidFill>
              </a:rPr>
              <a:t>:</a:t>
            </a:r>
            <a:endParaRPr lang="ru-RU" sz="3600" i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8632" y="2132856"/>
            <a:ext cx="6373688" cy="18158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Дзідаі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-моно</a:t>
            </a:r>
            <a:r>
              <a:rPr lang="en-US" altLang="ja-JP" sz="2800" dirty="0" smtClean="0">
                <a:solidFill>
                  <a:schemeClr val="accent1">
                    <a:lumMod val="75000"/>
                  </a:schemeClr>
                </a:solidFill>
              </a:rPr>
              <a:t>— «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історичні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»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п'єси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Сева-моно</a:t>
            </a:r>
            <a:r>
              <a:rPr lang="en-US" altLang="ja-JP" sz="2800" dirty="0" smtClean="0">
                <a:solidFill>
                  <a:schemeClr val="accent1">
                    <a:lumMod val="75000"/>
                  </a:schemeClr>
                </a:solidFill>
              </a:rPr>
              <a:t>— «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простонародні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  <a:p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Сьоаґото</a:t>
            </a:r>
            <a:r>
              <a:rPr lang="en-US" altLang="ja-JP" sz="2800" dirty="0" smtClean="0">
                <a:solidFill>
                  <a:schemeClr val="accent1">
                    <a:lumMod val="75000"/>
                  </a:schemeClr>
                </a:solidFill>
              </a:rPr>
              <a:t>—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танцювально-драматичні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п'єси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15793"/>
            <a:ext cx="3845091" cy="2526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69659"/>
            <a:ext cx="3858766" cy="257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620688"/>
            <a:ext cx="6759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Будинок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театру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кабукі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у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Ґіндзі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Токіо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</a:t>
            </a:r>
            <a:endParaRPr lang="uk-UA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92896"/>
            <a:ext cx="5362584" cy="288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7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293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Театр «Кабукі»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User</cp:lastModifiedBy>
  <cp:revision>10</cp:revision>
  <dcterms:created xsi:type="dcterms:W3CDTF">2013-03-20T17:23:52Z</dcterms:created>
  <dcterms:modified xsi:type="dcterms:W3CDTF">2014-06-06T18:38:50Z</dcterms:modified>
</cp:coreProperties>
</file>