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3" r:id="rId8"/>
    <p:sldId id="261" r:id="rId9"/>
    <p:sldId id="262"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9107CDE2-2D50-435D-B2E0-A23CD880FA44}" type="datetimeFigureOut">
              <a:rPr lang="ru-RU" smtClean="0"/>
              <a:t>29.01.2014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70705B3-B599-4719-9C8C-F5C3C7903A9B}" type="slidenum">
              <a:rPr lang="ru-RU" smtClean="0"/>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07CDE2-2D50-435D-B2E0-A23CD880FA44}"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0705B3-B599-4719-9C8C-F5C3C7903A9B}" type="slidenum">
              <a:rPr lang="ru-RU" smtClean="0"/>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07CDE2-2D50-435D-B2E0-A23CD880FA44}"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0705B3-B599-4719-9C8C-F5C3C7903A9B}" type="slidenum">
              <a:rPr lang="ru-RU" smtClean="0"/>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9107CDE2-2D50-435D-B2E0-A23CD880FA44}" type="datetimeFigureOut">
              <a:rPr lang="ru-RU" smtClean="0"/>
              <a:t>29.01.2014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A70705B3-B599-4719-9C8C-F5C3C7903A9B}" type="slidenum">
              <a:rPr lang="ru-RU" smtClean="0"/>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9107CDE2-2D50-435D-B2E0-A23CD880FA44}" type="datetimeFigureOut">
              <a:rPr lang="ru-RU" smtClean="0"/>
              <a:t>29.01.2014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A70705B3-B599-4719-9C8C-F5C3C7903A9B}"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9107CDE2-2D50-435D-B2E0-A23CD880FA44}" type="datetimeFigureOut">
              <a:rPr lang="ru-RU" smtClean="0"/>
              <a:t>29.01.2014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A70705B3-B599-4719-9C8C-F5C3C7903A9B}" type="slidenum">
              <a:rPr lang="ru-RU" smtClean="0"/>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9107CDE2-2D50-435D-B2E0-A23CD880FA44}" type="datetimeFigureOut">
              <a:rPr lang="ru-RU" smtClean="0"/>
              <a:t>29.01.2014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A70705B3-B599-4719-9C8C-F5C3C7903A9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107CDE2-2D50-435D-B2E0-A23CD880FA44}" type="datetimeFigureOut">
              <a:rPr lang="ru-RU" smtClean="0"/>
              <a:t>29.01.2014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0705B3-B599-4719-9C8C-F5C3C7903A9B}" type="slidenum">
              <a:rPr lang="ru-RU" smtClean="0"/>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9107CDE2-2D50-435D-B2E0-A23CD880FA44}" type="datetimeFigureOut">
              <a:rPr lang="ru-RU" smtClean="0"/>
              <a:t>29.01.2014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A70705B3-B599-4719-9C8C-F5C3C7903A9B}" type="slidenum">
              <a:rPr lang="ru-RU" smtClean="0"/>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9107CDE2-2D50-435D-B2E0-A23CD880FA44}" type="datetimeFigureOut">
              <a:rPr lang="ru-RU" smtClean="0"/>
              <a:t>29.01.2014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A70705B3-B599-4719-9C8C-F5C3C7903A9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9107CDE2-2D50-435D-B2E0-A23CD880FA44}" type="datetimeFigureOut">
              <a:rPr lang="ru-RU" smtClean="0"/>
              <a:t>29.01.2014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A70705B3-B599-4719-9C8C-F5C3C7903A9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107CDE2-2D50-435D-B2E0-A23CD880FA44}" type="datetimeFigureOut">
              <a:rPr lang="ru-RU" smtClean="0"/>
              <a:t>29.01.2014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70705B3-B599-4719-9C8C-F5C3C7903A9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5" name="Рисунок 4" descr="BanderaESP.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3635896" y="1340768"/>
            <a:ext cx="5184576" cy="923330"/>
          </a:xfrm>
          <a:prstGeom prst="rect">
            <a:avLst/>
          </a:prstGeom>
          <a:noFill/>
        </p:spPr>
        <p:txBody>
          <a:bodyPr wrap="square" rtlCol="0">
            <a:spAutoFit/>
          </a:bodyPr>
          <a:lstStyle/>
          <a:p>
            <a:pPr algn="ctr"/>
            <a:r>
              <a:rPr lang="en-US" sz="5400" b="1" i="1" dirty="0" err="1"/>
              <a:t>España</a:t>
            </a:r>
            <a:endParaRPr lang="ru-RU" sz="54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en-US" sz="8800" b="1" i="1" dirty="0" smtClean="0"/>
              <a:t>T</a:t>
            </a:r>
            <a:r>
              <a:rPr lang="uk-UA" sz="8800" b="1" i="1" dirty="0" err="1" smtClean="0"/>
              <a:t>hank</a:t>
            </a:r>
            <a:r>
              <a:rPr lang="uk-UA" sz="8800" b="1" i="1" dirty="0" smtClean="0"/>
              <a:t> </a:t>
            </a:r>
            <a:r>
              <a:rPr lang="uk-UA" sz="8800" b="1" i="1" dirty="0" err="1" smtClean="0"/>
              <a:t>your</a:t>
            </a:r>
            <a:r>
              <a:rPr lang="uk-UA" sz="8800" b="1" i="1" dirty="0" smtClean="0"/>
              <a:t> </a:t>
            </a:r>
            <a:r>
              <a:rPr lang="uk-UA" sz="8800" b="1" i="1" dirty="0" err="1" smtClean="0"/>
              <a:t>for</a:t>
            </a:r>
            <a:r>
              <a:rPr lang="uk-UA" sz="8800" b="1" i="1" dirty="0" smtClean="0"/>
              <a:t> </a:t>
            </a:r>
            <a:r>
              <a:rPr lang="uk-UA" sz="8800" b="1" i="1" dirty="0" err="1" smtClean="0"/>
              <a:t>your</a:t>
            </a:r>
            <a:r>
              <a:rPr lang="uk-UA" sz="8800" b="1" i="1" dirty="0" smtClean="0"/>
              <a:t> </a:t>
            </a:r>
            <a:r>
              <a:rPr lang="uk-UA" sz="8800" b="1" i="1" dirty="0" err="1" smtClean="0"/>
              <a:t>attention</a:t>
            </a:r>
            <a:r>
              <a:rPr lang="uk-UA" sz="8800" b="1" i="1" dirty="0" smtClean="0"/>
              <a:t>.</a:t>
            </a:r>
            <a:endParaRPr lang="ru-RU" sz="8800" b="1" i="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88640"/>
            <a:ext cx="8229600" cy="6266168"/>
          </a:xfrm>
        </p:spPr>
        <p:txBody>
          <a:bodyPr/>
          <a:lstStyle/>
          <a:p>
            <a:pPr algn="ctr">
              <a:buNone/>
            </a:pPr>
            <a:r>
              <a:rPr lang="en-US" b="1" i="1" dirty="0" smtClean="0"/>
              <a:t>Area: 504,780 square kilometers.</a:t>
            </a:r>
          </a:p>
          <a:p>
            <a:pPr algn="ctr">
              <a:buNone/>
            </a:pPr>
            <a:endParaRPr lang="uk-UA" b="1" i="1" dirty="0" smtClean="0"/>
          </a:p>
          <a:p>
            <a:pPr algn="ctr">
              <a:buNone/>
            </a:pPr>
            <a:r>
              <a:rPr lang="en-US" b="1" i="1" dirty="0" smtClean="0"/>
              <a:t>Population</a:t>
            </a:r>
            <a:r>
              <a:rPr lang="en-US" b="1" i="1" dirty="0" smtClean="0"/>
              <a:t>: 40,341,462 (approx)</a:t>
            </a:r>
          </a:p>
          <a:p>
            <a:pPr algn="ctr">
              <a:buNone/>
            </a:pPr>
            <a:endParaRPr lang="uk-UA" b="1" i="1" dirty="0" smtClean="0"/>
          </a:p>
          <a:p>
            <a:pPr algn="ctr">
              <a:buNone/>
            </a:pPr>
            <a:r>
              <a:rPr lang="en-US" b="1" i="1" dirty="0" smtClean="0"/>
              <a:t>Currency</a:t>
            </a:r>
            <a:r>
              <a:rPr lang="en-US" b="1" i="1" dirty="0" smtClean="0"/>
              <a:t>: Euro</a:t>
            </a:r>
            <a:r>
              <a:rPr lang="en-US" b="1" i="1" dirty="0" smtClean="0"/>
              <a:t>,</a:t>
            </a:r>
            <a:r>
              <a:rPr lang="uk-UA" b="1" i="1" dirty="0" smtClean="0"/>
              <a:t> </a:t>
            </a:r>
            <a:r>
              <a:rPr lang="en-US" b="1" i="1" dirty="0" smtClean="0"/>
              <a:t>formerly </a:t>
            </a:r>
            <a:r>
              <a:rPr lang="en-US" b="1" i="1" dirty="0" smtClean="0"/>
              <a:t>Peseta</a:t>
            </a:r>
          </a:p>
          <a:p>
            <a:endParaRPr lang="ru-RU" dirty="0"/>
          </a:p>
        </p:txBody>
      </p:sp>
      <p:pic>
        <p:nvPicPr>
          <p:cNvPr id="5" name="Рисунок 4" descr="spain-map-physical.jpg"/>
          <p:cNvPicPr>
            <a:picLocks noChangeAspect="1"/>
          </p:cNvPicPr>
          <p:nvPr/>
        </p:nvPicPr>
        <p:blipFill>
          <a:blip r:embed="rId2" cstate="print"/>
          <a:stretch>
            <a:fillRect/>
          </a:stretch>
        </p:blipFill>
        <p:spPr>
          <a:xfrm>
            <a:off x="251520" y="3140968"/>
            <a:ext cx="3888432" cy="3476834"/>
          </a:xfrm>
          <a:prstGeom prst="rect">
            <a:avLst/>
          </a:prstGeom>
        </p:spPr>
      </p:pic>
      <p:pic>
        <p:nvPicPr>
          <p:cNvPr id="6" name="Рисунок 5" descr="images (2).jpg"/>
          <p:cNvPicPr>
            <a:picLocks noChangeAspect="1"/>
          </p:cNvPicPr>
          <p:nvPr/>
        </p:nvPicPr>
        <p:blipFill>
          <a:blip r:embed="rId3" cstate="print"/>
          <a:stretch>
            <a:fillRect/>
          </a:stretch>
        </p:blipFill>
        <p:spPr>
          <a:xfrm>
            <a:off x="4644008" y="3140968"/>
            <a:ext cx="4248472" cy="350483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60648"/>
            <a:ext cx="9144000" cy="6597352"/>
          </a:xfrm>
        </p:spPr>
        <p:txBody>
          <a:bodyPr>
            <a:normAutofit lnSpcReduction="10000"/>
          </a:bodyPr>
          <a:lstStyle/>
          <a:p>
            <a:pPr algn="ctr">
              <a:lnSpc>
                <a:spcPct val="150000"/>
              </a:lnSpc>
              <a:buNone/>
            </a:pPr>
            <a:r>
              <a:rPr lang="uk-UA" b="1" i="1" dirty="0" err="1" smtClean="0"/>
              <a:t>Spain</a:t>
            </a:r>
            <a:r>
              <a:rPr lang="uk-UA" b="1" i="1" dirty="0" smtClean="0"/>
              <a:t> </a:t>
            </a:r>
            <a:r>
              <a:rPr lang="en-US" b="1" i="1" dirty="0" smtClean="0"/>
              <a:t>is </a:t>
            </a:r>
            <a:r>
              <a:rPr lang="en-US" b="1" i="1" dirty="0" smtClean="0"/>
              <a:t>located on the Iberian </a:t>
            </a:r>
            <a:r>
              <a:rPr lang="en-US" b="1" i="1" dirty="0" smtClean="0"/>
              <a:t>Peninsula</a:t>
            </a:r>
            <a:r>
              <a:rPr lang="uk-UA" b="1" i="1" dirty="0" smtClean="0"/>
              <a:t> </a:t>
            </a:r>
            <a:r>
              <a:rPr lang="en-US" b="1" i="1" dirty="0" smtClean="0"/>
              <a:t>in</a:t>
            </a:r>
            <a:r>
              <a:rPr lang="en-US" b="1" i="1" dirty="0" smtClean="0"/>
              <a:t> southwestern Europe. Its mainland is bordered to the south and east by the Mediterranean Sea except for a small land boundary </a:t>
            </a:r>
            <a:r>
              <a:rPr lang="en-US" b="1" i="1" dirty="0" smtClean="0"/>
              <a:t>with</a:t>
            </a:r>
            <a:r>
              <a:rPr lang="uk-UA" b="1" i="1" dirty="0" smtClean="0"/>
              <a:t> </a:t>
            </a:r>
            <a:r>
              <a:rPr lang="en-US" b="1" i="1" dirty="0" smtClean="0"/>
              <a:t>Gibraltar</a:t>
            </a:r>
            <a:r>
              <a:rPr lang="en-US" b="1" i="1" dirty="0" smtClean="0"/>
              <a:t>; to the north and north east by France, Andorra, and the Bay of Biscay; and to the west and northwest by Portugal and the Atlantic Ocean. It is one of three countries (Morocco</a:t>
            </a:r>
            <a:r>
              <a:rPr lang="en-US" b="1" i="1" dirty="0" smtClean="0"/>
              <a:t>,</a:t>
            </a:r>
            <a:r>
              <a:rPr lang="uk-UA" b="1" i="1" dirty="0" smtClean="0"/>
              <a:t> </a:t>
            </a:r>
            <a:r>
              <a:rPr lang="en-US" b="1" i="1" dirty="0" smtClean="0"/>
              <a:t>France</a:t>
            </a:r>
            <a:r>
              <a:rPr lang="en-US" b="1" i="1" dirty="0" smtClean="0"/>
              <a:t>) to have both Atlantic and Mediterranean coastlines</a:t>
            </a:r>
            <a:r>
              <a:rPr lang="en-US" dirty="0" smtClean="0"/>
              <a:t>.</a:t>
            </a:r>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713234"/>
          </a:xfrm>
        </p:spPr>
        <p:txBody>
          <a:bodyPr>
            <a:normAutofit fontScale="90000"/>
          </a:bodyPr>
          <a:lstStyle/>
          <a:p>
            <a:r>
              <a:rPr lang="en-US" b="1" dirty="0" smtClean="0"/>
              <a:t>Tourism</a:t>
            </a:r>
            <a:br>
              <a:rPr lang="en-US" b="1" dirty="0" smtClean="0"/>
            </a:br>
            <a:endParaRPr lang="ru-RU" dirty="0"/>
          </a:p>
        </p:txBody>
      </p:sp>
      <p:sp>
        <p:nvSpPr>
          <p:cNvPr id="3" name="Содержимое 2"/>
          <p:cNvSpPr>
            <a:spLocks noGrp="1"/>
          </p:cNvSpPr>
          <p:nvPr>
            <p:ph idx="1"/>
          </p:nvPr>
        </p:nvSpPr>
        <p:spPr>
          <a:xfrm>
            <a:off x="0" y="908720"/>
            <a:ext cx="6012160" cy="5949280"/>
          </a:xfrm>
        </p:spPr>
        <p:txBody>
          <a:bodyPr>
            <a:normAutofit fontScale="62500" lnSpcReduction="20000"/>
          </a:bodyPr>
          <a:lstStyle/>
          <a:p>
            <a:pPr algn="ctr">
              <a:lnSpc>
                <a:spcPct val="170000"/>
              </a:lnSpc>
              <a:buNone/>
            </a:pPr>
            <a:r>
              <a:rPr lang="uk-UA" dirty="0" smtClean="0"/>
              <a:t>T</a:t>
            </a:r>
            <a:r>
              <a:rPr lang="en-US" b="1" dirty="0" smtClean="0"/>
              <a:t>he </a:t>
            </a:r>
            <a:r>
              <a:rPr lang="en-US" b="1" dirty="0" smtClean="0"/>
              <a:t>Spanish tourism industry has grown to become the second biggest in the world, worth approximately 40 billion Euros, about 5% of GDP, in </a:t>
            </a:r>
            <a:r>
              <a:rPr lang="en-US" b="1" dirty="0" smtClean="0"/>
              <a:t>2006.Today</a:t>
            </a:r>
            <a:r>
              <a:rPr lang="en-US" b="1" dirty="0" smtClean="0"/>
              <a:t>, the climate of Spain, historical and cultural monuments and its geographic position together with its facilities make tourism one of Spain's main national industries and a large source of stable employment and development. The Spanish hotel star rating system has requirements much more demanding than other European countries, so at a given rating Spanish accommodations are worth more.</a:t>
            </a:r>
            <a:endParaRPr lang="ru-RU" b="1" dirty="0"/>
          </a:p>
        </p:txBody>
      </p:sp>
      <p:pic>
        <p:nvPicPr>
          <p:cNvPr id="4" name="Рисунок 3" descr="amazing-Spain.jpg"/>
          <p:cNvPicPr>
            <a:picLocks noChangeAspect="1"/>
          </p:cNvPicPr>
          <p:nvPr/>
        </p:nvPicPr>
        <p:blipFill>
          <a:blip r:embed="rId2" cstate="print"/>
          <a:stretch>
            <a:fillRect/>
          </a:stretch>
        </p:blipFill>
        <p:spPr>
          <a:xfrm>
            <a:off x="5868144" y="1052736"/>
            <a:ext cx="3131103" cy="2348880"/>
          </a:xfrm>
          <a:prstGeom prst="rect">
            <a:avLst/>
          </a:prstGeom>
        </p:spPr>
      </p:pic>
      <p:pic>
        <p:nvPicPr>
          <p:cNvPr id="5" name="Рисунок 4" descr="Toledo_Skyline_Panorama,_Spain_-_Dec_2006.jpg"/>
          <p:cNvPicPr>
            <a:picLocks noChangeAspect="1"/>
          </p:cNvPicPr>
          <p:nvPr/>
        </p:nvPicPr>
        <p:blipFill>
          <a:blip r:embed="rId3" cstate="print"/>
          <a:stretch>
            <a:fillRect/>
          </a:stretch>
        </p:blipFill>
        <p:spPr>
          <a:xfrm>
            <a:off x="5868144" y="3573016"/>
            <a:ext cx="3096344" cy="30963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spain.jpg"/>
          <p:cNvPicPr>
            <a:picLocks noGrp="1" noChangeAspect="1"/>
          </p:cNvPicPr>
          <p:nvPr>
            <p:ph idx="1"/>
          </p:nvPr>
        </p:nvPicPr>
        <p:blipFill>
          <a:blip r:embed="rId2" cstate="print"/>
          <a:stretch>
            <a:fillRect/>
          </a:stretch>
        </p:blipFill>
        <p:spPr>
          <a:xfrm>
            <a:off x="0" y="0"/>
            <a:ext cx="5255975" cy="3284984"/>
          </a:xfrm>
        </p:spPr>
      </p:pic>
      <p:pic>
        <p:nvPicPr>
          <p:cNvPr id="5" name="Рисунок 4" descr="Spain_Facts.jpg"/>
          <p:cNvPicPr>
            <a:picLocks noChangeAspect="1"/>
          </p:cNvPicPr>
          <p:nvPr/>
        </p:nvPicPr>
        <p:blipFill>
          <a:blip r:embed="rId3" cstate="print"/>
          <a:stretch>
            <a:fillRect/>
          </a:stretch>
        </p:blipFill>
        <p:spPr>
          <a:xfrm>
            <a:off x="-1" y="3284984"/>
            <a:ext cx="5356351" cy="3573016"/>
          </a:xfrm>
          <a:prstGeom prst="rect">
            <a:avLst/>
          </a:prstGeom>
        </p:spPr>
      </p:pic>
      <p:pic>
        <p:nvPicPr>
          <p:cNvPr id="6" name="Рисунок 5" descr="View-of-San-Sebastián-Spain.jpg"/>
          <p:cNvPicPr>
            <a:picLocks noChangeAspect="1"/>
          </p:cNvPicPr>
          <p:nvPr/>
        </p:nvPicPr>
        <p:blipFill>
          <a:blip r:embed="rId4" cstate="print"/>
          <a:stretch>
            <a:fillRect/>
          </a:stretch>
        </p:blipFill>
        <p:spPr>
          <a:xfrm>
            <a:off x="4716016" y="0"/>
            <a:ext cx="4427984"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713234"/>
          </a:xfrm>
        </p:spPr>
        <p:txBody>
          <a:bodyPr>
            <a:normAutofit fontScale="90000"/>
          </a:bodyPr>
          <a:lstStyle/>
          <a:p>
            <a:r>
              <a:rPr lang="en-US" b="1" dirty="0" smtClean="0"/>
              <a:t>Cuisine</a:t>
            </a:r>
            <a:br>
              <a:rPr lang="en-US" b="1" dirty="0" smtClean="0"/>
            </a:br>
            <a:endParaRPr lang="ru-RU" dirty="0"/>
          </a:p>
        </p:txBody>
      </p:sp>
      <p:sp>
        <p:nvSpPr>
          <p:cNvPr id="3" name="Содержимое 2"/>
          <p:cNvSpPr>
            <a:spLocks noGrp="1"/>
          </p:cNvSpPr>
          <p:nvPr>
            <p:ph idx="1"/>
          </p:nvPr>
        </p:nvSpPr>
        <p:spPr>
          <a:xfrm>
            <a:off x="457200" y="836712"/>
            <a:ext cx="8229600" cy="6021288"/>
          </a:xfrm>
        </p:spPr>
        <p:txBody>
          <a:bodyPr>
            <a:normAutofit fontScale="62500" lnSpcReduction="20000"/>
          </a:bodyPr>
          <a:lstStyle/>
          <a:p>
            <a:pPr algn="ctr">
              <a:buNone/>
            </a:pPr>
            <a:r>
              <a:rPr lang="en-US" dirty="0" smtClean="0"/>
              <a:t>Spanish cuisine consists of a great variety of dishes which stem from differences in geography, culture and climate. It is heavily influenced by seafood available from the waters that surround the country, and reflects the country's deep </a:t>
            </a:r>
            <a:r>
              <a:rPr lang="en-US" dirty="0" smtClean="0"/>
              <a:t>Mediterranean</a:t>
            </a:r>
            <a:r>
              <a:rPr lang="uk-UA" dirty="0" smtClean="0"/>
              <a:t> </a:t>
            </a:r>
            <a:r>
              <a:rPr lang="en-US" dirty="0" smtClean="0"/>
              <a:t>roots</a:t>
            </a:r>
            <a:r>
              <a:rPr lang="en-US" dirty="0" smtClean="0"/>
              <a:t>. Spain's extensive history with many cultural influences has led to a unique cuisine. In particular, three main divisions are easily identified:</a:t>
            </a:r>
          </a:p>
          <a:p>
            <a:pPr>
              <a:buNone/>
            </a:pPr>
            <a:r>
              <a:rPr lang="en-US" b="1" i="1" dirty="0" smtClean="0"/>
              <a:t>Mediterranean</a:t>
            </a:r>
            <a:r>
              <a:rPr lang="en-US" dirty="0" smtClean="0"/>
              <a:t> Spain – all such coastal regions, from Catalonia to Andalusia: heavy use of seafood, such as </a:t>
            </a:r>
            <a:r>
              <a:rPr lang="en-US" i="1" dirty="0" err="1" smtClean="0"/>
              <a:t>pescaíto</a:t>
            </a:r>
            <a:r>
              <a:rPr lang="en-US" i="1" dirty="0" smtClean="0"/>
              <a:t> </a:t>
            </a:r>
            <a:r>
              <a:rPr lang="en-US" i="1" dirty="0" err="1" smtClean="0"/>
              <a:t>frito</a:t>
            </a:r>
            <a:r>
              <a:rPr lang="en-US" dirty="0" smtClean="0"/>
              <a:t>; several cold soups like </a:t>
            </a:r>
            <a:r>
              <a:rPr lang="en-US" dirty="0" smtClean="0"/>
              <a:t>gazpacho</a:t>
            </a:r>
            <a:r>
              <a:rPr lang="uk-UA" dirty="0" smtClean="0"/>
              <a:t> </a:t>
            </a:r>
            <a:r>
              <a:rPr lang="en-US" dirty="0" smtClean="0"/>
              <a:t>and </a:t>
            </a:r>
            <a:r>
              <a:rPr lang="en-US" dirty="0" smtClean="0"/>
              <a:t>many rice-based dishes like </a:t>
            </a:r>
            <a:r>
              <a:rPr lang="en-US" dirty="0" smtClean="0"/>
              <a:t>paella</a:t>
            </a:r>
            <a:r>
              <a:rPr lang="uk-UA" dirty="0" smtClean="0"/>
              <a:t> </a:t>
            </a:r>
            <a:r>
              <a:rPr lang="en-US" dirty="0" smtClean="0"/>
              <a:t>from Valencia</a:t>
            </a:r>
            <a:r>
              <a:rPr lang="en-US" dirty="0" smtClean="0"/>
              <a:t> and </a:t>
            </a:r>
            <a:r>
              <a:rPr lang="en-US" i="1" dirty="0" err="1" smtClean="0"/>
              <a:t>arròs</a:t>
            </a:r>
            <a:r>
              <a:rPr lang="en-US" i="1" dirty="0" smtClean="0"/>
              <a:t> </a:t>
            </a:r>
            <a:r>
              <a:rPr lang="en-US" i="1" dirty="0" err="1" smtClean="0"/>
              <a:t>negre</a:t>
            </a:r>
            <a:r>
              <a:rPr lang="en-US" dirty="0" smtClean="0"/>
              <a:t> (</a:t>
            </a:r>
            <a:r>
              <a:rPr lang="en-US" dirty="0" err="1" smtClean="0"/>
              <a:t>arroz</a:t>
            </a:r>
            <a:r>
              <a:rPr lang="en-US" dirty="0" smtClean="0"/>
              <a:t> negro) from Catalonia</a:t>
            </a:r>
            <a:r>
              <a:rPr lang="en-US" dirty="0" smtClean="0"/>
              <a:t>.</a:t>
            </a:r>
            <a:endParaRPr lang="en-US" dirty="0" smtClean="0"/>
          </a:p>
          <a:p>
            <a:pPr>
              <a:buNone/>
            </a:pPr>
            <a:r>
              <a:rPr lang="en-US" b="1" i="1" dirty="0" smtClean="0"/>
              <a:t>Inner</a:t>
            </a:r>
            <a:r>
              <a:rPr lang="en-US" dirty="0" smtClean="0"/>
              <a:t> Spain – Castile – hot, thick soups such as the bread and garlic-based </a:t>
            </a:r>
            <a:r>
              <a:rPr lang="en-US" i="1" dirty="0" smtClean="0"/>
              <a:t>Castilian soup</a:t>
            </a:r>
            <a:r>
              <a:rPr lang="en-US" dirty="0" smtClean="0"/>
              <a:t>, along with </a:t>
            </a:r>
            <a:r>
              <a:rPr lang="en-US" dirty="0" err="1" smtClean="0"/>
              <a:t>substantious</a:t>
            </a:r>
            <a:r>
              <a:rPr lang="en-US" dirty="0" smtClean="0"/>
              <a:t> stews such as </a:t>
            </a:r>
            <a:r>
              <a:rPr lang="en-US" dirty="0" err="1" smtClean="0"/>
              <a:t>cocido</a:t>
            </a:r>
            <a:r>
              <a:rPr lang="en-US" dirty="0" smtClean="0"/>
              <a:t> </a:t>
            </a:r>
            <a:r>
              <a:rPr lang="en-US" dirty="0" err="1" smtClean="0"/>
              <a:t>madrileño</a:t>
            </a:r>
            <a:r>
              <a:rPr lang="en-US" dirty="0" smtClean="0"/>
              <a:t>. Food is traditionally conserved by salting, </a:t>
            </a:r>
            <a:r>
              <a:rPr lang="en-US" dirty="0" smtClean="0"/>
              <a:t>like</a:t>
            </a:r>
            <a:r>
              <a:rPr lang="uk-UA" dirty="0" smtClean="0"/>
              <a:t> </a:t>
            </a:r>
            <a:r>
              <a:rPr lang="en-US" dirty="0" smtClean="0"/>
              <a:t>Spanish </a:t>
            </a:r>
            <a:r>
              <a:rPr lang="en-US" dirty="0" smtClean="0"/>
              <a:t>ham, or immersed in olive oil, like </a:t>
            </a:r>
            <a:r>
              <a:rPr lang="en-US" dirty="0" err="1" smtClean="0"/>
              <a:t>Manchego</a:t>
            </a:r>
            <a:r>
              <a:rPr lang="en-US" dirty="0" smtClean="0"/>
              <a:t> cheese.</a:t>
            </a:r>
          </a:p>
          <a:p>
            <a:pPr>
              <a:buNone/>
            </a:pPr>
            <a:r>
              <a:rPr lang="en-US" b="1" i="1" dirty="0" smtClean="0"/>
              <a:t>Atlantic</a:t>
            </a:r>
            <a:r>
              <a:rPr lang="en-US" dirty="0" smtClean="0"/>
              <a:t> Spain – the whole Northern coast, including </a:t>
            </a:r>
            <a:r>
              <a:rPr lang="en-US" dirty="0" err="1" smtClean="0"/>
              <a:t>Asturian</a:t>
            </a:r>
            <a:r>
              <a:rPr lang="en-US" dirty="0" smtClean="0"/>
              <a:t>, Basque, Cantabrian and Galician cuisine: vegetable and fish-based stews like </a:t>
            </a:r>
            <a:r>
              <a:rPr lang="en-US" i="1" dirty="0" err="1" smtClean="0"/>
              <a:t>pote</a:t>
            </a:r>
            <a:r>
              <a:rPr lang="en-US" i="1" dirty="0" smtClean="0"/>
              <a:t> </a:t>
            </a:r>
            <a:r>
              <a:rPr lang="en-US" i="1" dirty="0" err="1" smtClean="0"/>
              <a:t>gallego</a:t>
            </a:r>
            <a:r>
              <a:rPr lang="en-US" dirty="0" smtClean="0"/>
              <a:t> and </a:t>
            </a:r>
            <a:r>
              <a:rPr lang="en-US" dirty="0" err="1" smtClean="0"/>
              <a:t>marmitako</a:t>
            </a:r>
            <a:r>
              <a:rPr lang="en-US" dirty="0" smtClean="0"/>
              <a:t>. Also, the lightly </a:t>
            </a:r>
            <a:r>
              <a:rPr lang="en-US" dirty="0" err="1" smtClean="0"/>
              <a:t>curedlacón</a:t>
            </a:r>
            <a:r>
              <a:rPr lang="en-US" dirty="0" smtClean="0"/>
              <a:t> ham. The best known cuisine of the northern countries often rely on ocean seafood, like the Basque-style cod, albacore or anchovy or the Galician octopus-based </a:t>
            </a:r>
            <a:r>
              <a:rPr lang="en-US" dirty="0" err="1" smtClean="0"/>
              <a:t>polbo</a:t>
            </a:r>
            <a:r>
              <a:rPr lang="en-US" dirty="0" smtClean="0"/>
              <a:t> á </a:t>
            </a:r>
            <a:r>
              <a:rPr lang="en-US" dirty="0" err="1" smtClean="0"/>
              <a:t>feira</a:t>
            </a:r>
            <a:r>
              <a:rPr lang="en-US" dirty="0" smtClean="0"/>
              <a:t> and shellfish dishes.</a:t>
            </a:r>
          </a:p>
          <a:p>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0508-rf-spanish-tortilla-xl.jpg"/>
          <p:cNvPicPr>
            <a:picLocks noGrp="1" noChangeAspect="1"/>
          </p:cNvPicPr>
          <p:nvPr>
            <p:ph idx="1"/>
          </p:nvPr>
        </p:nvPicPr>
        <p:blipFill>
          <a:blip r:embed="rId2" cstate="print"/>
          <a:stretch>
            <a:fillRect/>
          </a:stretch>
        </p:blipFill>
        <p:spPr>
          <a:xfrm>
            <a:off x="0" y="0"/>
            <a:ext cx="3810000" cy="3810000"/>
          </a:xfrm>
        </p:spPr>
      </p:pic>
      <p:pic>
        <p:nvPicPr>
          <p:cNvPr id="5" name="Рисунок 4" descr="Spanish-Food.jpg"/>
          <p:cNvPicPr>
            <a:picLocks noChangeAspect="1"/>
          </p:cNvPicPr>
          <p:nvPr/>
        </p:nvPicPr>
        <p:blipFill>
          <a:blip r:embed="rId3" cstate="print"/>
          <a:stretch>
            <a:fillRect/>
          </a:stretch>
        </p:blipFill>
        <p:spPr>
          <a:xfrm>
            <a:off x="323528" y="2852936"/>
            <a:ext cx="8460432" cy="4005064"/>
          </a:xfrm>
          <a:prstGeom prst="rect">
            <a:avLst/>
          </a:prstGeom>
        </p:spPr>
      </p:pic>
      <p:pic>
        <p:nvPicPr>
          <p:cNvPr id="6" name="Рисунок 5" descr="paella.jpg"/>
          <p:cNvPicPr>
            <a:picLocks noChangeAspect="1"/>
          </p:cNvPicPr>
          <p:nvPr/>
        </p:nvPicPr>
        <p:blipFill>
          <a:blip r:embed="rId4" cstate="print"/>
          <a:stretch>
            <a:fillRect/>
          </a:stretch>
        </p:blipFill>
        <p:spPr>
          <a:xfrm>
            <a:off x="3779912" y="0"/>
            <a:ext cx="5364088" cy="328498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57250"/>
          </a:xfrm>
        </p:spPr>
        <p:txBody>
          <a:bodyPr>
            <a:normAutofit fontScale="90000"/>
          </a:bodyPr>
          <a:lstStyle/>
          <a:p>
            <a:r>
              <a:rPr lang="en-US" b="1" dirty="0" smtClean="0"/>
              <a:t>Public holidays and festivals</a:t>
            </a:r>
            <a:br>
              <a:rPr lang="en-US" b="1" dirty="0" smtClean="0"/>
            </a:br>
            <a:endParaRPr lang="ru-RU" dirty="0"/>
          </a:p>
        </p:txBody>
      </p:sp>
      <p:sp>
        <p:nvSpPr>
          <p:cNvPr id="3" name="Содержимое 2"/>
          <p:cNvSpPr>
            <a:spLocks noGrp="1"/>
          </p:cNvSpPr>
          <p:nvPr>
            <p:ph idx="1"/>
          </p:nvPr>
        </p:nvSpPr>
        <p:spPr>
          <a:xfrm>
            <a:off x="457200" y="692696"/>
            <a:ext cx="8229600" cy="6165304"/>
          </a:xfrm>
        </p:spPr>
        <p:txBody>
          <a:bodyPr>
            <a:normAutofit fontScale="62500" lnSpcReduction="20000"/>
          </a:bodyPr>
          <a:lstStyle/>
          <a:p>
            <a:pPr algn="ctr">
              <a:buNone/>
            </a:pPr>
            <a:r>
              <a:rPr lang="en-US" dirty="0" smtClean="0"/>
              <a:t>Public holidays celebrated in Spain include a mix of religious (Roman </a:t>
            </a:r>
            <a:r>
              <a:rPr lang="en-US" dirty="0" smtClean="0"/>
              <a:t>Catholic), </a:t>
            </a:r>
            <a:r>
              <a:rPr lang="en-US" dirty="0" smtClean="0"/>
              <a:t>national and regional observances. Each municipality is allowed to declare a maximum of 14 public holidays per year; up to nine of these are chosen by the national government and at least two are chosen </a:t>
            </a:r>
            <a:r>
              <a:rPr lang="en-US" dirty="0" smtClean="0"/>
              <a:t>locally</a:t>
            </a:r>
            <a:r>
              <a:rPr lang="uk-UA" dirty="0" smtClean="0"/>
              <a:t>.</a:t>
            </a:r>
            <a:r>
              <a:rPr lang="en-US" dirty="0" smtClean="0"/>
              <a:t> Spain's National Day (</a:t>
            </a:r>
            <a:r>
              <a:rPr lang="en-US" i="1" dirty="0" smtClean="0"/>
              <a:t>Fiesta </a:t>
            </a:r>
            <a:r>
              <a:rPr lang="en-US" i="1" dirty="0" err="1" smtClean="0"/>
              <a:t>Nacional</a:t>
            </a:r>
            <a:r>
              <a:rPr lang="en-US" i="1" dirty="0" smtClean="0"/>
              <a:t> de </a:t>
            </a:r>
            <a:r>
              <a:rPr lang="en-US" i="1" dirty="0" err="1" smtClean="0"/>
              <a:t>España</a:t>
            </a:r>
            <a:r>
              <a:rPr lang="en-US" dirty="0" smtClean="0"/>
              <a:t>) is 12 October, the anniversary of the Discovery of America and commemorate Our Lady of the Pillar feast, patroness </a:t>
            </a:r>
            <a:r>
              <a:rPr lang="en-US" dirty="0" smtClean="0"/>
              <a:t>of</a:t>
            </a:r>
            <a:r>
              <a:rPr lang="uk-UA" dirty="0" smtClean="0"/>
              <a:t> </a:t>
            </a:r>
            <a:r>
              <a:rPr lang="en-US" dirty="0" smtClean="0"/>
              <a:t>Aragon</a:t>
            </a:r>
            <a:r>
              <a:rPr lang="en-US" dirty="0" smtClean="0"/>
              <a:t> and throughout Spain.</a:t>
            </a:r>
          </a:p>
          <a:p>
            <a:pPr algn="ctr">
              <a:buNone/>
            </a:pPr>
            <a:r>
              <a:rPr lang="en-US" dirty="0" smtClean="0"/>
              <a:t>In Spain there are celebrated many festivals and festivities. Some of them are known worldwide, and every year millions of people all over the world go to Spain to experience one of this festivals.</a:t>
            </a:r>
          </a:p>
          <a:p>
            <a:pPr algn="ctr">
              <a:buNone/>
            </a:pPr>
            <a:r>
              <a:rPr lang="en-US" dirty="0" smtClean="0"/>
              <a:t>One of the most famous is San </a:t>
            </a:r>
            <a:r>
              <a:rPr lang="en-US" dirty="0" err="1" smtClean="0"/>
              <a:t>Fermín</a:t>
            </a:r>
            <a:r>
              <a:rPr lang="en-US" dirty="0" smtClean="0"/>
              <a:t>, in Pamplona. While its most famous event is the </a:t>
            </a:r>
            <a:r>
              <a:rPr lang="en-US" dirty="0" err="1" smtClean="0"/>
              <a:t>encierro</a:t>
            </a:r>
            <a:r>
              <a:rPr lang="en-US" dirty="0" smtClean="0"/>
              <a:t>, or the running of the bulls, which happens at 8:00 am from 7 July to 14 July, the week long celebration involves many other traditional and folkloric events. Its events were central to the plot of The Sun Also Rises, </a:t>
            </a:r>
            <a:r>
              <a:rPr lang="en-US" dirty="0" err="1" smtClean="0"/>
              <a:t>byErnest</a:t>
            </a:r>
            <a:r>
              <a:rPr lang="en-US" dirty="0" smtClean="0"/>
              <a:t> Hemingway, which brought it to the general attention of English-speaking people. It has become probably the most internationally renowned fiesta in Spain. Over 1,000,000 people come to watch this festival.</a:t>
            </a:r>
          </a:p>
          <a:p>
            <a:pPr algn="ctr">
              <a:buNone/>
            </a:pPr>
            <a:r>
              <a:rPr lang="en-US" dirty="0" smtClean="0"/>
              <a:t>Other festivals include the carnivals in the Canary Islands, the </a:t>
            </a:r>
            <a:r>
              <a:rPr lang="en-US" dirty="0" err="1" smtClean="0"/>
              <a:t>Falles</a:t>
            </a:r>
            <a:r>
              <a:rPr lang="en-US" dirty="0" smtClean="0"/>
              <a:t> in Valencia or the Holy Week in </a:t>
            </a:r>
            <a:r>
              <a:rPr lang="en-US" dirty="0" err="1" smtClean="0"/>
              <a:t>Andalucia</a:t>
            </a:r>
            <a:r>
              <a:rPr lang="en-US" dirty="0" smtClean="0"/>
              <a:t> and Castile and Leon.</a:t>
            </a:r>
          </a:p>
          <a:p>
            <a:endParaRPr lang="ru-RU"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bad-loans-in-spain-surge-to-a-new-record.jpg"/>
          <p:cNvPicPr>
            <a:picLocks noGrp="1" noChangeAspect="1"/>
          </p:cNvPicPr>
          <p:nvPr>
            <p:ph idx="1"/>
          </p:nvPr>
        </p:nvPicPr>
        <p:blipFill>
          <a:blip r:embed="rId2" cstate="print"/>
          <a:stretch>
            <a:fillRect/>
          </a:stretch>
        </p:blipFill>
        <p:spPr>
          <a:xfrm>
            <a:off x="0" y="0"/>
            <a:ext cx="4572000" cy="3429000"/>
          </a:xfrm>
        </p:spPr>
      </p:pic>
      <p:pic>
        <p:nvPicPr>
          <p:cNvPr id="5" name="Рисунок 4" descr="17112010121929.jpg"/>
          <p:cNvPicPr>
            <a:picLocks noChangeAspect="1"/>
          </p:cNvPicPr>
          <p:nvPr/>
        </p:nvPicPr>
        <p:blipFill>
          <a:blip r:embed="rId3" cstate="print"/>
          <a:stretch>
            <a:fillRect/>
          </a:stretch>
        </p:blipFill>
        <p:spPr>
          <a:xfrm>
            <a:off x="4572000" y="0"/>
            <a:ext cx="4572001" cy="6858000"/>
          </a:xfrm>
          <a:prstGeom prst="rect">
            <a:avLst/>
          </a:prstGeom>
        </p:spPr>
      </p:pic>
      <p:pic>
        <p:nvPicPr>
          <p:cNvPr id="6" name="Рисунок 5" descr="la-tomatina-festival.jpg"/>
          <p:cNvPicPr>
            <a:picLocks noChangeAspect="1"/>
          </p:cNvPicPr>
          <p:nvPr/>
        </p:nvPicPr>
        <p:blipFill>
          <a:blip r:embed="rId4" cstate="print"/>
          <a:stretch>
            <a:fillRect/>
          </a:stretch>
        </p:blipFill>
        <p:spPr>
          <a:xfrm>
            <a:off x="1" y="3356992"/>
            <a:ext cx="4788023" cy="35010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Другая 13">
      <a:dk1>
        <a:sysClr val="windowText" lastClr="000000"/>
      </a:dk1>
      <a:lt1>
        <a:srgbClr val="000000"/>
      </a:lt1>
      <a:dk2>
        <a:srgbClr val="FFFF99"/>
      </a:dk2>
      <a:lt2>
        <a:srgbClr val="FFFF99"/>
      </a:lt2>
      <a:accent1>
        <a:srgbClr val="FF0000"/>
      </a:accent1>
      <a:accent2>
        <a:srgbClr val="C00000"/>
      </a:accent2>
      <a:accent3>
        <a:srgbClr val="FF0000"/>
      </a:accent3>
      <a:accent4>
        <a:srgbClr val="68007F"/>
      </a:accent4>
      <a:accent5>
        <a:srgbClr val="FFFF00"/>
      </a:accent5>
      <a:accent6>
        <a:srgbClr val="FFFF00"/>
      </a:accent6>
      <a:hlink>
        <a:srgbClr val="FFC000"/>
      </a:hlink>
      <a:folHlink>
        <a:srgbClr val="FF000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66</TotalTime>
  <Words>109</Words>
  <Application>Microsoft Office PowerPoint</Application>
  <PresentationFormat>Экран (4:3)</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Яркая</vt:lpstr>
      <vt:lpstr>Слайд 1</vt:lpstr>
      <vt:lpstr>Слайд 2</vt:lpstr>
      <vt:lpstr>Слайд 3</vt:lpstr>
      <vt:lpstr>Tourism </vt:lpstr>
      <vt:lpstr>Слайд 5</vt:lpstr>
      <vt:lpstr>Cuisine </vt:lpstr>
      <vt:lpstr>Слайд 7</vt:lpstr>
      <vt:lpstr>Public holidays and festivals </vt:lpstr>
      <vt:lpstr>Слайд 9</vt:lpstr>
      <vt:lpstr>Слайд 10</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cp:revision>
  <dcterms:created xsi:type="dcterms:W3CDTF">2014-01-29T20:01:33Z</dcterms:created>
  <dcterms:modified xsi:type="dcterms:W3CDTF">2014-01-29T21:08:13Z</dcterms:modified>
</cp:coreProperties>
</file>