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31008E-0B90-48C4-B56F-8C87B700E99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CCBB12-6F05-4A25-B08D-54E65B820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10 </a:t>
            </a:r>
            <a:r>
              <a:rPr lang="ru-RU" b="1" dirty="0" err="1" smtClean="0">
                <a:solidFill>
                  <a:srgbClr val="7030A0"/>
                </a:solidFill>
              </a:rPr>
              <a:t>найпоширеніших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наукових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міфів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71678"/>
            <a:ext cx="5905500" cy="43529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8288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600" dirty="0" err="1"/>
              <a:t>Насправді</a:t>
            </a:r>
            <a:r>
              <a:rPr lang="ru-RU" sz="1600" dirty="0"/>
              <a:t> в </a:t>
            </a:r>
            <a:r>
              <a:rPr lang="ru-RU" sz="1600" dirty="0" err="1"/>
              <a:t>космосі</a:t>
            </a:r>
            <a:r>
              <a:rPr lang="ru-RU" sz="1600" dirty="0"/>
              <a:t> так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гравітації</a:t>
            </a:r>
            <a:r>
              <a:rPr lang="ru-RU" sz="1600" dirty="0"/>
              <a:t>, що саме вона </a:t>
            </a:r>
            <a:r>
              <a:rPr lang="ru-RU" sz="1600" dirty="0" err="1"/>
              <a:t>змушує</a:t>
            </a:r>
            <a:r>
              <a:rPr lang="ru-RU" sz="1600" dirty="0"/>
              <a:t> </a:t>
            </a:r>
            <a:r>
              <a:rPr lang="ru-RU" sz="1600" dirty="0" err="1"/>
              <a:t>зірки</a:t>
            </a:r>
            <a:r>
              <a:rPr lang="ru-RU" sz="1600" dirty="0"/>
              <a:t> </a:t>
            </a:r>
            <a:r>
              <a:rPr lang="ru-RU" sz="1600" dirty="0" err="1"/>
              <a:t>обертатися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центру галактики, Землю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Сонця</a:t>
            </a:r>
            <a:r>
              <a:rPr lang="ru-RU" sz="1600" dirty="0"/>
              <a:t>, а </a:t>
            </a:r>
            <a:r>
              <a:rPr lang="ru-RU" sz="1600" dirty="0" err="1"/>
              <a:t>супутники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 Причина, по якій </a:t>
            </a:r>
            <a:r>
              <a:rPr lang="ru-RU" sz="1600" dirty="0" err="1"/>
              <a:t>космонавти</a:t>
            </a:r>
            <a:r>
              <a:rPr lang="ru-RU" sz="1600" dirty="0"/>
              <a:t> </a:t>
            </a:r>
            <a:r>
              <a:rPr lang="ru-RU" sz="1600" dirty="0" err="1"/>
              <a:t>здаються</a:t>
            </a:r>
            <a:r>
              <a:rPr lang="ru-RU" sz="1600" dirty="0"/>
              <a:t> </a:t>
            </a:r>
            <a:r>
              <a:rPr lang="ru-RU" sz="1600" dirty="0" err="1"/>
              <a:t>невагомими</a:t>
            </a:r>
            <a:r>
              <a:rPr lang="ru-RU" sz="1600" dirty="0"/>
              <a:t> в </a:t>
            </a:r>
            <a:r>
              <a:rPr lang="ru-RU" sz="1600" dirty="0" err="1"/>
              <a:t>космосі</a:t>
            </a:r>
            <a:r>
              <a:rPr lang="ru-RU" sz="1600" dirty="0"/>
              <a:t>, </a:t>
            </a:r>
            <a:r>
              <a:rPr lang="ru-RU" sz="1600" dirty="0" err="1"/>
              <a:t>полягає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тому, що вони </a:t>
            </a:r>
            <a:r>
              <a:rPr lang="ru-RU" sz="1600" dirty="0" err="1"/>
              <a:t>обертаються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</a:t>
            </a:r>
          </a:p>
          <a:p>
            <a:pPr fontAlgn="base">
              <a:buNone/>
            </a:pPr>
            <a:r>
              <a:rPr lang="ru-RU" sz="1600" dirty="0"/>
              <a:t>Вони </a:t>
            </a:r>
            <a:r>
              <a:rPr lang="ru-RU" sz="1600" dirty="0" err="1"/>
              <a:t>падають</a:t>
            </a:r>
            <a:r>
              <a:rPr lang="ru-RU" sz="1600" dirty="0"/>
              <a:t> в </a:t>
            </a:r>
            <a:r>
              <a:rPr lang="ru-RU" sz="1600" dirty="0" err="1"/>
              <a:t>напрямку</a:t>
            </a:r>
            <a:r>
              <a:rPr lang="ru-RU" sz="1600" dirty="0"/>
              <a:t> нашої </a:t>
            </a:r>
            <a:r>
              <a:rPr lang="ru-RU" sz="1600" dirty="0" err="1"/>
              <a:t>планети</a:t>
            </a:r>
            <a:r>
              <a:rPr lang="ru-RU" sz="1600" dirty="0"/>
              <a:t>, але </a:t>
            </a:r>
            <a:r>
              <a:rPr lang="ru-RU" sz="1600" dirty="0" err="1"/>
              <a:t>рухаються</a:t>
            </a:r>
            <a:r>
              <a:rPr lang="ru-RU" sz="1600" dirty="0"/>
              <a:t> в </a:t>
            </a:r>
            <a:r>
              <a:rPr lang="ru-RU" sz="1600" dirty="0" err="1"/>
              <a:t>бік</a:t>
            </a:r>
            <a:r>
              <a:rPr lang="ru-RU" sz="1600" dirty="0"/>
              <a:t>. На </a:t>
            </a:r>
            <a:r>
              <a:rPr lang="ru-RU" sz="1600" dirty="0" err="1"/>
              <a:t>висоті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 </a:t>
            </a:r>
            <a:r>
              <a:rPr lang="ru-RU" sz="1600" dirty="0" err="1"/>
              <a:t>приблизно</a:t>
            </a:r>
            <a:r>
              <a:rPr lang="ru-RU" sz="1600" dirty="0"/>
              <a:t> 400 км над Землею, </a:t>
            </a:r>
            <a:r>
              <a:rPr lang="ru-RU" sz="1600" dirty="0" err="1"/>
              <a:t>гравітація</a:t>
            </a:r>
            <a:r>
              <a:rPr lang="ru-RU" sz="1600" dirty="0"/>
              <a:t> </a:t>
            </a:r>
            <a:r>
              <a:rPr lang="ru-RU" sz="1600" dirty="0" err="1"/>
              <a:t>знижується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на 10 </a:t>
            </a:r>
            <a:r>
              <a:rPr lang="ru-RU" sz="1600" dirty="0" err="1"/>
              <a:t>відсотків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8. У </a:t>
            </a:r>
            <a:r>
              <a:rPr lang="ru-RU" sz="3200" dirty="0" err="1">
                <a:solidFill>
                  <a:srgbClr val="002060"/>
                </a:solidFill>
              </a:rPr>
              <a:t>космосі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відсутня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гравітація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38400"/>
            <a:ext cx="5905500" cy="427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257428"/>
          </a:xfrm>
        </p:spPr>
        <p:txBody>
          <a:bodyPr/>
          <a:lstStyle/>
          <a:p>
            <a:pPr fontAlgn="base">
              <a:buNone/>
            </a:pPr>
            <a:r>
              <a:rPr lang="ru-RU" sz="1600" dirty="0" smtClean="0"/>
              <a:t>    </a:t>
            </a:r>
            <a:r>
              <a:rPr lang="ru-RU" sz="1600" dirty="0" err="1" smtClean="0"/>
              <a:t>Сонце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якийсь</a:t>
            </a:r>
            <a:r>
              <a:rPr lang="ru-RU" sz="1600" dirty="0"/>
              <a:t> момент </a:t>
            </a:r>
            <a:r>
              <a:rPr lang="ru-RU" sz="1600" dirty="0" err="1"/>
              <a:t>висвітлює</a:t>
            </a:r>
            <a:r>
              <a:rPr lang="ru-RU" sz="1600" dirty="0"/>
              <a:t> </a:t>
            </a:r>
            <a:r>
              <a:rPr lang="ru-RU" sz="1600" dirty="0" err="1"/>
              <a:t>кожну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Місяця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сторона </a:t>
            </a:r>
            <a:r>
              <a:rPr lang="ru-RU" sz="1600" dirty="0" err="1"/>
              <a:t>Місяця</a:t>
            </a:r>
            <a:r>
              <a:rPr lang="ru-RU" sz="1600" dirty="0"/>
              <a:t>, </a:t>
            </a:r>
            <a:r>
              <a:rPr lang="ru-RU" sz="1600" dirty="0" smtClean="0"/>
              <a:t>яку </a:t>
            </a:r>
            <a:r>
              <a:rPr lang="ru-RU" sz="1600" dirty="0" err="1"/>
              <a:t>ніколи</a:t>
            </a:r>
            <a:r>
              <a:rPr lang="ru-RU" sz="1600" dirty="0"/>
              <a:t> не </a:t>
            </a:r>
            <a:r>
              <a:rPr lang="ru-RU" sz="1600" dirty="0" smtClean="0"/>
              <a:t>видно із </a:t>
            </a:r>
            <a:r>
              <a:rPr lang="ru-RU" sz="1600" dirty="0" err="1"/>
              <a:t>Землі</a:t>
            </a:r>
            <a:r>
              <a:rPr lang="ru-RU" sz="1600" dirty="0"/>
              <a:t>. Це </a:t>
            </a:r>
            <a:r>
              <a:rPr lang="ru-RU" sz="1600" dirty="0" err="1"/>
              <a:t>викликано</a:t>
            </a:r>
            <a:r>
              <a:rPr lang="ru-RU" sz="1600" dirty="0"/>
              <a:t> </a:t>
            </a:r>
            <a:r>
              <a:rPr lang="ru-RU" sz="1600" dirty="0" err="1" smtClean="0"/>
              <a:t>приливним</a:t>
            </a:r>
            <a:r>
              <a:rPr lang="ru-RU" sz="1600" dirty="0" smtClean="0"/>
              <a:t> </a:t>
            </a:r>
            <a:r>
              <a:rPr lang="ru-RU" sz="1600" dirty="0" err="1"/>
              <a:t>захопленням</a:t>
            </a:r>
            <a:r>
              <a:rPr lang="ru-RU" sz="1600" dirty="0"/>
              <a:t>, що </a:t>
            </a:r>
            <a:r>
              <a:rPr lang="ru-RU" sz="1600" dirty="0" err="1"/>
              <a:t>призводить</a:t>
            </a:r>
            <a:r>
              <a:rPr lang="ru-RU" sz="1600" dirty="0"/>
              <a:t> до того, що </a:t>
            </a:r>
            <a:r>
              <a:rPr lang="ru-RU" sz="1600" dirty="0" err="1"/>
              <a:t>Місяць</a:t>
            </a:r>
            <a:r>
              <a:rPr lang="ru-RU" sz="1600" dirty="0"/>
              <a:t> </a:t>
            </a:r>
            <a:r>
              <a:rPr lang="ru-RU" sz="1600" dirty="0" err="1"/>
              <a:t>обертається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осі</a:t>
            </a:r>
            <a:r>
              <a:rPr lang="ru-RU" sz="1600" dirty="0"/>
              <a:t> такий же </a:t>
            </a:r>
            <a:r>
              <a:rPr lang="ru-RU" sz="1600" dirty="0" err="1"/>
              <a:t>період</a:t>
            </a:r>
            <a:r>
              <a:rPr lang="ru-RU" sz="1600" dirty="0"/>
              <a:t>, що й </a:t>
            </a:r>
            <a:r>
              <a:rPr lang="ru-RU" sz="1600" dirty="0" err="1"/>
              <a:t>обертається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</a:t>
            </a:r>
          </a:p>
          <a:p>
            <a:pPr fontAlgn="base">
              <a:buNone/>
            </a:pPr>
            <a:r>
              <a:rPr lang="ru-RU" sz="1600" dirty="0" smtClean="0"/>
              <a:t>      Ми </a:t>
            </a:r>
            <a:r>
              <a:rPr lang="ru-RU" sz="1600" dirty="0"/>
              <a:t>завжди </a:t>
            </a:r>
            <a:r>
              <a:rPr lang="ru-RU" sz="1600" dirty="0" err="1"/>
              <a:t>бачимо</a:t>
            </a:r>
            <a:r>
              <a:rPr lang="ru-RU" sz="1600" dirty="0"/>
              <a:t> тільки один </a:t>
            </a:r>
            <a:r>
              <a:rPr lang="ru-RU" sz="1600" dirty="0" err="1"/>
              <a:t>бік</a:t>
            </a:r>
            <a:r>
              <a:rPr lang="ru-RU" sz="1600" dirty="0"/>
              <a:t> </a:t>
            </a:r>
            <a:r>
              <a:rPr lang="ru-RU" sz="1600" dirty="0" err="1"/>
              <a:t>Місяця</a:t>
            </a:r>
            <a:r>
              <a:rPr lang="ru-RU" sz="1600" dirty="0"/>
              <a:t>, але </a:t>
            </a:r>
            <a:r>
              <a:rPr lang="ru-RU" sz="1600" dirty="0" err="1"/>
              <a:t>інша</a:t>
            </a:r>
            <a:r>
              <a:rPr lang="ru-RU" sz="1600" dirty="0"/>
              <a:t> сторона не є темною. Коли ми </a:t>
            </a:r>
            <a:r>
              <a:rPr lang="ru-RU" sz="1600" dirty="0" err="1"/>
              <a:t>бачимо</a:t>
            </a:r>
            <a:r>
              <a:rPr lang="ru-RU" sz="1600" dirty="0"/>
              <a:t> </a:t>
            </a:r>
            <a:r>
              <a:rPr lang="ru-RU" sz="1600" dirty="0" err="1"/>
              <a:t>півмісяць</a:t>
            </a:r>
            <a:r>
              <a:rPr lang="ru-RU" sz="1600" dirty="0"/>
              <a:t>, </a:t>
            </a:r>
            <a:r>
              <a:rPr lang="ru-RU" sz="1600" dirty="0" err="1"/>
              <a:t>Сонце</a:t>
            </a:r>
            <a:r>
              <a:rPr lang="ru-RU" sz="1600" dirty="0"/>
              <a:t> здебільшого </a:t>
            </a:r>
            <a:r>
              <a:rPr lang="ru-RU" sz="1600" dirty="0" err="1"/>
              <a:t>висвітлює</a:t>
            </a:r>
            <a:r>
              <a:rPr lang="ru-RU" sz="1600" dirty="0"/>
              <a:t> сторону, яку ми не </a:t>
            </a:r>
            <a:r>
              <a:rPr lang="ru-RU" sz="1600" dirty="0" err="1"/>
              <a:t>бачимо</a:t>
            </a:r>
            <a:r>
              <a:rPr lang="ru-RU" sz="1600" dirty="0"/>
              <a:t>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4615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9. </a:t>
            </a:r>
            <a:r>
              <a:rPr lang="ru-RU" sz="3200" dirty="0" err="1">
                <a:solidFill>
                  <a:srgbClr val="0070C0"/>
                </a:solidFill>
              </a:rPr>
              <a:t>Існує</a:t>
            </a:r>
            <a:r>
              <a:rPr lang="ru-RU" sz="3200" dirty="0">
                <a:solidFill>
                  <a:srgbClr val="0070C0"/>
                </a:solidFill>
              </a:rPr>
              <a:t> темна сторона </a:t>
            </a:r>
            <a:r>
              <a:rPr lang="ru-RU" sz="3200" dirty="0" err="1" smtClean="0">
                <a:solidFill>
                  <a:srgbClr val="0070C0"/>
                </a:solidFill>
              </a:rPr>
              <a:t>Місяця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496"/>
            <a:ext cx="583406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85860"/>
            <a:ext cx="4829180" cy="500066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 smtClean="0"/>
              <a:t>      </a:t>
            </a:r>
            <a:r>
              <a:rPr lang="ru-RU" sz="2000" dirty="0" err="1" smtClean="0"/>
              <a:t>Довгий</a:t>
            </a:r>
            <a:r>
              <a:rPr lang="ru-RU" sz="2000" dirty="0" smtClean="0"/>
              <a:t> </a:t>
            </a:r>
            <a:r>
              <a:rPr lang="ru-RU" sz="2000" dirty="0"/>
              <a:t>час </a:t>
            </a:r>
            <a:r>
              <a:rPr lang="ru-RU" sz="2000" dirty="0" err="1"/>
              <a:t>вчені</a:t>
            </a:r>
            <a:r>
              <a:rPr lang="ru-RU" sz="2000" dirty="0"/>
              <a:t> </a:t>
            </a:r>
            <a:r>
              <a:rPr lang="ru-RU" sz="2000" dirty="0" err="1"/>
              <a:t>вважали</a:t>
            </a:r>
            <a:r>
              <a:rPr lang="ru-RU" sz="2000" dirty="0"/>
              <a:t>, що складна робота мозку може бути порушена через зростання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у 1998 році </a:t>
            </a:r>
            <a:r>
              <a:rPr lang="ru-RU" sz="2000" dirty="0" err="1"/>
              <a:t>шведські</a:t>
            </a:r>
            <a:r>
              <a:rPr lang="ru-RU" sz="2000" dirty="0"/>
              <a:t> </a:t>
            </a:r>
            <a:r>
              <a:rPr lang="ru-RU" sz="2000" dirty="0" err="1"/>
              <a:t>вчені</a:t>
            </a:r>
            <a:r>
              <a:rPr lang="ru-RU" sz="2000" dirty="0"/>
              <a:t> </a:t>
            </a:r>
            <a:r>
              <a:rPr lang="ru-RU" sz="2000" dirty="0" err="1"/>
              <a:t>з'ясували</a:t>
            </a:r>
            <a:r>
              <a:rPr lang="ru-RU" sz="2000" dirty="0"/>
              <a:t>, що клітини мозку можуть </a:t>
            </a:r>
            <a:r>
              <a:rPr lang="ru-RU" sz="2000" dirty="0" err="1"/>
              <a:t>відновлюватися</a:t>
            </a:r>
            <a:r>
              <a:rPr lang="ru-RU" sz="2000" dirty="0"/>
              <a:t>. </a:t>
            </a:r>
            <a:r>
              <a:rPr lang="ru-RU" sz="2000" dirty="0" err="1"/>
              <a:t>Центри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і </a:t>
            </a:r>
            <a:r>
              <a:rPr lang="ru-RU" sz="2000" dirty="0" err="1"/>
              <a:t>пам'яті</a:t>
            </a:r>
            <a:r>
              <a:rPr lang="ru-RU" sz="2000" dirty="0"/>
              <a:t> в мозку можуть створювати нові клітини.</a:t>
            </a:r>
          </a:p>
          <a:p>
            <a:pPr fontAlgn="base">
              <a:buNone/>
            </a:pPr>
            <a:r>
              <a:rPr lang="ru-RU" sz="2000" dirty="0" smtClean="0"/>
              <a:t>      Крім </a:t>
            </a:r>
            <a:r>
              <a:rPr lang="ru-RU" sz="2000" dirty="0"/>
              <a:t>того, </a:t>
            </a:r>
            <a:r>
              <a:rPr lang="ru-RU" sz="2000" dirty="0" err="1"/>
              <a:t>американські</a:t>
            </a:r>
            <a:r>
              <a:rPr lang="ru-RU" sz="2000" dirty="0"/>
              <a:t> </a:t>
            </a:r>
            <a:r>
              <a:rPr lang="ru-RU" sz="2000" dirty="0" err="1"/>
              <a:t>вчені</a:t>
            </a:r>
            <a:r>
              <a:rPr lang="ru-RU" sz="2000" dirty="0"/>
              <a:t> </a:t>
            </a:r>
            <a:r>
              <a:rPr lang="ru-RU" sz="2000" dirty="0" err="1"/>
              <a:t>відкрили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, який дозволяє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копії</a:t>
            </a:r>
            <a:r>
              <a:rPr lang="ru-RU" sz="2000" dirty="0"/>
              <a:t> </a:t>
            </a:r>
            <a:r>
              <a:rPr lang="ru-RU" sz="2000" dirty="0" err="1"/>
              <a:t>ембріональних</a:t>
            </a:r>
            <a:r>
              <a:rPr lang="ru-RU" sz="2000" dirty="0"/>
              <a:t> </a:t>
            </a:r>
            <a:r>
              <a:rPr lang="ru-RU" sz="2000" dirty="0" err="1"/>
              <a:t>стовбурових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, які можуть </a:t>
            </a:r>
            <a:r>
              <a:rPr lang="ru-RU" sz="2000" dirty="0" err="1"/>
              <a:t>трансформуватися</a:t>
            </a:r>
            <a:r>
              <a:rPr lang="ru-RU" sz="2000" dirty="0"/>
              <a:t> в клітини мозку.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10. </a:t>
            </a:r>
            <a:r>
              <a:rPr lang="ru-RU" sz="3600" dirty="0" err="1">
                <a:solidFill>
                  <a:srgbClr val="C00000"/>
                </a:solidFill>
              </a:rPr>
              <a:t>Нервові</a:t>
            </a:r>
            <a:r>
              <a:rPr lang="ru-RU" sz="3600" dirty="0">
                <a:solidFill>
                  <a:srgbClr val="C00000"/>
                </a:solidFill>
              </a:rPr>
              <a:t> клітини не </a:t>
            </a:r>
            <a:r>
              <a:rPr lang="ru-RU" sz="3600" dirty="0" err="1">
                <a:solidFill>
                  <a:srgbClr val="C00000"/>
                </a:solidFill>
              </a:rPr>
              <a:t>відновлюються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4214842" cy="528641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 fontAlgn="base">
              <a:buNone/>
            </a:pPr>
            <a:r>
              <a:rPr lang="ru-RU" sz="2800" dirty="0"/>
              <a:t>У нас </a:t>
            </a:r>
            <a:r>
              <a:rPr lang="ru-RU" sz="2800" dirty="0" err="1"/>
              <a:t>виникають</a:t>
            </a:r>
            <a:r>
              <a:rPr lang="ru-RU" sz="2800" dirty="0"/>
              <a:t> </a:t>
            </a:r>
            <a:r>
              <a:rPr lang="ru-RU" sz="2800" dirty="0" err="1"/>
              <a:t>певні</a:t>
            </a:r>
            <a:r>
              <a:rPr lang="ru-RU" sz="2800" dirty="0"/>
              <a:t> уявлення, які </a:t>
            </a:r>
            <a:r>
              <a:rPr lang="ru-RU" sz="2800" dirty="0" err="1"/>
              <a:t>грунтуються</a:t>
            </a:r>
            <a:r>
              <a:rPr lang="ru-RU" sz="2800" dirty="0"/>
              <a:t> </a:t>
            </a:r>
            <a:r>
              <a:rPr lang="ru-RU" sz="2800" dirty="0" smtClean="0"/>
              <a:t>на</a:t>
            </a:r>
          </a:p>
          <a:p>
            <a:pPr algn="ctr" fontAlgn="base">
              <a:buNone/>
            </a:pPr>
            <a:r>
              <a:rPr lang="ru-RU" sz="2800" dirty="0" smtClean="0"/>
              <a:t> </a:t>
            </a:r>
            <a:r>
              <a:rPr lang="ru-RU" sz="2800" dirty="0" err="1"/>
              <a:t>особистому</a:t>
            </a:r>
            <a:r>
              <a:rPr lang="ru-RU" sz="2800" dirty="0"/>
              <a:t> </a:t>
            </a:r>
            <a:r>
              <a:rPr lang="ru-RU" sz="2800" dirty="0" err="1"/>
              <a:t>досвіді</a:t>
            </a:r>
            <a:r>
              <a:rPr lang="ru-RU" sz="2800" dirty="0"/>
              <a:t>, </a:t>
            </a:r>
            <a:r>
              <a:rPr lang="ru-RU" sz="2800" dirty="0" err="1"/>
              <a:t>освіті</a:t>
            </a:r>
            <a:r>
              <a:rPr lang="ru-RU" sz="2800" dirty="0"/>
              <a:t>, </a:t>
            </a:r>
            <a:r>
              <a:rPr lang="ru-RU" sz="2800" dirty="0" err="1"/>
              <a:t>засобах</a:t>
            </a:r>
            <a:r>
              <a:rPr lang="ru-RU" sz="2800" dirty="0"/>
              <a:t> </a:t>
            </a:r>
            <a:r>
              <a:rPr lang="ru-RU" sz="2800" dirty="0" err="1"/>
              <a:t>масової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 fontAlgn="base">
              <a:buNone/>
            </a:pPr>
            <a:r>
              <a:rPr lang="ru-RU" sz="2800" dirty="0" err="1" smtClean="0"/>
              <a:t>інформації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думці</a:t>
            </a:r>
            <a:r>
              <a:rPr lang="ru-RU" sz="2800" dirty="0"/>
              <a:t> </a:t>
            </a:r>
            <a:r>
              <a:rPr lang="ru-RU" sz="2800" dirty="0" err="1"/>
              <a:t>оточуючих</a:t>
            </a:r>
            <a:r>
              <a:rPr lang="ru-RU" sz="2800" dirty="0"/>
              <a:t> нас людей.</a:t>
            </a:r>
          </a:p>
          <a:p>
            <a:pPr algn="ctr" fontAlgn="base">
              <a:buNone/>
            </a:pP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/>
              <a:t>з цих </a:t>
            </a:r>
            <a:r>
              <a:rPr lang="ru-RU" sz="2800" dirty="0" err="1"/>
              <a:t>ідей</a:t>
            </a:r>
            <a:r>
              <a:rPr lang="ru-RU" sz="2800" dirty="0"/>
              <a:t>, </a:t>
            </a:r>
            <a:r>
              <a:rPr lang="ru-RU" sz="2800" dirty="0" err="1"/>
              <a:t>пов'язаних</a:t>
            </a:r>
            <a:r>
              <a:rPr lang="ru-RU" sz="2800" dirty="0"/>
              <a:t> з наукою, ми </a:t>
            </a:r>
            <a:endParaRPr lang="ru-RU" sz="2800" dirty="0" smtClean="0"/>
          </a:p>
          <a:p>
            <a:pPr algn="ctr" fontAlgn="base">
              <a:buNone/>
            </a:pPr>
            <a:r>
              <a:rPr lang="ru-RU" sz="2800" dirty="0" err="1" smtClean="0"/>
              <a:t>приймаємо</a:t>
            </a:r>
            <a:r>
              <a:rPr lang="ru-RU" sz="2800" dirty="0" smtClean="0"/>
              <a:t> </a:t>
            </a:r>
            <a:r>
              <a:rPr lang="ru-RU" sz="2800" dirty="0"/>
              <a:t>за факт, </a:t>
            </a:r>
            <a:r>
              <a:rPr lang="ru-RU" sz="2800" dirty="0" err="1"/>
              <a:t>хоча</a:t>
            </a:r>
            <a:r>
              <a:rPr lang="ru-RU" sz="2800" dirty="0"/>
              <a:t> він давно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спростований</a:t>
            </a:r>
            <a:r>
              <a:rPr lang="ru-RU" sz="2800" dirty="0"/>
              <a:t>.</a:t>
            </a:r>
          </a:p>
          <a:p>
            <a:pPr algn="ctr" fontAlgn="base">
              <a:buNone/>
            </a:pPr>
            <a:r>
              <a:rPr lang="ru-RU" sz="2800" dirty="0"/>
              <a:t>Ось </a:t>
            </a:r>
            <a:r>
              <a:rPr lang="ru-RU" sz="2800" dirty="0" err="1"/>
              <a:t>одні</a:t>
            </a:r>
            <a:r>
              <a:rPr lang="ru-RU" sz="2800" dirty="0"/>
              <a:t> з </a:t>
            </a:r>
            <a:r>
              <a:rPr lang="ru-RU" sz="2800" dirty="0" err="1"/>
              <a:t>найпоширеніших</a:t>
            </a:r>
            <a:r>
              <a:rPr lang="ru-RU" sz="2800" dirty="0"/>
              <a:t>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міфів</a:t>
            </a:r>
            <a:r>
              <a:rPr lang="ru-RU" sz="2800" dirty="0"/>
              <a:t>,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якими</a:t>
            </a:r>
            <a:r>
              <a:rPr lang="ru-RU" sz="2800" dirty="0"/>
              <a:t> ми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стикалися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7786742" cy="2714643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sz="1900" dirty="0" smtClean="0"/>
              <a:t>      Велика </a:t>
            </a:r>
            <a:r>
              <a:rPr lang="ru-RU" sz="1900" dirty="0" err="1"/>
              <a:t>Китайська</a:t>
            </a:r>
            <a:r>
              <a:rPr lang="ru-RU" sz="1900" dirty="0"/>
              <a:t> </a:t>
            </a:r>
            <a:r>
              <a:rPr lang="ru-RU" sz="1900" dirty="0" err="1" smtClean="0"/>
              <a:t>стіна</a:t>
            </a:r>
            <a:r>
              <a:rPr lang="ru-RU" sz="1900" dirty="0" smtClean="0"/>
              <a:t> дуже </a:t>
            </a:r>
            <a:r>
              <a:rPr lang="ru-RU" sz="1900" dirty="0" err="1"/>
              <a:t>довга</a:t>
            </a:r>
            <a:r>
              <a:rPr lang="ru-RU" sz="1900" dirty="0"/>
              <a:t>, але </a:t>
            </a:r>
            <a:r>
              <a:rPr lang="ru-RU" sz="1900" dirty="0" smtClean="0"/>
              <a:t>її </a:t>
            </a:r>
            <a:r>
              <a:rPr lang="ru-RU" sz="1900" u="sng" dirty="0" smtClean="0"/>
              <a:t>неможливо</a:t>
            </a:r>
            <a:r>
              <a:rPr lang="ru-RU" sz="1900" dirty="0" smtClean="0"/>
              <a:t> </a:t>
            </a:r>
            <a:r>
              <a:rPr lang="ru-RU" sz="1900" dirty="0" err="1"/>
              <a:t>побачити</a:t>
            </a:r>
            <a:r>
              <a:rPr lang="ru-RU" sz="1900" dirty="0"/>
              <a:t> з космосу</a:t>
            </a:r>
            <a:r>
              <a:rPr lang="ru-RU" sz="1900" dirty="0" smtClean="0"/>
              <a:t>. </a:t>
            </a:r>
            <a:r>
              <a:rPr lang="ru-RU" sz="1900" dirty="0"/>
              <a:t>Навіть перший </a:t>
            </a:r>
            <a:r>
              <a:rPr lang="ru-RU" sz="1900" dirty="0" err="1"/>
              <a:t>китайський</a:t>
            </a:r>
            <a:r>
              <a:rPr lang="ru-RU" sz="1900" dirty="0"/>
              <a:t> космонавт Ян </a:t>
            </a:r>
            <a:r>
              <a:rPr lang="ru-RU" sz="1900" dirty="0" err="1"/>
              <a:t>Лівей</a:t>
            </a:r>
            <a:r>
              <a:rPr lang="ru-RU" sz="1900" dirty="0"/>
              <a:t> </a:t>
            </a:r>
            <a:r>
              <a:rPr lang="ru-RU" sz="1900" dirty="0" err="1"/>
              <a:t>підтвердив</a:t>
            </a:r>
            <a:r>
              <a:rPr lang="ru-RU" sz="1900" dirty="0"/>
              <a:t>, що не </a:t>
            </a:r>
            <a:r>
              <a:rPr lang="ru-RU" sz="1900" dirty="0" err="1"/>
              <a:t>зміг</a:t>
            </a:r>
            <a:r>
              <a:rPr lang="ru-RU" sz="1900" dirty="0"/>
              <a:t> </a:t>
            </a:r>
            <a:r>
              <a:rPr lang="ru-RU" sz="1900" dirty="0" err="1"/>
              <a:t>побачити</a:t>
            </a:r>
            <a:r>
              <a:rPr lang="ru-RU" sz="1900" dirty="0"/>
              <a:t> це </a:t>
            </a:r>
            <a:r>
              <a:rPr lang="ru-RU" sz="1900" dirty="0" err="1"/>
              <a:t>творіння</a:t>
            </a:r>
            <a:r>
              <a:rPr lang="ru-RU" sz="1900" dirty="0"/>
              <a:t> </a:t>
            </a:r>
            <a:r>
              <a:rPr lang="ru-RU" sz="1900" dirty="0" err="1"/>
              <a:t>неозброєним</a:t>
            </a:r>
            <a:r>
              <a:rPr lang="ru-RU" sz="1900" dirty="0"/>
              <a:t> оком, не </a:t>
            </a:r>
            <a:r>
              <a:rPr lang="ru-RU" sz="1900" dirty="0" err="1"/>
              <a:t>кажучи</a:t>
            </a:r>
            <a:r>
              <a:rPr lang="ru-RU" sz="1900" dirty="0"/>
              <a:t> вже про </a:t>
            </a:r>
            <a:r>
              <a:rPr lang="ru-RU" sz="1900" dirty="0" err="1"/>
              <a:t>міф</a:t>
            </a:r>
            <a:r>
              <a:rPr lang="ru-RU" sz="1900" dirty="0"/>
              <a:t>, що </a:t>
            </a:r>
            <a:r>
              <a:rPr lang="ru-RU" sz="1900" dirty="0" err="1"/>
              <a:t>Велику</a:t>
            </a:r>
            <a:r>
              <a:rPr lang="ru-RU" sz="1900" dirty="0"/>
              <a:t> </a:t>
            </a:r>
            <a:r>
              <a:rPr lang="ru-RU" sz="1900" dirty="0" err="1"/>
              <a:t>Китайську</a:t>
            </a:r>
            <a:r>
              <a:rPr lang="ru-RU" sz="1900" dirty="0"/>
              <a:t> </a:t>
            </a:r>
            <a:r>
              <a:rPr lang="ru-RU" sz="1900" dirty="0" err="1"/>
              <a:t>стіну</a:t>
            </a:r>
            <a:r>
              <a:rPr lang="ru-RU" sz="1900" dirty="0"/>
              <a:t> можна </a:t>
            </a:r>
            <a:r>
              <a:rPr lang="ru-RU" sz="1900" dirty="0" err="1"/>
              <a:t>побачити</a:t>
            </a:r>
            <a:r>
              <a:rPr lang="ru-RU" sz="1900" dirty="0"/>
              <a:t> з </a:t>
            </a:r>
            <a:r>
              <a:rPr lang="ru-RU" sz="1900" dirty="0" err="1"/>
              <a:t>Місяця</a:t>
            </a:r>
            <a:r>
              <a:rPr lang="ru-RU" sz="1900" dirty="0"/>
              <a:t>.</a:t>
            </a:r>
          </a:p>
          <a:p>
            <a:pPr fontAlgn="base">
              <a:buNone/>
            </a:pPr>
            <a:r>
              <a:rPr lang="ru-RU" sz="1900" dirty="0" smtClean="0"/>
              <a:t>      Хоча </a:t>
            </a:r>
            <a:r>
              <a:rPr lang="ru-RU" sz="1900" dirty="0" err="1"/>
              <a:t>єгипетські</a:t>
            </a:r>
            <a:r>
              <a:rPr lang="ru-RU" sz="1900" dirty="0"/>
              <a:t> </a:t>
            </a:r>
            <a:r>
              <a:rPr lang="ru-RU" sz="1900" dirty="0" err="1"/>
              <a:t>піраміди</a:t>
            </a:r>
            <a:r>
              <a:rPr lang="ru-RU" sz="1900" dirty="0"/>
              <a:t> можна </a:t>
            </a:r>
            <a:r>
              <a:rPr lang="ru-RU" sz="1900" dirty="0" err="1"/>
              <a:t>споглядати</a:t>
            </a:r>
            <a:r>
              <a:rPr lang="ru-RU" sz="1900" dirty="0"/>
              <a:t> з </a:t>
            </a:r>
            <a:r>
              <a:rPr lang="ru-RU" sz="1900" dirty="0" err="1"/>
              <a:t>Міжнародної</a:t>
            </a:r>
            <a:r>
              <a:rPr lang="ru-RU" sz="1900" dirty="0"/>
              <a:t> </a:t>
            </a:r>
            <a:r>
              <a:rPr lang="ru-RU" sz="1900" dirty="0" err="1"/>
              <a:t>космічної</a:t>
            </a:r>
            <a:r>
              <a:rPr lang="ru-RU" sz="1900" dirty="0"/>
              <a:t> </a:t>
            </a:r>
            <a:r>
              <a:rPr lang="ru-RU" sz="1900" dirty="0" err="1"/>
              <a:t>станції</a:t>
            </a:r>
            <a:r>
              <a:rPr lang="ru-RU" sz="1900" dirty="0"/>
              <a:t>. </a:t>
            </a:r>
            <a:r>
              <a:rPr lang="ru-RU" sz="1900" dirty="0" err="1"/>
              <a:t>Найкраще</a:t>
            </a:r>
            <a:r>
              <a:rPr lang="ru-RU" sz="1900" dirty="0"/>
              <a:t> з речей, </a:t>
            </a:r>
            <a:r>
              <a:rPr lang="ru-RU" sz="1900" dirty="0" err="1"/>
              <a:t>створених</a:t>
            </a:r>
            <a:r>
              <a:rPr lang="ru-RU" sz="1900" dirty="0"/>
              <a:t> </a:t>
            </a:r>
            <a:r>
              <a:rPr lang="ru-RU" sz="1900" dirty="0" err="1"/>
              <a:t>людиною</a:t>
            </a:r>
            <a:r>
              <a:rPr lang="ru-RU" sz="1900" dirty="0"/>
              <a:t>, з космосу видно </a:t>
            </a:r>
            <a:r>
              <a:rPr lang="ru-RU" sz="1900" dirty="0" err="1"/>
              <a:t>вогні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572428" cy="79690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1. </a:t>
            </a:r>
            <a:r>
              <a:rPr lang="ru-RU" sz="3200" dirty="0" err="1">
                <a:solidFill>
                  <a:srgbClr val="FF0000"/>
                </a:solidFill>
              </a:rPr>
              <a:t>Велику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Китайську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стіну</a:t>
            </a:r>
            <a:r>
              <a:rPr lang="ru-RU" sz="3200" dirty="0">
                <a:solidFill>
                  <a:srgbClr val="FF0000"/>
                </a:solidFill>
              </a:rPr>
              <a:t> можна </a:t>
            </a:r>
            <a:r>
              <a:rPr lang="ru-RU" sz="3200" dirty="0" err="1">
                <a:solidFill>
                  <a:srgbClr val="FF0000"/>
                </a:solidFill>
              </a:rPr>
              <a:t>побачити</a:t>
            </a:r>
            <a:r>
              <a:rPr lang="ru-RU" sz="3200" dirty="0">
                <a:solidFill>
                  <a:srgbClr val="FF0000"/>
                </a:solidFill>
              </a:rPr>
              <a:t> з </a:t>
            </a:r>
            <a:r>
              <a:rPr lang="ru-RU" sz="3200" dirty="0" smtClean="0">
                <a:solidFill>
                  <a:srgbClr val="FF0000"/>
                </a:solidFill>
              </a:rPr>
              <a:t>космосу.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928670"/>
            <a:ext cx="5429256" cy="3616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6858048" cy="2900370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err="1" smtClean="0"/>
              <a:t>Полярна</a:t>
            </a:r>
            <a:r>
              <a:rPr lang="ru-RU" dirty="0" smtClean="0"/>
              <a:t> </a:t>
            </a:r>
            <a:r>
              <a:rPr lang="ru-RU" dirty="0" err="1"/>
              <a:t>зірка</a:t>
            </a:r>
            <a:r>
              <a:rPr lang="ru-RU" dirty="0"/>
              <a:t> не </a:t>
            </a:r>
            <a:r>
              <a:rPr lang="ru-RU" dirty="0" err="1"/>
              <a:t>найяскравіша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на </a:t>
            </a:r>
            <a:r>
              <a:rPr lang="ru-RU" dirty="0" err="1"/>
              <a:t>нічному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, </a:t>
            </a:r>
            <a:r>
              <a:rPr lang="ru-RU" dirty="0" smtClean="0"/>
              <a:t>як </a:t>
            </a:r>
            <a:r>
              <a:rPr lang="ru-RU" dirty="0" err="1"/>
              <a:t>вважа</a:t>
            </a:r>
            <a:r>
              <a:rPr lang="uk-UA" dirty="0"/>
              <a:t>є більшість</a:t>
            </a:r>
            <a:r>
              <a:rPr lang="ru-RU" dirty="0"/>
              <a:t>. </a:t>
            </a:r>
            <a:r>
              <a:rPr lang="ru-RU" dirty="0" smtClean="0"/>
              <a:t>По </a:t>
            </a:r>
          </a:p>
          <a:p>
            <a:pPr fontAlgn="base">
              <a:buNone/>
            </a:pPr>
            <a:r>
              <a:rPr lang="ru-RU" dirty="0" err="1" smtClean="0"/>
              <a:t>яскравості</a:t>
            </a:r>
            <a:r>
              <a:rPr lang="ru-RU" dirty="0" smtClean="0"/>
              <a:t> вона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</a:t>
            </a:r>
            <a:r>
              <a:rPr lang="ru-RU" dirty="0"/>
              <a:t>на 50-му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r>
              <a:rPr lang="ru-RU" dirty="0" err="1"/>
              <a:t>Полярну</a:t>
            </a:r>
            <a:r>
              <a:rPr lang="ru-RU" dirty="0"/>
              <a:t> </a:t>
            </a:r>
            <a:r>
              <a:rPr lang="ru-RU" dirty="0" err="1"/>
              <a:t>зірку</a:t>
            </a:r>
            <a:r>
              <a:rPr lang="ru-RU" dirty="0"/>
              <a:t> дуже </a:t>
            </a:r>
            <a:r>
              <a:rPr lang="ru-RU" dirty="0" smtClean="0"/>
              <a:t>легко </a:t>
            </a:r>
          </a:p>
          <a:p>
            <a:pPr fontAlgn="base">
              <a:buNone/>
            </a:pPr>
            <a:r>
              <a:rPr lang="ru-RU" dirty="0" err="1" smtClean="0"/>
              <a:t>побачити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smtClean="0"/>
              <a:t>практично </a:t>
            </a:r>
            <a:r>
              <a:rPr lang="ru-RU" dirty="0" err="1" smtClean="0"/>
              <a:t>спрямована</a:t>
            </a:r>
            <a:r>
              <a:rPr lang="ru-RU" dirty="0" smtClean="0"/>
              <a:t> </a:t>
            </a:r>
            <a:r>
              <a:rPr lang="ru-RU" dirty="0"/>
              <a:t>на неї.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Полярна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</a:t>
            </a:r>
            <a:endParaRPr lang="ru-RU" dirty="0" smtClean="0"/>
          </a:p>
          <a:p>
            <a:pPr fontAlgn="base">
              <a:buNone/>
            </a:pP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/>
              <a:t>нерухомо</a:t>
            </a:r>
            <a:r>
              <a:rPr lang="ru-RU" dirty="0"/>
              <a:t> на </a:t>
            </a:r>
            <a:r>
              <a:rPr lang="ru-RU" dirty="0" smtClean="0"/>
              <a:t>одному і тому </a:t>
            </a:r>
            <a:r>
              <a:rPr lang="ru-RU" dirty="0"/>
              <a:t>ж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круглий</a:t>
            </a:r>
            <a:r>
              <a:rPr lang="ru-RU" dirty="0"/>
              <a:t> рік і вказує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endParaRPr lang="ru-RU" dirty="0" smtClean="0"/>
          </a:p>
          <a:p>
            <a:pPr fontAlgn="base">
              <a:buNone/>
            </a:pPr>
            <a:r>
              <a:rPr lang="ru-RU" dirty="0" err="1" smtClean="0"/>
              <a:t>напрямок</a:t>
            </a:r>
            <a:r>
              <a:rPr lang="ru-RU" dirty="0"/>
              <a:t>.</a:t>
            </a:r>
          </a:p>
          <a:p>
            <a:pPr fontAlgn="base">
              <a:buNone/>
            </a:pPr>
            <a:r>
              <a:rPr lang="ru-RU" dirty="0" err="1"/>
              <a:t>Найяскравішою</a:t>
            </a:r>
            <a:r>
              <a:rPr lang="ru-RU" dirty="0"/>
              <a:t> видимою </a:t>
            </a:r>
            <a:r>
              <a:rPr lang="ru-RU" dirty="0" err="1"/>
              <a:t>зіркою</a:t>
            </a:r>
            <a:r>
              <a:rPr lang="ru-RU" dirty="0"/>
              <a:t> після </a:t>
            </a:r>
            <a:r>
              <a:rPr lang="ru-RU" dirty="0" err="1"/>
              <a:t>Сонця</a:t>
            </a:r>
            <a:r>
              <a:rPr lang="ru-RU" dirty="0"/>
              <a:t> є </a:t>
            </a:r>
            <a:r>
              <a:rPr lang="ru-RU" dirty="0" err="1"/>
              <a:t>Сіріус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/>
              <a:t>Великого Пса. 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Видима </a:t>
            </a:r>
            <a:r>
              <a:rPr lang="ru-RU" dirty="0" err="1"/>
              <a:t>зоряна</a:t>
            </a:r>
            <a:r>
              <a:rPr lang="ru-RU" dirty="0"/>
              <a:t> величина </a:t>
            </a:r>
            <a:r>
              <a:rPr lang="ru-RU" dirty="0" err="1"/>
              <a:t>Сіріуса</a:t>
            </a:r>
            <a:r>
              <a:rPr lang="ru-RU" dirty="0"/>
              <a:t> </a:t>
            </a:r>
            <a:r>
              <a:rPr lang="ru-RU" dirty="0" smtClean="0"/>
              <a:t>дорівнює </a:t>
            </a:r>
            <a:r>
              <a:rPr lang="ru-RU" dirty="0"/>
              <a:t>-1,47 (чим менше значення, тим </a:t>
            </a:r>
            <a:endParaRPr lang="ru-RU" dirty="0" smtClean="0"/>
          </a:p>
          <a:p>
            <a:pPr fontAlgn="base">
              <a:buNone/>
            </a:pPr>
            <a:r>
              <a:rPr lang="ru-RU" dirty="0" err="1" smtClean="0"/>
              <a:t>яскравіше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/>
              <a:t>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58" y="142852"/>
            <a:ext cx="7872442" cy="1219200"/>
          </a:xfrm>
        </p:spPr>
        <p:txBody>
          <a:bodyPr>
            <a:normAutofit/>
          </a:bodyPr>
          <a:lstStyle/>
          <a:p>
            <a:r>
              <a:rPr lang="ru-RU" sz="3200" dirty="0"/>
              <a:t>2. </a:t>
            </a:r>
            <a:r>
              <a:rPr lang="ru-RU" sz="3200" dirty="0" err="1"/>
              <a:t>Полярна</a:t>
            </a:r>
            <a:r>
              <a:rPr lang="ru-RU" sz="3200" dirty="0"/>
              <a:t> </a:t>
            </a:r>
            <a:r>
              <a:rPr lang="ru-RU" sz="3200" dirty="0" err="1"/>
              <a:t>зірка</a:t>
            </a:r>
            <a:r>
              <a:rPr lang="ru-RU" sz="3200" dirty="0"/>
              <a:t> - </a:t>
            </a:r>
            <a:r>
              <a:rPr lang="ru-RU" sz="3200" dirty="0" err="1"/>
              <a:t>найяскравіша</a:t>
            </a:r>
            <a:r>
              <a:rPr lang="ru-RU" sz="3200" dirty="0"/>
              <a:t> </a:t>
            </a:r>
            <a:r>
              <a:rPr lang="ru-RU" sz="3200" dirty="0" err="1"/>
              <a:t>зірка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00372"/>
            <a:ext cx="542928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786346" cy="4983179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Одна </a:t>
            </a:r>
            <a:r>
              <a:rPr lang="ru-RU" sz="2000" dirty="0"/>
              <a:t>з </a:t>
            </a:r>
            <a:r>
              <a:rPr lang="ru-RU" sz="2000" dirty="0" err="1"/>
              <a:t>найстаріших</a:t>
            </a:r>
            <a:r>
              <a:rPr lang="ru-RU" sz="2000" dirty="0"/>
              <a:t> </a:t>
            </a:r>
            <a:r>
              <a:rPr lang="ru-RU" sz="2000" dirty="0" err="1" smtClean="0"/>
              <a:t>порад</a:t>
            </a:r>
            <a:r>
              <a:rPr lang="ru-RU" sz="2000" dirty="0" smtClean="0"/>
              <a:t> </a:t>
            </a:r>
            <a:r>
              <a:rPr lang="ru-RU" sz="2000" dirty="0"/>
              <a:t>по </a:t>
            </a:r>
            <a:r>
              <a:rPr lang="ru-RU" sz="2000" dirty="0" err="1"/>
              <a:t>виживанню</a:t>
            </a:r>
            <a:r>
              <a:rPr lang="ru-RU" sz="2000" dirty="0"/>
              <a:t> </a:t>
            </a:r>
            <a:r>
              <a:rPr lang="ru-RU" sz="2000" dirty="0" err="1"/>
              <a:t>звучить</a:t>
            </a:r>
            <a:r>
              <a:rPr lang="ru-RU" sz="2000" dirty="0"/>
              <a:t> так: </a:t>
            </a:r>
            <a:r>
              <a:rPr lang="ru-RU" sz="2000" i="1" dirty="0"/>
              <a:t>якщо </a:t>
            </a:r>
            <a:r>
              <a:rPr lang="ru-RU" sz="2000" i="1" dirty="0" err="1"/>
              <a:t>хочете</a:t>
            </a:r>
            <a:r>
              <a:rPr lang="ru-RU" sz="2000" i="1" dirty="0"/>
              <a:t> </a:t>
            </a:r>
            <a:r>
              <a:rPr lang="ru-RU" sz="2000" i="1" dirty="0" err="1"/>
              <a:t>втекти</a:t>
            </a:r>
            <a:r>
              <a:rPr lang="ru-RU" sz="2000" i="1" dirty="0"/>
              <a:t> від крокодила, </a:t>
            </a:r>
            <a:r>
              <a:rPr lang="ru-RU" sz="2000" i="1" dirty="0" err="1"/>
              <a:t>потрібно</a:t>
            </a:r>
            <a:r>
              <a:rPr lang="ru-RU" sz="2000" i="1" dirty="0"/>
              <a:t> </a:t>
            </a:r>
            <a:r>
              <a:rPr lang="ru-RU" sz="2000" i="1" dirty="0" err="1"/>
              <a:t>рухатися</a:t>
            </a:r>
            <a:r>
              <a:rPr lang="ru-RU" sz="2000" i="1" dirty="0"/>
              <a:t> зигзагами, </a:t>
            </a:r>
            <a:r>
              <a:rPr lang="ru-RU" sz="2000" i="1" dirty="0" smtClean="0"/>
              <a:t>тому що він </a:t>
            </a:r>
            <a:r>
              <a:rPr lang="ru-RU" sz="2000" i="1" dirty="0"/>
              <a:t>не </a:t>
            </a:r>
            <a:r>
              <a:rPr lang="ru-RU" sz="2000" i="1" dirty="0" err="1"/>
              <a:t>зможе</a:t>
            </a:r>
            <a:r>
              <a:rPr lang="ru-RU" sz="2000" i="1" dirty="0"/>
              <a:t> </a:t>
            </a:r>
            <a:r>
              <a:rPr lang="ru-RU" sz="2000" i="1" dirty="0" err="1"/>
              <a:t>швидко</a:t>
            </a:r>
            <a:r>
              <a:rPr lang="ru-RU" sz="2000" i="1" dirty="0"/>
              <a:t> </a:t>
            </a:r>
            <a:r>
              <a:rPr lang="ru-RU" sz="2000" i="1" dirty="0" err="1"/>
              <a:t>повертатися</a:t>
            </a:r>
            <a:r>
              <a:rPr lang="ru-RU" sz="2000" i="1" dirty="0"/>
              <a:t>.</a:t>
            </a:r>
          </a:p>
          <a:p>
            <a:pPr fontAlgn="base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Насправді</a:t>
            </a:r>
            <a:r>
              <a:rPr lang="ru-RU" sz="2000" dirty="0"/>
              <a:t>, </a:t>
            </a:r>
            <a:r>
              <a:rPr lang="ru-RU" sz="2000" dirty="0" err="1"/>
              <a:t>крокодили</a:t>
            </a:r>
            <a:r>
              <a:rPr lang="ru-RU" sz="2000" dirty="0"/>
              <a:t> практично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полюють</a:t>
            </a:r>
            <a:r>
              <a:rPr lang="ru-RU" sz="2000" dirty="0"/>
              <a:t> на </a:t>
            </a:r>
            <a:r>
              <a:rPr lang="ru-RU" sz="2000" dirty="0" err="1"/>
              <a:t>суші</a:t>
            </a:r>
            <a:r>
              <a:rPr lang="ru-RU" sz="2000" dirty="0"/>
              <a:t> і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 smtClean="0"/>
              <a:t>атакують</a:t>
            </a:r>
            <a:r>
              <a:rPr lang="ru-RU" sz="2000" dirty="0" smtClean="0"/>
              <a:t> </a:t>
            </a:r>
            <a:r>
              <a:rPr lang="ru-RU" sz="2000" dirty="0"/>
              <a:t>з води.</a:t>
            </a:r>
          </a:p>
          <a:p>
            <a:pPr fontAlgn="base">
              <a:buNone/>
            </a:pPr>
            <a:r>
              <a:rPr lang="ru-RU" sz="2000" dirty="0" smtClean="0"/>
              <a:t>     Максимальна </a:t>
            </a:r>
            <a:r>
              <a:rPr lang="ru-RU" sz="2000" dirty="0" err="1"/>
              <a:t>швидкість</a:t>
            </a:r>
            <a:r>
              <a:rPr lang="ru-RU" sz="2000" dirty="0"/>
              <a:t> на </a:t>
            </a:r>
            <a:r>
              <a:rPr lang="ru-RU" sz="2000" dirty="0" err="1"/>
              <a:t>суші</a:t>
            </a:r>
            <a:r>
              <a:rPr lang="ru-RU" sz="2000" dirty="0"/>
              <a:t> у них </a:t>
            </a:r>
            <a:r>
              <a:rPr lang="ru-RU" sz="2000" dirty="0" err="1"/>
              <a:t>досягає</a:t>
            </a:r>
            <a:r>
              <a:rPr lang="ru-RU" sz="2000" dirty="0"/>
              <a:t> близько 16 км на годину, що </a:t>
            </a:r>
            <a:r>
              <a:rPr lang="ru-RU" sz="2000" dirty="0" smtClean="0"/>
              <a:t>дає </a:t>
            </a:r>
            <a:r>
              <a:rPr lang="ru-RU" sz="2000" dirty="0" err="1" smtClean="0"/>
              <a:t>людині</a:t>
            </a:r>
            <a:r>
              <a:rPr lang="ru-RU" sz="2000" dirty="0" smtClean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обігнати</a:t>
            </a:r>
            <a:r>
              <a:rPr lang="ru-RU" sz="2000" dirty="0"/>
              <a:t> крокодила, як </a:t>
            </a:r>
            <a:r>
              <a:rPr lang="ru-RU" sz="2000" dirty="0" err="1"/>
              <a:t>рухаючись</a:t>
            </a:r>
            <a:r>
              <a:rPr lang="ru-RU" sz="2000" dirty="0"/>
              <a:t> зигзагом, так і по </a:t>
            </a:r>
            <a:r>
              <a:rPr lang="ru-RU" sz="2000" dirty="0" err="1"/>
              <a:t>прямій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3. Треба </a:t>
            </a:r>
            <a:r>
              <a:rPr lang="ru-RU" sz="3200" dirty="0" err="1">
                <a:solidFill>
                  <a:srgbClr val="00B050"/>
                </a:solidFill>
              </a:rPr>
              <a:t>бігти</a:t>
            </a:r>
            <a:r>
              <a:rPr lang="ru-RU" sz="3200" dirty="0">
                <a:solidFill>
                  <a:srgbClr val="00B050"/>
                </a:solidFill>
              </a:rPr>
              <a:t> зигзагами, щоб </a:t>
            </a:r>
            <a:r>
              <a:rPr lang="ru-RU" sz="3200" dirty="0" err="1">
                <a:solidFill>
                  <a:srgbClr val="00B050"/>
                </a:solidFill>
              </a:rPr>
              <a:t>уникнути</a:t>
            </a:r>
            <a:r>
              <a:rPr lang="ru-RU" sz="3200" dirty="0">
                <a:solidFill>
                  <a:srgbClr val="00B050"/>
                </a:solidFill>
              </a:rPr>
              <a:t> нападу крокодила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42984"/>
            <a:ext cx="440832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857388"/>
          </a:xfrm>
        </p:spPr>
        <p:txBody>
          <a:bodyPr/>
          <a:lstStyle/>
          <a:p>
            <a:pPr fontAlgn="base">
              <a:buNone/>
            </a:pPr>
            <a:r>
              <a:rPr lang="ru-RU" sz="1800" dirty="0" smtClean="0"/>
              <a:t>     Такий </a:t>
            </a:r>
            <a:r>
              <a:rPr lang="ru-RU" sz="1800" dirty="0"/>
              <a:t>ефект можна </a:t>
            </a:r>
            <a:r>
              <a:rPr lang="ru-RU" sz="1800" dirty="0" err="1"/>
              <a:t>спостерігати</a:t>
            </a:r>
            <a:r>
              <a:rPr lang="ru-RU" sz="1800" dirty="0"/>
              <a:t> тільки в </a:t>
            </a:r>
            <a:r>
              <a:rPr lang="ru-RU" sz="1800" dirty="0" err="1"/>
              <a:t>кіно</a:t>
            </a:r>
            <a:r>
              <a:rPr lang="ru-RU" sz="1800" dirty="0"/>
              <a:t> і </a:t>
            </a:r>
            <a:r>
              <a:rPr lang="ru-RU" sz="1800" dirty="0" err="1"/>
              <a:t>відеоіграх</a:t>
            </a:r>
            <a:r>
              <a:rPr lang="ru-RU" sz="1800" dirty="0"/>
              <a:t>. </a:t>
            </a:r>
            <a:r>
              <a:rPr lang="ru-RU" sz="1800" dirty="0" err="1"/>
              <a:t>Насправді</a:t>
            </a:r>
            <a:r>
              <a:rPr lang="ru-RU" sz="1800" dirty="0"/>
              <a:t> куля або </a:t>
            </a:r>
            <a:r>
              <a:rPr lang="ru-RU" sz="1800" dirty="0" err="1"/>
              <a:t>засяде</a:t>
            </a:r>
            <a:r>
              <a:rPr lang="ru-RU" sz="1800" dirty="0"/>
              <a:t> в бензобаку, або </a:t>
            </a:r>
            <a:r>
              <a:rPr lang="ru-RU" sz="1800" dirty="0" err="1"/>
              <a:t>пройде</a:t>
            </a:r>
            <a:r>
              <a:rPr lang="ru-RU" sz="1800" dirty="0"/>
              <a:t> </a:t>
            </a:r>
            <a:r>
              <a:rPr lang="ru-RU" sz="1800" dirty="0" err="1"/>
              <a:t>крізь</a:t>
            </a:r>
            <a:r>
              <a:rPr lang="ru-RU" sz="1800" dirty="0"/>
              <a:t> </a:t>
            </a:r>
            <a:r>
              <a:rPr lang="ru-RU" sz="1800" dirty="0" err="1"/>
              <a:t>нього</a:t>
            </a:r>
            <a:r>
              <a:rPr lang="ru-RU" sz="1800" dirty="0"/>
              <a:t>. У </a:t>
            </a:r>
            <a:r>
              <a:rPr lang="ru-RU" sz="1800" dirty="0" err="1"/>
              <a:t>телепередачі</a:t>
            </a:r>
            <a:r>
              <a:rPr lang="ru-RU" sz="1800" dirty="0"/>
              <a:t> «</a:t>
            </a:r>
            <a:r>
              <a:rPr lang="ru-RU" sz="1800" dirty="0" err="1"/>
              <a:t>Руйнівники</a:t>
            </a:r>
            <a:r>
              <a:rPr lang="ru-RU" sz="1800" dirty="0"/>
              <a:t> </a:t>
            </a:r>
            <a:r>
              <a:rPr lang="ru-RU" sz="1800" dirty="0" err="1" smtClean="0"/>
              <a:t>міфів</a:t>
            </a:r>
            <a:r>
              <a:rPr lang="ru-RU" sz="1800" dirty="0" smtClean="0"/>
              <a:t>» </a:t>
            </a:r>
            <a:r>
              <a:rPr lang="ru-RU" sz="1800" dirty="0" err="1"/>
              <a:t>постріли</a:t>
            </a:r>
            <a:r>
              <a:rPr lang="ru-RU" sz="1800" dirty="0"/>
              <a:t> в бензобак не привели </a:t>
            </a:r>
            <a:r>
              <a:rPr lang="ru-RU" sz="1800" dirty="0" err="1"/>
              <a:t>ні</a:t>
            </a:r>
            <a:r>
              <a:rPr lang="ru-RU" sz="1800" dirty="0"/>
              <a:t> до </a:t>
            </a:r>
            <a:r>
              <a:rPr lang="ru-RU" sz="1800" dirty="0" err="1"/>
              <a:t>вибуху</a:t>
            </a:r>
            <a:r>
              <a:rPr lang="ru-RU" sz="1800" dirty="0"/>
              <a:t>, </a:t>
            </a:r>
            <a:r>
              <a:rPr lang="ru-RU" sz="1800" dirty="0" err="1"/>
              <a:t>ні</a:t>
            </a:r>
            <a:r>
              <a:rPr lang="ru-RU" sz="1800" dirty="0"/>
              <a:t> навіть до вогню.</a:t>
            </a:r>
          </a:p>
          <a:p>
            <a:pPr fontAlgn="base"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/>
              <a:t>якщо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трасуючі</a:t>
            </a:r>
            <a:r>
              <a:rPr lang="ru-RU" sz="1800" dirty="0"/>
              <a:t> </a:t>
            </a:r>
            <a:r>
              <a:rPr lang="ru-RU" sz="1800" dirty="0" err="1"/>
              <a:t>кулі</a:t>
            </a:r>
            <a:r>
              <a:rPr lang="ru-RU" sz="1800" dirty="0"/>
              <a:t> з досить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відстані</a:t>
            </a:r>
            <a:r>
              <a:rPr lang="ru-RU" sz="1800" dirty="0"/>
              <a:t>, то тепло від </a:t>
            </a:r>
            <a:r>
              <a:rPr lang="ru-RU" sz="1800" dirty="0" err="1"/>
              <a:t>тертя</a:t>
            </a:r>
            <a:r>
              <a:rPr lang="ru-RU" sz="1800" dirty="0"/>
              <a:t> з повітрям може </a:t>
            </a:r>
            <a:r>
              <a:rPr lang="ru-RU" sz="1800" dirty="0" err="1"/>
              <a:t>призвести</a:t>
            </a:r>
            <a:r>
              <a:rPr lang="ru-RU" sz="1800" dirty="0"/>
              <a:t> до </a:t>
            </a:r>
            <a:r>
              <a:rPr lang="ru-RU" sz="1800" dirty="0" err="1"/>
              <a:t>вибуху</a:t>
            </a:r>
            <a:r>
              <a:rPr lang="ru-RU" sz="1800" dirty="0"/>
              <a:t>. </a:t>
            </a:r>
            <a:r>
              <a:rPr lang="ru-RU" sz="1800" dirty="0" err="1"/>
              <a:t>Однак</a:t>
            </a:r>
            <a:r>
              <a:rPr lang="ru-RU" sz="1800" dirty="0"/>
              <a:t> не так просто </a:t>
            </a:r>
            <a:r>
              <a:rPr lang="ru-RU" sz="1800" dirty="0" err="1"/>
              <a:t>підірвати</a:t>
            </a:r>
            <a:r>
              <a:rPr lang="ru-RU" sz="1800" dirty="0"/>
              <a:t> машину, як це </a:t>
            </a:r>
            <a:r>
              <a:rPr lang="ru-RU" sz="1800" dirty="0" err="1"/>
              <a:t>показується</a:t>
            </a:r>
            <a:r>
              <a:rPr lang="ru-RU" sz="1800" dirty="0"/>
              <a:t> в </a:t>
            </a:r>
            <a:r>
              <a:rPr lang="ru-RU" sz="1800" dirty="0" err="1"/>
              <a:t>Голлівудських</a:t>
            </a:r>
            <a:r>
              <a:rPr lang="ru-RU" sz="1800" dirty="0"/>
              <a:t> </a:t>
            </a:r>
            <a:r>
              <a:rPr lang="ru-RU" sz="1800" dirty="0" err="1"/>
              <a:t>фільмах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4. </a:t>
            </a:r>
            <a:r>
              <a:rPr lang="ru-RU" sz="3600" dirty="0" err="1">
                <a:solidFill>
                  <a:srgbClr val="FFC000"/>
                </a:solidFill>
              </a:rPr>
              <a:t>Вистріливши</a:t>
            </a:r>
            <a:r>
              <a:rPr lang="ru-RU" sz="3600" dirty="0">
                <a:solidFill>
                  <a:srgbClr val="FFC000"/>
                </a:solidFill>
              </a:rPr>
              <a:t> в бензобак, можна </a:t>
            </a:r>
            <a:r>
              <a:rPr lang="ru-RU" sz="3600" dirty="0" err="1">
                <a:solidFill>
                  <a:srgbClr val="FFC000"/>
                </a:solidFill>
              </a:rPr>
              <a:t>підірвати</a:t>
            </a:r>
            <a:r>
              <a:rPr lang="ru-RU" sz="3600" dirty="0">
                <a:solidFill>
                  <a:srgbClr val="FFC000"/>
                </a:solidFill>
              </a:rPr>
              <a:t> машину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429288" cy="3786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285884"/>
          </a:xfrm>
        </p:spPr>
        <p:txBody>
          <a:bodyPr/>
          <a:lstStyle/>
          <a:p>
            <a:pPr fontAlgn="base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Іспанські</a:t>
            </a:r>
            <a:r>
              <a:rPr lang="ru-RU" sz="2000" dirty="0" smtClean="0"/>
              <a:t> </a:t>
            </a:r>
            <a:r>
              <a:rPr lang="ru-RU" sz="2000" dirty="0" err="1"/>
              <a:t>тореадори</a:t>
            </a:r>
            <a:r>
              <a:rPr lang="ru-RU" sz="2000" dirty="0"/>
              <a:t> почали використовувати шматок </a:t>
            </a:r>
            <a:r>
              <a:rPr lang="ru-RU" sz="2000" dirty="0" err="1"/>
              <a:t>яскраво-червоної</a:t>
            </a:r>
            <a:r>
              <a:rPr lang="ru-RU" sz="2000" dirty="0"/>
              <a:t> тканини або </a:t>
            </a:r>
            <a:r>
              <a:rPr lang="ru-RU" sz="2000" dirty="0" err="1"/>
              <a:t>мулету</a:t>
            </a:r>
            <a:r>
              <a:rPr lang="ru-RU" sz="2000" dirty="0"/>
              <a:t> ще в 1700-х роках. З тих </a:t>
            </a:r>
            <a:r>
              <a:rPr lang="ru-RU" sz="2000" dirty="0" err="1"/>
              <a:t>пір</a:t>
            </a:r>
            <a:r>
              <a:rPr lang="ru-RU" sz="2000" dirty="0"/>
              <a:t> </a:t>
            </a:r>
            <a:r>
              <a:rPr lang="ru-RU" sz="2000" dirty="0" err="1"/>
              <a:t>поширився</a:t>
            </a:r>
            <a:r>
              <a:rPr lang="ru-RU" sz="2000" dirty="0"/>
              <a:t> </a:t>
            </a:r>
            <a:r>
              <a:rPr lang="ru-RU" sz="2000" dirty="0" err="1"/>
              <a:t>міф</a:t>
            </a:r>
            <a:r>
              <a:rPr lang="ru-RU" sz="2000" dirty="0"/>
              <a:t> про те, що </a:t>
            </a:r>
            <a:r>
              <a:rPr lang="ru-RU" sz="2000" dirty="0" err="1"/>
              <a:t>биків</a:t>
            </a:r>
            <a:r>
              <a:rPr lang="ru-RU" sz="2000" dirty="0"/>
              <a:t> </a:t>
            </a:r>
            <a:r>
              <a:rPr lang="ru-RU" sz="2000" dirty="0" err="1"/>
              <a:t>дратує</a:t>
            </a:r>
            <a:r>
              <a:rPr lang="ru-RU" sz="2000" dirty="0"/>
              <a:t> </a:t>
            </a:r>
            <a:r>
              <a:rPr lang="ru-RU" sz="2000" dirty="0" err="1"/>
              <a:t>червоний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 smtClean="0"/>
              <a:t>.</a:t>
            </a:r>
            <a:endParaRPr lang="uk-UA" sz="2000" dirty="0"/>
          </a:p>
          <a:p>
            <a:pPr fontAlgn="base">
              <a:buNone/>
            </a:pPr>
            <a:endParaRPr lang="uk-UA" sz="2000" dirty="0" smtClean="0"/>
          </a:p>
          <a:p>
            <a:pPr fontAlgn="base">
              <a:buNone/>
            </a:pPr>
            <a:endParaRPr lang="uk-UA" sz="2000" dirty="0"/>
          </a:p>
          <a:p>
            <a:pPr fontAlgn="base">
              <a:buNone/>
            </a:pPr>
            <a:endParaRPr lang="uk-UA" sz="2000" dirty="0" smtClean="0"/>
          </a:p>
          <a:p>
            <a:pPr fontAlgn="base">
              <a:buNone/>
            </a:pPr>
            <a:endParaRPr lang="uk-UA" sz="2000" dirty="0"/>
          </a:p>
          <a:p>
            <a:pPr fontAlgn="base">
              <a:buNone/>
            </a:pPr>
            <a:endParaRPr lang="uk-UA" sz="2000" dirty="0" smtClean="0"/>
          </a:p>
          <a:p>
            <a:pPr fontAlgn="base">
              <a:buNone/>
            </a:pPr>
            <a:endParaRPr lang="uk-UA" sz="2000" dirty="0"/>
          </a:p>
          <a:p>
            <a:pPr fontAlgn="base">
              <a:buNone/>
            </a:pPr>
            <a:endParaRPr lang="uk-UA" sz="2000" dirty="0" smtClean="0"/>
          </a:p>
          <a:p>
            <a:pPr fontAlgn="base">
              <a:buNone/>
            </a:pPr>
            <a:endParaRPr lang="uk-UA" sz="2000" dirty="0"/>
          </a:p>
          <a:p>
            <a:pPr fontAlgn="base">
              <a:buNone/>
            </a:pPr>
            <a:endParaRPr lang="uk-UA" sz="2000" dirty="0" smtClean="0"/>
          </a:p>
          <a:p>
            <a:pPr fontAlgn="base">
              <a:buNone/>
            </a:pPr>
            <a:endParaRPr lang="ru-RU" sz="2000" dirty="0"/>
          </a:p>
          <a:p>
            <a:pPr fontAlgn="base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Насправді</a:t>
            </a:r>
            <a:r>
              <a:rPr lang="ru-RU" sz="2000" dirty="0" smtClean="0"/>
              <a:t> </a:t>
            </a:r>
            <a:r>
              <a:rPr lang="ru-RU" sz="2000" dirty="0" err="1"/>
              <a:t>бикам</a:t>
            </a:r>
            <a:r>
              <a:rPr lang="ru-RU" sz="2000" dirty="0"/>
              <a:t> все одно, на який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атакувати</a:t>
            </a:r>
            <a:r>
              <a:rPr lang="ru-RU" sz="2000" dirty="0"/>
              <a:t>, і у них немає </a:t>
            </a:r>
            <a:r>
              <a:rPr lang="ru-RU" sz="2000" dirty="0" err="1"/>
              <a:t>ніяких</a:t>
            </a:r>
            <a:r>
              <a:rPr lang="ru-RU" sz="2000" dirty="0"/>
              <a:t> </a:t>
            </a:r>
            <a:r>
              <a:rPr lang="ru-RU" sz="2000" dirty="0" err="1"/>
              <a:t>колірних</a:t>
            </a:r>
            <a:r>
              <a:rPr lang="ru-RU" sz="2000" dirty="0"/>
              <a:t> </a:t>
            </a:r>
            <a:r>
              <a:rPr lang="ru-RU" sz="2000" dirty="0" err="1"/>
              <a:t>переваг</a:t>
            </a:r>
            <a:r>
              <a:rPr lang="ru-RU" sz="2000" dirty="0"/>
              <a:t>. Вони </a:t>
            </a:r>
            <a:r>
              <a:rPr lang="ru-RU" sz="2000" dirty="0" err="1"/>
              <a:t>нападають</a:t>
            </a:r>
            <a:r>
              <a:rPr lang="ru-RU" sz="2000" dirty="0"/>
              <a:t> на той </a:t>
            </a:r>
            <a:r>
              <a:rPr lang="ru-RU" sz="2000" dirty="0" err="1"/>
              <a:t>об'єкт</a:t>
            </a:r>
            <a:r>
              <a:rPr lang="ru-RU" sz="2000" dirty="0"/>
              <a:t>, який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рухається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5. </a:t>
            </a:r>
            <a:r>
              <a:rPr lang="ru-RU" dirty="0" err="1">
                <a:solidFill>
                  <a:srgbClr val="FF0000"/>
                </a:solidFill>
              </a:rPr>
              <a:t>Червоний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колір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дратує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643050"/>
            <a:ext cx="5905500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971676"/>
          </a:xfrm>
        </p:spPr>
        <p:txBody>
          <a:bodyPr/>
          <a:lstStyle/>
          <a:p>
            <a:pPr fontAlgn="base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Блискавка</a:t>
            </a:r>
            <a:r>
              <a:rPr lang="ru-RU" sz="2000" dirty="0"/>
              <a:t>, як правило, </a:t>
            </a:r>
            <a:r>
              <a:rPr lang="ru-RU" sz="2000" dirty="0" err="1"/>
              <a:t>вдаряє</a:t>
            </a:r>
            <a:r>
              <a:rPr lang="ru-RU" sz="2000" dirty="0"/>
              <a:t> в одне і те ж місце </a:t>
            </a:r>
            <a:r>
              <a:rPr lang="ru-RU" sz="2000" dirty="0" err="1"/>
              <a:t>двічі</a:t>
            </a:r>
            <a:r>
              <a:rPr lang="ru-RU" sz="2000" dirty="0"/>
              <a:t>. Більше того, таке </a:t>
            </a:r>
            <a:r>
              <a:rPr lang="ru-RU" sz="2000" dirty="0" err="1"/>
              <a:t>явище</a:t>
            </a:r>
            <a:r>
              <a:rPr lang="ru-RU" sz="2000" dirty="0"/>
              <a:t> дуже </a:t>
            </a:r>
            <a:r>
              <a:rPr lang="ru-RU" sz="2000" dirty="0" err="1"/>
              <a:t>поширене</a:t>
            </a:r>
            <a:r>
              <a:rPr lang="ru-RU" sz="2000" dirty="0"/>
              <a:t>. Так,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знаменитий</a:t>
            </a:r>
            <a:r>
              <a:rPr lang="ru-RU" sz="2000" dirty="0"/>
              <a:t> </a:t>
            </a:r>
            <a:r>
              <a:rPr lang="ru-RU" sz="2000" dirty="0" err="1"/>
              <a:t>хмарочос</a:t>
            </a:r>
            <a:r>
              <a:rPr lang="ru-RU" sz="2000" dirty="0"/>
              <a:t> </a:t>
            </a:r>
            <a:r>
              <a:rPr lang="ru-RU" sz="2000" dirty="0" err="1"/>
              <a:t>Епайр-Стейт-білдінг</a:t>
            </a:r>
            <a:r>
              <a:rPr lang="ru-RU" sz="2000" dirty="0"/>
              <a:t> </a:t>
            </a:r>
            <a:r>
              <a:rPr lang="ru-RU" sz="2000" dirty="0" err="1"/>
              <a:t>вдаряє</a:t>
            </a:r>
            <a:r>
              <a:rPr lang="ru-RU" sz="2000" dirty="0"/>
              <a:t> </a:t>
            </a:r>
            <a:r>
              <a:rPr lang="ru-RU" sz="2000" dirty="0" err="1"/>
              <a:t>блискавкою</a:t>
            </a:r>
            <a:r>
              <a:rPr lang="ru-RU" sz="2000" dirty="0"/>
              <a:t> близько 100 </a:t>
            </a:r>
            <a:r>
              <a:rPr lang="ru-RU" sz="2000" dirty="0" err="1"/>
              <a:t>разів</a:t>
            </a:r>
            <a:r>
              <a:rPr lang="ru-RU" sz="2000" dirty="0"/>
              <a:t> у році.</a:t>
            </a:r>
          </a:p>
          <a:p>
            <a:pPr fontAlgn="base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Блискавка</a:t>
            </a:r>
            <a:r>
              <a:rPr lang="ru-RU" sz="2000" dirty="0" smtClean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любить </a:t>
            </a:r>
            <a:r>
              <a:rPr lang="ru-RU" sz="2000" dirty="0" err="1"/>
              <a:t>високі</a:t>
            </a:r>
            <a:r>
              <a:rPr lang="ru-RU" sz="2000" dirty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 і дерева, але на великих полях, </a:t>
            </a:r>
            <a:r>
              <a:rPr lang="ru-RU" sz="2000" dirty="0" err="1"/>
              <a:t>блискавка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ударяє</a:t>
            </a:r>
            <a:r>
              <a:rPr lang="ru-RU" sz="2000" dirty="0"/>
              <a:t> в </a:t>
            </a:r>
            <a:r>
              <a:rPr lang="ru-RU" sz="2000" dirty="0" err="1"/>
              <a:t>найвищий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, перед тим як </a:t>
            </a:r>
            <a:r>
              <a:rPr lang="ru-RU" sz="2000" dirty="0" err="1"/>
              <a:t>переміститься</a:t>
            </a:r>
            <a:r>
              <a:rPr lang="ru-RU" sz="2000" dirty="0"/>
              <a:t> до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smtClean="0"/>
              <a:t>високої </a:t>
            </a:r>
            <a:r>
              <a:rPr lang="ru-RU" sz="2000" dirty="0" err="1" smtClean="0"/>
              <a:t>цілі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6. </a:t>
            </a:r>
            <a:r>
              <a:rPr lang="ru-RU" sz="3600" dirty="0" err="1">
                <a:solidFill>
                  <a:srgbClr val="FFFF00"/>
                </a:solidFill>
              </a:rPr>
              <a:t>Блискавка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ніколи</a:t>
            </a:r>
            <a:r>
              <a:rPr lang="ru-RU" sz="3600" dirty="0">
                <a:solidFill>
                  <a:srgbClr val="FFFF00"/>
                </a:solidFill>
              </a:rPr>
              <a:t> не </a:t>
            </a:r>
            <a:r>
              <a:rPr lang="ru-RU" sz="3600" dirty="0" err="1">
                <a:solidFill>
                  <a:srgbClr val="FFFF00"/>
                </a:solidFill>
              </a:rPr>
              <a:t>вдаряє</a:t>
            </a:r>
            <a:r>
              <a:rPr lang="ru-RU" sz="3600" dirty="0">
                <a:solidFill>
                  <a:srgbClr val="FFFF00"/>
                </a:solidFill>
              </a:rPr>
              <a:t> в одне місце </a:t>
            </a:r>
            <a:r>
              <a:rPr lang="ru-RU" sz="3600" dirty="0" err="1">
                <a:solidFill>
                  <a:srgbClr val="FFFF00"/>
                </a:solidFill>
              </a:rPr>
              <a:t>двічі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143248"/>
            <a:ext cx="70723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6072206"/>
          </a:xfrm>
        </p:spPr>
        <p:txBody>
          <a:bodyPr/>
          <a:lstStyle/>
          <a:p>
            <a:pPr fontAlgn="base"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Скло</a:t>
            </a:r>
            <a:r>
              <a:rPr lang="ru-RU" sz="2400" dirty="0" smtClean="0"/>
              <a:t> </a:t>
            </a:r>
            <a:r>
              <a:rPr lang="ru-RU" sz="2400" dirty="0"/>
              <a:t>- це </a:t>
            </a:r>
            <a:r>
              <a:rPr lang="ru-RU" sz="2400" dirty="0" err="1"/>
              <a:t>аморфне</a:t>
            </a:r>
            <a:r>
              <a:rPr lang="ru-RU" sz="2400" dirty="0"/>
              <a:t> </a:t>
            </a:r>
            <a:r>
              <a:rPr lang="ru-RU" sz="2400" dirty="0" err="1"/>
              <a:t>тверде</a:t>
            </a:r>
            <a:r>
              <a:rPr lang="ru-RU" sz="2400" dirty="0"/>
              <a:t> тіло, яке </a:t>
            </a:r>
            <a:r>
              <a:rPr lang="ru-RU" sz="2400" dirty="0" err="1"/>
              <a:t>веде</a:t>
            </a:r>
            <a:r>
              <a:rPr lang="ru-RU" sz="2400" dirty="0"/>
              <a:t> себе, як рідина з дуже високою </a:t>
            </a:r>
            <a:r>
              <a:rPr lang="ru-RU" sz="2400" dirty="0" err="1"/>
              <a:t>в'язкістю</a:t>
            </a:r>
            <a:r>
              <a:rPr lang="ru-RU" sz="2400" dirty="0" smtClean="0"/>
              <a:t>.</a:t>
            </a:r>
          </a:p>
          <a:p>
            <a:pPr fontAlgn="base">
              <a:buNone/>
            </a:pPr>
            <a:endParaRPr lang="uk-UA" sz="2400" dirty="0"/>
          </a:p>
          <a:p>
            <a:pPr fontAlgn="base">
              <a:buNone/>
            </a:pPr>
            <a:endParaRPr lang="uk-UA" sz="2400" dirty="0" smtClean="0"/>
          </a:p>
          <a:p>
            <a:pPr fontAlgn="base">
              <a:buNone/>
            </a:pPr>
            <a:endParaRPr lang="uk-UA" sz="2400" dirty="0"/>
          </a:p>
          <a:p>
            <a:pPr fontAlgn="base">
              <a:buNone/>
            </a:pPr>
            <a:endParaRPr lang="uk-UA" sz="2400" dirty="0" smtClean="0"/>
          </a:p>
          <a:p>
            <a:pPr fontAlgn="base">
              <a:buNone/>
            </a:pPr>
            <a:endParaRPr lang="uk-UA" sz="2400" dirty="0"/>
          </a:p>
          <a:p>
            <a:pPr fontAlgn="base">
              <a:buNone/>
            </a:pPr>
            <a:endParaRPr lang="uk-UA" sz="2400" dirty="0" smtClean="0"/>
          </a:p>
          <a:p>
            <a:pPr fontAlgn="base">
              <a:buNone/>
            </a:pPr>
            <a:endParaRPr lang="ru-RU" sz="2400" dirty="0"/>
          </a:p>
          <a:p>
            <a:pPr fontAlgn="base">
              <a:buNone/>
            </a:pPr>
            <a:r>
              <a:rPr lang="ru-RU" sz="2400" dirty="0" smtClean="0"/>
              <a:t>     </a:t>
            </a:r>
          </a:p>
          <a:p>
            <a:pPr fontAlgn="base">
              <a:buNone/>
            </a:pPr>
            <a:endParaRPr lang="ru-RU" sz="2400" dirty="0"/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Це </a:t>
            </a:r>
            <a:r>
              <a:rPr lang="ru-RU" sz="2400" dirty="0" err="1"/>
              <a:t>означає</a:t>
            </a:r>
            <a:r>
              <a:rPr lang="ru-RU" sz="2400" dirty="0"/>
              <a:t>, що воно дуже </a:t>
            </a:r>
            <a:r>
              <a:rPr lang="ru-RU" sz="2400" dirty="0" err="1"/>
              <a:t>повільно</a:t>
            </a:r>
            <a:r>
              <a:rPr lang="ru-RU" sz="2400" dirty="0"/>
              <a:t> </a:t>
            </a:r>
            <a:r>
              <a:rPr lang="ru-RU" sz="2400" dirty="0" err="1"/>
              <a:t>тече</a:t>
            </a:r>
            <a:r>
              <a:rPr lang="ru-RU" sz="2400" dirty="0"/>
              <a:t>, </a:t>
            </a:r>
            <a:r>
              <a:rPr lang="ru-RU" sz="2400" dirty="0" smtClean="0"/>
              <a:t>а це </a:t>
            </a:r>
            <a:r>
              <a:rPr lang="ru-RU" sz="2400" dirty="0" err="1" smtClean="0"/>
              <a:t>пояснює</a:t>
            </a:r>
            <a:r>
              <a:rPr lang="ru-RU" sz="2400" dirty="0" smtClean="0"/>
              <a:t>,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вітражі</a:t>
            </a:r>
            <a:r>
              <a:rPr lang="ru-RU" sz="2400" dirty="0"/>
              <a:t> </a:t>
            </a:r>
            <a:r>
              <a:rPr lang="ru-RU" sz="2400" dirty="0" err="1" smtClean="0"/>
              <a:t>товстіші</a:t>
            </a:r>
            <a:r>
              <a:rPr lang="ru-RU" sz="2400" dirty="0" smtClean="0"/>
              <a:t> </a:t>
            </a:r>
            <a:r>
              <a:rPr lang="ru-RU" sz="2400" dirty="0"/>
              <a:t>внизу.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7. </a:t>
            </a:r>
            <a:r>
              <a:rPr lang="ru-RU" sz="3600" dirty="0" err="1">
                <a:solidFill>
                  <a:srgbClr val="00B0F0"/>
                </a:solidFill>
              </a:rPr>
              <a:t>Скло</a:t>
            </a:r>
            <a:r>
              <a:rPr lang="ru-RU" sz="3600" dirty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тверде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88"/>
            <a:ext cx="5905500" cy="412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828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10 найпоширеніших наукових міфів </vt:lpstr>
      <vt:lpstr>Слайд 2</vt:lpstr>
      <vt:lpstr>1. Велику Китайську стіну можна побачити з космосу. </vt:lpstr>
      <vt:lpstr>2. Полярна зірка - найяскравіша зірка </vt:lpstr>
      <vt:lpstr>3. Треба бігти зигзагами, щоб уникнути нападу крокодила </vt:lpstr>
      <vt:lpstr>4. Вистріливши в бензобак, можна підірвати машину </vt:lpstr>
      <vt:lpstr>5. Червоний колір дратує биків </vt:lpstr>
      <vt:lpstr>6. Блискавка ніколи не вдаряє в одне місце двічі </vt:lpstr>
      <vt:lpstr>7. Скло тверде </vt:lpstr>
      <vt:lpstr>8. У космосі відсутня гравітація</vt:lpstr>
      <vt:lpstr>9. Існує темна сторона Місяця</vt:lpstr>
      <vt:lpstr>10. Нервові клітини не відновлюються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найпоширеніших наукових міфів</dc:title>
  <dc:creator>admin</dc:creator>
  <cp:lastModifiedBy>admin</cp:lastModifiedBy>
  <cp:revision>8</cp:revision>
  <dcterms:created xsi:type="dcterms:W3CDTF">2012-11-27T17:02:02Z</dcterms:created>
  <dcterms:modified xsi:type="dcterms:W3CDTF">2013-09-26T19:00:08Z</dcterms:modified>
</cp:coreProperties>
</file>