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8" autoAdjust="0"/>
    <p:restoredTop sz="94660"/>
  </p:normalViewPr>
  <p:slideViewPr>
    <p:cSldViewPr>
      <p:cViewPr varScale="1">
        <p:scale>
          <a:sx n="70" d="100"/>
          <a:sy n="70" d="100"/>
        </p:scale>
        <p:origin x="-53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6AE5223F-8103-4694-AFC2-B038A673FE15}" type="datetimeFigureOut">
              <a:rPr lang="ru-RU" smtClean="0"/>
              <a:t>26.01.2014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012E40EF-7581-460F-A579-E9FB7AC2891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AE5223F-8103-4694-AFC2-B038A673FE15}" type="datetimeFigureOut">
              <a:rPr lang="ru-RU" smtClean="0"/>
              <a:t>26.01.2014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12E40EF-7581-460F-A579-E9FB7AC2891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AE5223F-8103-4694-AFC2-B038A673FE15}" type="datetimeFigureOut">
              <a:rPr lang="ru-RU" smtClean="0"/>
              <a:t>26.01.2014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12E40EF-7581-460F-A579-E9FB7AC2891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AE5223F-8103-4694-AFC2-B038A673FE15}" type="datetimeFigureOut">
              <a:rPr lang="ru-RU" smtClean="0"/>
              <a:t>26.01.2014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12E40EF-7581-460F-A579-E9FB7AC2891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6AE5223F-8103-4694-AFC2-B038A673FE15}" type="datetimeFigureOut">
              <a:rPr lang="ru-RU" smtClean="0"/>
              <a:t>26.01.2014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12E40EF-7581-460F-A579-E9FB7AC2891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AE5223F-8103-4694-AFC2-B038A673FE15}" type="datetimeFigureOut">
              <a:rPr lang="ru-RU" smtClean="0"/>
              <a:t>26.01.2014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12E40EF-7581-460F-A579-E9FB7AC2891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6AE5223F-8103-4694-AFC2-B038A673FE15}" type="datetimeFigureOut">
              <a:rPr lang="ru-RU" smtClean="0"/>
              <a:t>26.01.2014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012E40EF-7581-460F-A579-E9FB7AC2891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6AE5223F-8103-4694-AFC2-B038A673FE15}" type="datetimeFigureOut">
              <a:rPr lang="ru-RU" smtClean="0"/>
              <a:t>26.01.2014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012E40EF-7581-460F-A579-E9FB7AC2891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6AE5223F-8103-4694-AFC2-B038A673FE15}" type="datetimeFigureOut">
              <a:rPr lang="ru-RU" smtClean="0"/>
              <a:t>26.01.2014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012E40EF-7581-460F-A579-E9FB7AC2891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AE5223F-8103-4694-AFC2-B038A673FE15}" type="datetimeFigureOut">
              <a:rPr lang="ru-RU" smtClean="0"/>
              <a:t>26.01.2014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12E40EF-7581-460F-A579-E9FB7AC2891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AE5223F-8103-4694-AFC2-B038A673FE15}" type="datetimeFigureOut">
              <a:rPr lang="ru-RU" smtClean="0"/>
              <a:t>26.01.2014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12E40EF-7581-460F-A579-E9FB7AC28910}" type="slidenum">
              <a:rPr lang="ru-RU" smtClean="0"/>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AE5223F-8103-4694-AFC2-B038A673FE15}" type="datetimeFigureOut">
              <a:rPr lang="ru-RU" smtClean="0"/>
              <a:t>26.01.2014</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12E40EF-7581-460F-A579-E9FB7AC2891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476672"/>
            <a:ext cx="3419475" cy="4572000"/>
          </a:xfrm>
          <a:prstGeom prst="rect">
            <a:avLst/>
          </a:prstGeom>
        </p:spPr>
      </p:pic>
      <p:sp>
        <p:nvSpPr>
          <p:cNvPr id="5" name="Прямоугольник 4"/>
          <p:cNvSpPr/>
          <p:nvPr/>
        </p:nvSpPr>
        <p:spPr>
          <a:xfrm>
            <a:off x="4716016" y="1124744"/>
            <a:ext cx="2749471" cy="1754326"/>
          </a:xfrm>
          <a:prstGeom prst="rect">
            <a:avLst/>
          </a:prstGeom>
          <a:noFill/>
        </p:spPr>
        <p:txBody>
          <a:bodyPr wrap="none" lIns="91440" tIns="45720" rIns="91440" bIns="45720">
            <a:spAutoFit/>
          </a:bodyPr>
          <a:lstStyle/>
          <a:p>
            <a:pPr algn="ctr"/>
            <a:r>
              <a:rPr lang="en-US" sz="5400" b="1" cap="none" spc="200" dirty="0" smtClean="0">
                <a:ln w="29210">
                  <a:solidFill>
                    <a:schemeClr val="accent3">
                      <a:tint val="10000"/>
                    </a:schemeClr>
                  </a:solidFill>
                </a:ln>
                <a:solidFill>
                  <a:schemeClr val="accent3">
                    <a:satMod val="200000"/>
                    <a:alpha val="50000"/>
                  </a:schemeClr>
                </a:solidFill>
                <a:effectLst>
                  <a:glow rad="63500">
                    <a:schemeClr val="accent3">
                      <a:satMod val="175000"/>
                      <a:alpha val="40000"/>
                    </a:schemeClr>
                  </a:glow>
                  <a:outerShdw blurRad="60007" dist="200025" dir="15000000" sy="30000" kx="-1800000" algn="bl" rotWithShape="0">
                    <a:prstClr val="black">
                      <a:alpha val="32000"/>
                    </a:prstClr>
                  </a:outerShdw>
                </a:effectLst>
              </a:rPr>
              <a:t>Louis</a:t>
            </a:r>
            <a:br>
              <a:rPr lang="en-US" sz="5400" b="1" cap="none" spc="200" dirty="0" smtClean="0">
                <a:ln w="29210">
                  <a:solidFill>
                    <a:schemeClr val="accent3">
                      <a:tint val="10000"/>
                    </a:schemeClr>
                  </a:solidFill>
                </a:ln>
                <a:solidFill>
                  <a:schemeClr val="accent3">
                    <a:satMod val="200000"/>
                    <a:alpha val="50000"/>
                  </a:schemeClr>
                </a:solidFill>
                <a:effectLst>
                  <a:glow rad="63500">
                    <a:schemeClr val="accent3">
                      <a:satMod val="175000"/>
                      <a:alpha val="40000"/>
                    </a:schemeClr>
                  </a:glow>
                  <a:outerShdw blurRad="60007" dist="200025" dir="15000000" sy="30000" kx="-1800000" algn="bl" rotWithShape="0">
                    <a:prstClr val="black">
                      <a:alpha val="32000"/>
                    </a:prstClr>
                  </a:outerShdw>
                </a:effectLst>
              </a:rPr>
            </a:br>
            <a:r>
              <a:rPr lang="en-US" sz="5400" b="1" cap="none" spc="200" dirty="0" smtClean="0">
                <a:ln w="29210">
                  <a:solidFill>
                    <a:schemeClr val="accent3">
                      <a:tint val="10000"/>
                    </a:schemeClr>
                  </a:solidFill>
                </a:ln>
                <a:solidFill>
                  <a:schemeClr val="accent3">
                    <a:satMod val="200000"/>
                    <a:alpha val="50000"/>
                  </a:schemeClr>
                </a:solidFill>
                <a:effectLst>
                  <a:glow rad="63500">
                    <a:schemeClr val="accent3">
                      <a:satMod val="175000"/>
                      <a:alpha val="40000"/>
                    </a:schemeClr>
                  </a:glow>
                  <a:outerShdw blurRad="60007" dist="200025" dir="15000000" sy="30000" kx="-1800000" algn="bl" rotWithShape="0">
                    <a:prstClr val="black">
                      <a:alpha val="32000"/>
                    </a:prstClr>
                  </a:outerShdw>
                </a:effectLst>
              </a:rPr>
              <a:t>Garrel</a:t>
            </a:r>
            <a:endParaRPr lang="ru-RU" sz="5400" b="1" cap="none" spc="200" dirty="0">
              <a:ln w="29210">
                <a:solidFill>
                  <a:schemeClr val="accent3">
                    <a:tint val="10000"/>
                  </a:schemeClr>
                </a:solidFill>
              </a:ln>
              <a:solidFill>
                <a:schemeClr val="accent3">
                  <a:satMod val="200000"/>
                  <a:alpha val="50000"/>
                </a:schemeClr>
              </a:solidFill>
              <a:effectLst>
                <a:glow rad="63500">
                  <a:schemeClr val="accent3">
                    <a:satMod val="175000"/>
                    <a:alpha val="40000"/>
                  </a:schemeClr>
                </a:glow>
                <a:outerShdw blurRad="60007" dist="200025" dir="15000000" sy="30000" kx="-1800000" algn="bl" rotWithShape="0">
                  <a:prstClr val="black">
                    <a:alpha val="32000"/>
                  </a:prstClr>
                </a:outerShdw>
              </a:effectLst>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3356992"/>
            <a:ext cx="4627488" cy="2880688"/>
          </a:xfrm>
          <a:prstGeom prst="rect">
            <a:avLst/>
          </a:prstGeom>
        </p:spPr>
      </p:pic>
    </p:spTree>
    <p:extLst>
      <p:ext uri="{BB962C8B-B14F-4D97-AF65-F5344CB8AC3E}">
        <p14:creationId xmlns:p14="http://schemas.microsoft.com/office/powerpoint/2010/main" val="2015974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620688"/>
            <a:ext cx="4572000" cy="1754326"/>
          </a:xfrm>
          <a:prstGeom prst="rect">
            <a:avLst/>
          </a:prstGeom>
        </p:spPr>
        <p:txBody>
          <a:bodyPr>
            <a:spAutoFit/>
          </a:bodyPr>
          <a:lstStyle/>
          <a:p>
            <a:r>
              <a:rPr lang="fr-FR" dirty="0" smtClean="0"/>
              <a:t>Après cinq ans de relation, il s'est séparé en septembre 2012 de Valeria Bruni-Tedeschi, avec qui il a adopté une fille. Il est à présent en couple avec l'actrice iranienne Golshifteh Farahani</a:t>
            </a:r>
            <a:r>
              <a:rPr lang="ru-RU" dirty="0" smtClean="0"/>
              <a:t>.</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2132856"/>
            <a:ext cx="5753100" cy="3838575"/>
          </a:xfrm>
          <a:prstGeom prst="rect">
            <a:avLst/>
          </a:prstGeom>
        </p:spPr>
      </p:pic>
    </p:spTree>
    <p:extLst>
      <p:ext uri="{BB962C8B-B14F-4D97-AF65-F5344CB8AC3E}">
        <p14:creationId xmlns:p14="http://schemas.microsoft.com/office/powerpoint/2010/main" val="1491507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0400" y="3041140"/>
            <a:ext cx="5715000" cy="381000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277"/>
            <a:ext cx="5184576" cy="3717077"/>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5504" y="84800"/>
            <a:ext cx="4430842" cy="2956340"/>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7" y="3645024"/>
            <a:ext cx="4843512" cy="3087338"/>
          </a:xfrm>
          <a:prstGeom prst="rect">
            <a:avLst/>
          </a:prstGeom>
        </p:spPr>
      </p:pic>
    </p:spTree>
    <p:extLst>
      <p:ext uri="{BB962C8B-B14F-4D97-AF65-F5344CB8AC3E}">
        <p14:creationId xmlns:p14="http://schemas.microsoft.com/office/powerpoint/2010/main" val="864052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764704"/>
            <a:ext cx="4572000" cy="923330"/>
          </a:xfrm>
          <a:prstGeom prst="rect">
            <a:avLst/>
          </a:prstGeom>
        </p:spPr>
        <p:txBody>
          <a:bodyPr>
            <a:spAutoFit/>
          </a:bodyPr>
          <a:lstStyle/>
          <a:p>
            <a:r>
              <a:rPr lang="fr-FR" b="1" dirty="0" smtClean="0"/>
              <a:t>Louis Garrel</a:t>
            </a:r>
            <a:r>
              <a:rPr lang="fr-FR" dirty="0" smtClean="0"/>
              <a:t>, né le </a:t>
            </a:r>
            <a:r>
              <a:rPr lang="ru-RU" dirty="0" smtClean="0">
                <a:solidFill>
                  <a:schemeClr val="tx1">
                    <a:lumMod val="95000"/>
                    <a:lumOff val="5000"/>
                  </a:schemeClr>
                </a:solidFill>
              </a:rPr>
              <a:t>14</a:t>
            </a:r>
            <a:r>
              <a:rPr lang="fr-FR" dirty="0" smtClean="0">
                <a:solidFill>
                  <a:schemeClr val="tx1">
                    <a:lumMod val="95000"/>
                    <a:lumOff val="5000"/>
                  </a:schemeClr>
                </a:solidFill>
              </a:rPr>
              <a:t> </a:t>
            </a:r>
            <a:r>
              <a:rPr lang="en-US" dirty="0" err="1" smtClean="0">
                <a:solidFill>
                  <a:schemeClr val="tx1">
                    <a:lumMod val="95000"/>
                    <a:lumOff val="5000"/>
                  </a:schemeClr>
                </a:solidFill>
              </a:rPr>
              <a:t>juin</a:t>
            </a:r>
            <a:r>
              <a:rPr lang="fr-FR" dirty="0" smtClean="0">
                <a:solidFill>
                  <a:schemeClr val="tx1">
                    <a:lumMod val="95000"/>
                    <a:lumOff val="5000"/>
                  </a:schemeClr>
                </a:solidFill>
              </a:rPr>
              <a:t> 1983</a:t>
            </a:r>
            <a:r>
              <a:rPr lang="fr-FR" dirty="0" smtClean="0"/>
              <a:t> à Paris, est un acteur et réalisateur fran</a:t>
            </a:r>
            <a:r>
              <a:rPr lang="fr-FR" dirty="0" smtClean="0"/>
              <a:t>çais</a:t>
            </a:r>
            <a:r>
              <a:rPr lang="fr-FR" dirty="0" smtClean="0"/>
              <a:t>.</a:t>
            </a:r>
            <a:endParaRPr lang="ru-RU" dirty="0"/>
          </a:p>
        </p:txBody>
      </p:sp>
      <p:sp>
        <p:nvSpPr>
          <p:cNvPr id="5" name="Прямоугольник 4"/>
          <p:cNvSpPr/>
          <p:nvPr/>
        </p:nvSpPr>
        <p:spPr>
          <a:xfrm>
            <a:off x="539552" y="1688034"/>
            <a:ext cx="4572000" cy="3970318"/>
          </a:xfrm>
          <a:prstGeom prst="rect">
            <a:avLst/>
          </a:prstGeom>
        </p:spPr>
        <p:txBody>
          <a:bodyPr>
            <a:spAutoFit/>
          </a:bodyPr>
          <a:lstStyle/>
          <a:p>
            <a:r>
              <a:rPr lang="fr-FR" dirty="0"/>
              <a:t>E</a:t>
            </a:r>
            <a:r>
              <a:rPr lang="fr-FR" dirty="0" smtClean="0"/>
              <a:t>st le fils du r</a:t>
            </a:r>
            <a:r>
              <a:rPr lang="fr-FR" dirty="0" smtClean="0"/>
              <a:t>éalisateur</a:t>
            </a:r>
            <a:r>
              <a:rPr lang="fr-FR" dirty="0" smtClean="0"/>
              <a:t> Philippe Garrel et de l‘actrice et réalisatrice Brigitte Sy, ainsi que le petit-fils de l’acteur Maurice Garrel et le frère de l'actrice Esther Garrel.</a:t>
            </a:r>
          </a:p>
          <a:p>
            <a:r>
              <a:rPr lang="fr-FR" dirty="0" smtClean="0"/>
              <a:t>Filmant les gens qui lui sont proches et sa propre famille, le cinéaste Phillippe Garrel emploie très tôt son fils devant la caméra. Le jeune Louis joue alors en compagnie de sa mère et de son grand-père dans les films de son père, et tout spécialement dans </a:t>
            </a:r>
            <a:r>
              <a:rPr lang="fr-FR" i="1" dirty="0" smtClean="0"/>
              <a:t>Les Baisers de Secours</a:t>
            </a:r>
            <a:r>
              <a:rPr lang="fr-FR" dirty="0" smtClean="0"/>
              <a:t> (1989) à l'âge de six ans.</a:t>
            </a:r>
            <a:endParaRPr lang="fr-FR"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736" y="501006"/>
            <a:ext cx="4051424" cy="2501956"/>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6903" y="3673193"/>
            <a:ext cx="3990062" cy="2767940"/>
          </a:xfrm>
          <a:prstGeom prst="rect">
            <a:avLst/>
          </a:prstGeom>
        </p:spPr>
      </p:pic>
    </p:spTree>
    <p:extLst>
      <p:ext uri="{BB962C8B-B14F-4D97-AF65-F5344CB8AC3E}">
        <p14:creationId xmlns:p14="http://schemas.microsoft.com/office/powerpoint/2010/main" val="2414074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rot="10800000" flipV="1">
            <a:off x="598306" y="692696"/>
            <a:ext cx="36004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altLang="ru-RU" sz="1800" b="0" i="0" u="none" strike="noStrike" cap="none" normalizeH="0" baseline="0" dirty="0" err="1" smtClean="0">
                <a:ln>
                  <a:noFill/>
                </a:ln>
                <a:solidFill>
                  <a:schemeClr val="tx1"/>
                </a:solidFill>
                <a:effectLst/>
                <a:latin typeface="Arial" charset="0"/>
                <a:cs typeface="Arial" charset="0"/>
              </a:rPr>
              <a:t>Admirateur</a:t>
            </a:r>
            <a:r>
              <a:rPr kumimoji="0" lang="ru-RU" altLang="ru-RU" sz="1800" b="0" i="0" u="none" strike="noStrike" cap="none" normalizeH="0" baseline="0" dirty="0" smtClean="0">
                <a:ln>
                  <a:noFill/>
                </a:ln>
                <a:solidFill>
                  <a:schemeClr val="tx1"/>
                </a:solidFill>
                <a:effectLst/>
                <a:latin typeface="Arial" charset="0"/>
                <a:cs typeface="Arial" charset="0"/>
              </a:rPr>
              <a:t> </a:t>
            </a:r>
            <a:r>
              <a:rPr kumimoji="0" lang="ru-RU" altLang="ru-RU" sz="1800" b="0" i="0" u="none" strike="noStrike" cap="none" normalizeH="0" baseline="0" dirty="0" err="1" smtClean="0">
                <a:ln>
                  <a:noFill/>
                </a:ln>
                <a:solidFill>
                  <a:schemeClr val="tx1"/>
                </a:solidFill>
                <a:effectLst/>
                <a:latin typeface="Arial" charset="0"/>
                <a:cs typeface="Arial" charset="0"/>
              </a:rPr>
              <a:t>de</a:t>
            </a:r>
            <a:r>
              <a:rPr kumimoji="0" lang="ru-RU" altLang="ru-RU" sz="1800" b="0" i="0" u="none" strike="noStrike" cap="none" normalizeH="0" baseline="0" dirty="0" smtClean="0">
                <a:ln>
                  <a:noFill/>
                </a:ln>
                <a:solidFill>
                  <a:schemeClr val="tx1"/>
                </a:solidFill>
                <a:effectLst/>
                <a:latin typeface="Arial" charset="0"/>
                <a:cs typeface="Arial" charset="0"/>
              </a:rPr>
              <a:t> </a:t>
            </a:r>
            <a:r>
              <a:rPr kumimoji="0" lang="en-US" altLang="ru-RU" sz="1800" b="0" i="0" u="none" strike="noStrike" cap="none" normalizeH="0" baseline="0" dirty="0" smtClean="0">
                <a:ln>
                  <a:noFill/>
                </a:ln>
                <a:solidFill>
                  <a:schemeClr val="tx1"/>
                </a:solidFill>
                <a:effectLst/>
                <a:latin typeface="Arial" charset="0"/>
                <a:cs typeface="Arial" charset="0"/>
              </a:rPr>
              <a:t>Jean-Pierre L</a:t>
            </a:r>
            <a:r>
              <a:rPr lang="ru-RU" altLang="ru-RU" dirty="0" smtClean="0">
                <a:latin typeface="Arial" charset="0"/>
                <a:cs typeface="Arial" charset="0"/>
              </a:rPr>
              <a:t>é</a:t>
            </a:r>
            <a:r>
              <a:rPr lang="en-US" altLang="ru-RU" dirty="0" err="1" smtClean="0">
                <a:latin typeface="Arial" charset="0"/>
                <a:cs typeface="Arial" charset="0"/>
              </a:rPr>
              <a:t>aud</a:t>
            </a:r>
            <a:r>
              <a:rPr kumimoji="0" lang="ru-RU" altLang="ru-RU" sz="1800" b="0" i="0" u="none" strike="noStrike" cap="none" normalizeH="0" baseline="0" dirty="0" smtClean="0">
                <a:ln>
                  <a:noFill/>
                </a:ln>
                <a:solidFill>
                  <a:schemeClr val="tx1"/>
                </a:solidFill>
                <a:effectLst/>
                <a:latin typeface="Arial" charset="0"/>
                <a:cs typeface="Arial" charset="0"/>
              </a:rPr>
              <a:t>, </a:t>
            </a:r>
            <a:r>
              <a:rPr kumimoji="0" lang="ru-RU" altLang="ru-RU" sz="1800" b="0" i="0" u="none" strike="noStrike" cap="none" normalizeH="0" baseline="0" dirty="0" err="1" smtClean="0">
                <a:ln>
                  <a:noFill/>
                </a:ln>
                <a:solidFill>
                  <a:schemeClr val="tx1"/>
                </a:solidFill>
                <a:effectLst/>
                <a:latin typeface="Arial" charset="0"/>
                <a:cs typeface="Arial" charset="0"/>
              </a:rPr>
              <a:t>son</a:t>
            </a:r>
            <a:r>
              <a:rPr kumimoji="0" lang="ru-RU" altLang="ru-RU" sz="1800" b="0" i="0" u="none" strike="noStrike" cap="none" normalizeH="0" baseline="0" dirty="0" smtClean="0">
                <a:ln>
                  <a:noFill/>
                </a:ln>
                <a:solidFill>
                  <a:schemeClr val="tx1"/>
                </a:solidFill>
                <a:effectLst/>
                <a:latin typeface="Arial" charset="0"/>
                <a:cs typeface="Arial" charset="0"/>
              </a:rPr>
              <a:t> </a:t>
            </a:r>
            <a:r>
              <a:rPr kumimoji="0" lang="ru-RU" altLang="ru-RU" sz="1800" b="0" i="0" u="none" strike="noStrike" cap="none" normalizeH="0" baseline="0" dirty="0" err="1" smtClean="0">
                <a:ln>
                  <a:noFill/>
                </a:ln>
                <a:solidFill>
                  <a:schemeClr val="tx1"/>
                </a:solidFill>
                <a:effectLst/>
                <a:latin typeface="Arial" charset="0"/>
                <a:cs typeface="Arial" charset="0"/>
              </a:rPr>
              <a:t>parrain</a:t>
            </a:r>
            <a:r>
              <a:rPr kumimoji="0" lang="ru-RU" altLang="ru-RU" sz="1800" b="0" i="0" u="none" strike="noStrike" cap="none" normalizeH="0" baseline="0" dirty="0" smtClean="0">
                <a:ln>
                  <a:noFill/>
                </a:ln>
                <a:solidFill>
                  <a:schemeClr val="tx1"/>
                </a:solidFill>
                <a:effectLst/>
                <a:latin typeface="Arial" charset="0"/>
                <a:cs typeface="Arial" charset="0"/>
              </a:rPr>
              <a:t>, </a:t>
            </a:r>
            <a:r>
              <a:rPr kumimoji="0" lang="ru-RU" altLang="ru-RU" sz="1800" b="0" i="0" u="none" strike="noStrike" cap="none" normalizeH="0" baseline="0" dirty="0" err="1" smtClean="0">
                <a:ln>
                  <a:noFill/>
                </a:ln>
                <a:solidFill>
                  <a:schemeClr val="tx1"/>
                </a:solidFill>
                <a:effectLst/>
                <a:latin typeface="Arial" charset="0"/>
                <a:cs typeface="Arial" charset="0"/>
              </a:rPr>
              <a:t>l'adolescent</a:t>
            </a:r>
            <a:r>
              <a:rPr kumimoji="0" lang="ru-RU" altLang="ru-RU" sz="1800" b="0" i="0" u="none" strike="noStrike" cap="none" normalizeH="0" baseline="0" dirty="0" smtClean="0">
                <a:ln>
                  <a:noFill/>
                </a:ln>
                <a:solidFill>
                  <a:schemeClr val="tx1"/>
                </a:solidFill>
                <a:effectLst/>
                <a:latin typeface="Arial" charset="0"/>
                <a:cs typeface="Arial" charset="0"/>
              </a:rPr>
              <a:t> </a:t>
            </a:r>
            <a:r>
              <a:rPr kumimoji="0" lang="ru-RU" altLang="ru-RU" sz="1800" b="0" i="0" u="none" strike="noStrike" cap="none" normalizeH="0" baseline="0" dirty="0" err="1" smtClean="0">
                <a:ln>
                  <a:noFill/>
                </a:ln>
                <a:solidFill>
                  <a:schemeClr val="tx1"/>
                </a:solidFill>
                <a:effectLst/>
                <a:latin typeface="Arial" charset="0"/>
                <a:cs typeface="Arial" charset="0"/>
              </a:rPr>
              <a:t>Louis</a:t>
            </a:r>
            <a:r>
              <a:rPr kumimoji="0" lang="ru-RU" altLang="ru-RU" sz="1800" b="0" i="0" u="none" strike="noStrike" cap="none" normalizeH="0" baseline="0" dirty="0" smtClean="0">
                <a:ln>
                  <a:noFill/>
                </a:ln>
                <a:solidFill>
                  <a:schemeClr val="tx1"/>
                </a:solidFill>
                <a:effectLst/>
                <a:latin typeface="Arial" charset="0"/>
                <a:cs typeface="Arial" charset="0"/>
              </a:rPr>
              <a:t> Garrel </a:t>
            </a:r>
            <a:r>
              <a:rPr kumimoji="0" lang="ru-RU" altLang="ru-RU" sz="1800" b="0" i="0" u="none" strike="noStrike" cap="none" normalizeH="0" baseline="0" dirty="0" err="1" smtClean="0">
                <a:ln>
                  <a:noFill/>
                </a:ln>
                <a:solidFill>
                  <a:schemeClr val="tx1"/>
                </a:solidFill>
                <a:effectLst/>
                <a:latin typeface="Arial" charset="0"/>
                <a:cs typeface="Arial" charset="0"/>
              </a:rPr>
              <a:t>s'emploie</a:t>
            </a:r>
            <a:r>
              <a:rPr kumimoji="0" lang="ru-RU" altLang="ru-RU" sz="1800" b="0" i="0" u="none" strike="noStrike" cap="none" normalizeH="0" baseline="0" dirty="0" smtClean="0">
                <a:ln>
                  <a:noFill/>
                </a:ln>
                <a:solidFill>
                  <a:schemeClr val="tx1"/>
                </a:solidFill>
                <a:effectLst/>
                <a:latin typeface="Arial" charset="0"/>
                <a:cs typeface="Arial" charset="0"/>
              </a:rPr>
              <a:t> à </a:t>
            </a:r>
            <a:r>
              <a:rPr kumimoji="0" lang="ru-RU" altLang="ru-RU" sz="1800" b="0" i="0" u="none" strike="noStrike" cap="none" normalizeH="0" baseline="0" dirty="0" err="1" smtClean="0">
                <a:ln>
                  <a:noFill/>
                </a:ln>
                <a:solidFill>
                  <a:schemeClr val="tx1"/>
                </a:solidFill>
                <a:effectLst/>
                <a:latin typeface="Arial" charset="0"/>
                <a:cs typeface="Arial" charset="0"/>
              </a:rPr>
              <a:t>travailler</a:t>
            </a:r>
            <a:r>
              <a:rPr kumimoji="0" lang="ru-RU" altLang="ru-RU" sz="1800" b="0" i="0" u="none" strike="noStrike" cap="none" normalizeH="0" baseline="0" dirty="0" smtClean="0">
                <a:ln>
                  <a:noFill/>
                </a:ln>
                <a:solidFill>
                  <a:schemeClr val="tx1"/>
                </a:solidFill>
                <a:effectLst/>
                <a:latin typeface="Arial" charset="0"/>
                <a:cs typeface="Arial" charset="0"/>
              </a:rPr>
              <a:t> </a:t>
            </a:r>
            <a:r>
              <a:rPr kumimoji="0" lang="ru-RU" altLang="ru-RU" sz="1800" b="0" i="0" u="none" strike="noStrike" cap="none" normalizeH="0" baseline="0" dirty="0" err="1" smtClean="0">
                <a:ln>
                  <a:noFill/>
                </a:ln>
                <a:solidFill>
                  <a:schemeClr val="tx1"/>
                </a:solidFill>
                <a:effectLst/>
                <a:latin typeface="Arial" charset="0"/>
                <a:cs typeface="Arial" charset="0"/>
              </a:rPr>
              <a:t>ses</a:t>
            </a:r>
            <a:r>
              <a:rPr kumimoji="0" lang="ru-RU" altLang="ru-RU" sz="1800" b="0" i="0" u="none" strike="noStrike" cap="none" normalizeH="0" baseline="0" dirty="0" smtClean="0">
                <a:ln>
                  <a:noFill/>
                </a:ln>
                <a:solidFill>
                  <a:schemeClr val="tx1"/>
                </a:solidFill>
                <a:effectLst/>
                <a:latin typeface="Arial" charset="0"/>
                <a:cs typeface="Arial" charset="0"/>
              </a:rPr>
              <a:t> </a:t>
            </a:r>
            <a:r>
              <a:rPr kumimoji="0" lang="ru-RU" altLang="ru-RU" sz="1800" b="0" i="0" u="none" strike="noStrike" cap="none" normalizeH="0" baseline="0" dirty="0" err="1" smtClean="0">
                <a:ln>
                  <a:noFill/>
                </a:ln>
                <a:solidFill>
                  <a:schemeClr val="tx1"/>
                </a:solidFill>
                <a:effectLst/>
                <a:latin typeface="Arial" charset="0"/>
                <a:cs typeface="Arial" charset="0"/>
              </a:rPr>
              <a:t>capacités</a:t>
            </a:r>
            <a:r>
              <a:rPr kumimoji="0" lang="ru-RU" altLang="ru-RU" sz="1800" b="0" i="0" u="none" strike="noStrike" cap="none" normalizeH="0" baseline="0" dirty="0" smtClean="0">
                <a:ln>
                  <a:noFill/>
                </a:ln>
                <a:solidFill>
                  <a:schemeClr val="tx1"/>
                </a:solidFill>
                <a:effectLst/>
                <a:latin typeface="Arial" charset="0"/>
                <a:cs typeface="Arial" charset="0"/>
              </a:rPr>
              <a:t> </a:t>
            </a:r>
            <a:r>
              <a:rPr kumimoji="0" lang="ru-RU" altLang="ru-RU" sz="1800" b="0" i="0" u="none" strike="noStrike" cap="none" normalizeH="0" baseline="0" dirty="0" err="1" smtClean="0">
                <a:ln>
                  <a:noFill/>
                </a:ln>
                <a:solidFill>
                  <a:schemeClr val="tx1"/>
                </a:solidFill>
                <a:effectLst/>
                <a:latin typeface="Arial" charset="0"/>
                <a:cs typeface="Arial" charset="0"/>
              </a:rPr>
              <a:t>de</a:t>
            </a:r>
            <a:r>
              <a:rPr kumimoji="0" lang="ru-RU" altLang="ru-RU" sz="1800" b="0" i="0" u="none" strike="noStrike" cap="none" normalizeH="0" baseline="0" dirty="0" smtClean="0">
                <a:ln>
                  <a:noFill/>
                </a:ln>
                <a:solidFill>
                  <a:schemeClr val="tx1"/>
                </a:solidFill>
                <a:effectLst/>
                <a:latin typeface="Arial" charset="0"/>
                <a:cs typeface="Arial" charset="0"/>
              </a:rPr>
              <a:t> </a:t>
            </a:r>
            <a:r>
              <a:rPr kumimoji="0" lang="ru-RU" altLang="ru-RU" sz="1800" b="0" i="0" u="none" strike="noStrike" cap="none" normalizeH="0" baseline="0" dirty="0" err="1" smtClean="0">
                <a:ln>
                  <a:noFill/>
                </a:ln>
                <a:solidFill>
                  <a:schemeClr val="tx1"/>
                </a:solidFill>
                <a:effectLst/>
                <a:latin typeface="Arial" charset="0"/>
                <a:cs typeface="Arial" charset="0"/>
              </a:rPr>
              <a:t>comédien</a:t>
            </a:r>
            <a:r>
              <a:rPr kumimoji="0" lang="ru-RU" altLang="ru-RU" sz="1800" b="0" i="0" u="none" strike="noStrike" cap="none" normalizeH="0" baseline="0" dirty="0" smtClean="0">
                <a:ln>
                  <a:noFill/>
                </a:ln>
                <a:solidFill>
                  <a:schemeClr val="tx1"/>
                </a:solidFill>
                <a:effectLst/>
                <a:latin typeface="Arial" charset="0"/>
                <a:cs typeface="Arial" charset="0"/>
              </a:rPr>
              <a:t> </a:t>
            </a:r>
            <a:r>
              <a:rPr kumimoji="0" lang="ru-RU" altLang="ru-RU" sz="1800" b="0" i="0" u="none" strike="noStrike" cap="none" normalizeH="0" baseline="0" dirty="0" err="1" smtClean="0">
                <a:ln>
                  <a:noFill/>
                </a:ln>
                <a:solidFill>
                  <a:schemeClr val="tx1"/>
                </a:solidFill>
                <a:effectLst/>
                <a:latin typeface="Arial" charset="0"/>
                <a:cs typeface="Arial" charset="0"/>
              </a:rPr>
              <a:t>dans</a:t>
            </a:r>
            <a:r>
              <a:rPr kumimoji="0" lang="ru-RU" altLang="ru-RU" sz="1800" b="0" i="0" u="none" strike="noStrike" cap="none" normalizeH="0" baseline="0" dirty="0" smtClean="0">
                <a:ln>
                  <a:noFill/>
                </a:ln>
                <a:solidFill>
                  <a:schemeClr val="tx1"/>
                </a:solidFill>
                <a:effectLst/>
                <a:latin typeface="Arial" charset="0"/>
                <a:cs typeface="Arial" charset="0"/>
              </a:rPr>
              <a:t> </a:t>
            </a:r>
            <a:r>
              <a:rPr kumimoji="0" lang="ru-RU" altLang="ru-RU" sz="1800" b="0" i="0" u="none" strike="noStrike" cap="none" normalizeH="0" baseline="0" dirty="0" err="1" smtClean="0">
                <a:ln>
                  <a:noFill/>
                </a:ln>
                <a:solidFill>
                  <a:schemeClr val="tx1"/>
                </a:solidFill>
                <a:effectLst/>
                <a:latin typeface="Arial" charset="0"/>
                <a:cs typeface="Arial" charset="0"/>
              </a:rPr>
              <a:t>les</a:t>
            </a:r>
            <a:r>
              <a:rPr kumimoji="0" lang="ru-RU" altLang="ru-RU" sz="1800" b="0" i="0" u="none" strike="noStrike" cap="none" normalizeH="0" baseline="0" dirty="0" smtClean="0">
                <a:ln>
                  <a:noFill/>
                </a:ln>
                <a:solidFill>
                  <a:schemeClr val="tx1"/>
                </a:solidFill>
                <a:effectLst/>
                <a:latin typeface="Arial" charset="0"/>
                <a:cs typeface="Arial" charset="0"/>
              </a:rPr>
              <a:t> </a:t>
            </a:r>
            <a:r>
              <a:rPr kumimoji="0" lang="ru-RU" altLang="ru-RU" sz="1800" b="0" i="0" u="none" strike="noStrike" cap="none" normalizeH="0" baseline="0" dirty="0" err="1" smtClean="0">
                <a:ln>
                  <a:noFill/>
                </a:ln>
                <a:solidFill>
                  <a:schemeClr val="tx1"/>
                </a:solidFill>
                <a:effectLst/>
                <a:latin typeface="Arial" charset="0"/>
                <a:cs typeface="Arial" charset="0"/>
              </a:rPr>
              <a:t>cours</a:t>
            </a:r>
            <a:r>
              <a:rPr kumimoji="0" lang="ru-RU" altLang="ru-RU" sz="1800" b="0" i="0" u="none" strike="noStrike" cap="none" normalizeH="0" baseline="0" dirty="0" smtClean="0">
                <a:ln>
                  <a:noFill/>
                </a:ln>
                <a:solidFill>
                  <a:schemeClr val="tx1"/>
                </a:solidFill>
                <a:effectLst/>
                <a:latin typeface="Arial" charset="0"/>
                <a:cs typeface="Arial" charset="0"/>
              </a:rPr>
              <a:t> </a:t>
            </a:r>
            <a:r>
              <a:rPr kumimoji="0" lang="ru-RU" altLang="ru-RU" sz="1800" b="0" i="0" u="none" strike="noStrike" cap="none" normalizeH="0" baseline="0" dirty="0" err="1" smtClean="0">
                <a:ln>
                  <a:noFill/>
                </a:ln>
                <a:solidFill>
                  <a:schemeClr val="tx1"/>
                </a:solidFill>
                <a:effectLst/>
                <a:latin typeface="Arial" charset="0"/>
                <a:cs typeface="Arial" charset="0"/>
              </a:rPr>
              <a:t>de</a:t>
            </a:r>
            <a:r>
              <a:rPr kumimoji="0" lang="ru-RU" altLang="ru-RU" sz="1800" b="0" i="0" u="none" strike="noStrike" cap="none" normalizeH="0" baseline="0" dirty="0" smtClean="0">
                <a:ln>
                  <a:noFill/>
                </a:ln>
                <a:solidFill>
                  <a:schemeClr val="tx1"/>
                </a:solidFill>
                <a:effectLst/>
                <a:latin typeface="Arial" charset="0"/>
                <a:cs typeface="Arial" charset="0"/>
              </a:rPr>
              <a:t> </a:t>
            </a:r>
            <a:r>
              <a:rPr kumimoji="0" lang="ru-RU" altLang="ru-RU" sz="1800" b="0" i="0" u="none" strike="noStrike" cap="none" normalizeH="0" baseline="0" dirty="0" err="1" smtClean="0">
                <a:ln>
                  <a:noFill/>
                </a:ln>
                <a:solidFill>
                  <a:schemeClr val="tx1"/>
                </a:solidFill>
                <a:effectLst/>
                <a:latin typeface="Arial" charset="0"/>
                <a:cs typeface="Arial" charset="0"/>
              </a:rPr>
              <a:t>théâtre</a:t>
            </a:r>
            <a:r>
              <a:rPr kumimoji="0" lang="ru-RU" altLang="ru-RU" sz="1800" b="0" i="0" u="none" strike="noStrike" cap="none" normalizeH="0" baseline="0" dirty="0" smtClean="0">
                <a:ln>
                  <a:noFill/>
                </a:ln>
                <a:solidFill>
                  <a:schemeClr val="tx1"/>
                </a:solidFill>
                <a:effectLst/>
                <a:latin typeface="Arial" charset="0"/>
                <a:cs typeface="Arial" charset="0"/>
              </a:rPr>
              <a:t> </a:t>
            </a:r>
            <a:r>
              <a:rPr kumimoji="0" lang="ru-RU" altLang="ru-RU" sz="1800" b="0" i="0" u="none" strike="noStrike" cap="none" normalizeH="0" baseline="0" dirty="0" err="1" smtClean="0">
                <a:ln>
                  <a:noFill/>
                </a:ln>
                <a:solidFill>
                  <a:schemeClr val="tx1"/>
                </a:solidFill>
                <a:effectLst/>
                <a:latin typeface="Arial" charset="0"/>
                <a:cs typeface="Arial" charset="0"/>
              </a:rPr>
              <a:t>de</a:t>
            </a:r>
            <a:r>
              <a:rPr kumimoji="0" lang="ru-RU" altLang="ru-RU" sz="1800" b="0" i="0" u="none" strike="noStrike" cap="none" normalizeH="0" baseline="0" dirty="0" smtClean="0">
                <a:ln>
                  <a:noFill/>
                </a:ln>
                <a:solidFill>
                  <a:schemeClr val="tx1"/>
                </a:solidFill>
                <a:effectLst/>
                <a:latin typeface="Arial" charset="0"/>
                <a:cs typeface="Arial" charset="0"/>
              </a:rPr>
              <a:t> </a:t>
            </a:r>
            <a:r>
              <a:rPr kumimoji="0" lang="ru-RU" altLang="ru-RU" sz="1800" b="0" i="0" u="none" strike="noStrike" cap="none" normalizeH="0" baseline="0" dirty="0" err="1" smtClean="0">
                <a:ln>
                  <a:noFill/>
                </a:ln>
                <a:solidFill>
                  <a:schemeClr val="tx1"/>
                </a:solidFill>
                <a:effectLst/>
                <a:latin typeface="Arial" charset="0"/>
                <a:cs typeface="Arial" charset="0"/>
              </a:rPr>
              <a:t>son</a:t>
            </a:r>
            <a:r>
              <a:rPr kumimoji="0" lang="ru-RU" altLang="ru-RU" sz="1800" b="0" i="0" u="none" strike="noStrike" cap="none" normalizeH="0" baseline="0" dirty="0" smtClean="0">
                <a:ln>
                  <a:noFill/>
                </a:ln>
                <a:solidFill>
                  <a:schemeClr val="tx1"/>
                </a:solidFill>
                <a:effectLst/>
                <a:latin typeface="Arial" charset="0"/>
                <a:cs typeface="Arial" charset="0"/>
              </a:rPr>
              <a:t> </a:t>
            </a:r>
            <a:r>
              <a:rPr kumimoji="0" lang="ru-RU" altLang="ru-RU" sz="1800" b="0" i="0" u="none" strike="noStrike" cap="none" normalizeH="0" baseline="0" dirty="0" err="1" smtClean="0">
                <a:ln>
                  <a:noFill/>
                </a:ln>
                <a:solidFill>
                  <a:schemeClr val="tx1"/>
                </a:solidFill>
                <a:effectLst/>
                <a:latin typeface="Arial" charset="0"/>
                <a:cs typeface="Arial" charset="0"/>
              </a:rPr>
              <a:t>collège</a:t>
            </a:r>
            <a:r>
              <a:rPr kumimoji="0" lang="ru-RU" altLang="ru-RU" sz="1800" b="0" i="0" u="none" strike="noStrike" cap="none" normalizeH="0" baseline="0" dirty="0" smtClean="0">
                <a:ln>
                  <a:noFill/>
                </a:ln>
                <a:solidFill>
                  <a:schemeClr val="tx1"/>
                </a:solidFill>
                <a:effectLst/>
                <a:latin typeface="Arial" charset="0"/>
                <a:cs typeface="Arial" charset="0"/>
              </a:rPr>
              <a:t> </a:t>
            </a:r>
            <a:r>
              <a:rPr kumimoji="0" lang="ru-RU" altLang="ru-RU" sz="1800" b="0" i="0" u="none" strike="noStrike" cap="none" normalizeH="0" baseline="0" dirty="0" err="1" smtClean="0">
                <a:ln>
                  <a:noFill/>
                </a:ln>
                <a:solidFill>
                  <a:schemeClr val="tx1"/>
                </a:solidFill>
                <a:effectLst/>
                <a:latin typeface="Arial" charset="0"/>
                <a:cs typeface="Arial" charset="0"/>
              </a:rPr>
              <a:t>ainsi</a:t>
            </a:r>
            <a:r>
              <a:rPr kumimoji="0" lang="ru-RU" altLang="ru-RU" sz="1800" b="0" i="0" u="none" strike="noStrike" cap="none" normalizeH="0" baseline="0" dirty="0" smtClean="0">
                <a:ln>
                  <a:noFill/>
                </a:ln>
                <a:solidFill>
                  <a:schemeClr val="tx1"/>
                </a:solidFill>
                <a:effectLst/>
                <a:latin typeface="Arial" charset="0"/>
                <a:cs typeface="Arial" charset="0"/>
              </a:rPr>
              <a:t> </a:t>
            </a:r>
            <a:r>
              <a:rPr kumimoji="0" lang="ru-RU" altLang="ru-RU" sz="1800" b="0" i="0" u="none" strike="noStrike" cap="none" normalizeH="0" baseline="0" dirty="0" err="1" smtClean="0">
                <a:ln>
                  <a:noFill/>
                </a:ln>
                <a:solidFill>
                  <a:schemeClr val="tx1"/>
                </a:solidFill>
                <a:effectLst/>
                <a:latin typeface="Arial" charset="0"/>
                <a:cs typeface="Arial" charset="0"/>
              </a:rPr>
              <a:t>qu'au</a:t>
            </a:r>
            <a:r>
              <a:rPr kumimoji="0" lang="ru-RU" altLang="ru-RU" sz="1800" b="0" i="0" u="none" strike="noStrike" cap="none" normalizeH="0" baseline="0" dirty="0" smtClean="0">
                <a:ln>
                  <a:noFill/>
                </a:ln>
                <a:solidFill>
                  <a:schemeClr val="tx1"/>
                </a:solidFill>
                <a:effectLst/>
                <a:latin typeface="Arial" charset="0"/>
                <a:cs typeface="Arial" charset="0"/>
              </a:rPr>
              <a:t> </a:t>
            </a:r>
            <a:r>
              <a:rPr kumimoji="0" lang="en-US" altLang="ru-RU" sz="1800" b="0" i="0" u="none" strike="noStrike" cap="none" normalizeH="0" baseline="0" dirty="0" smtClean="0">
                <a:ln>
                  <a:noFill/>
                </a:ln>
                <a:solidFill>
                  <a:schemeClr val="tx1"/>
                </a:solidFill>
                <a:effectLst/>
                <a:latin typeface="Arial" charset="0"/>
                <a:cs typeface="Arial" charset="0"/>
              </a:rPr>
              <a:t>conservatoire</a:t>
            </a:r>
            <a:r>
              <a:rPr kumimoji="0" lang="ru-RU" altLang="ru-RU" sz="1800" b="0" i="0" u="none" strike="noStrike" cap="none" normalizeH="0" baseline="0" dirty="0" smtClean="0">
                <a:ln>
                  <a:noFill/>
                </a:ln>
                <a:solidFill>
                  <a:schemeClr val="tx1"/>
                </a:solidFill>
                <a:effectLst/>
                <a:latin typeface="Arial" charset="0"/>
                <a:cs typeface="Arial" charset="0"/>
              </a:rPr>
              <a:t> </a:t>
            </a:r>
            <a:r>
              <a:rPr kumimoji="0" lang="ru-RU" altLang="ru-RU" sz="1800" b="0" i="0" u="none" strike="noStrike" cap="none" normalizeH="0" baseline="0" dirty="0" err="1" smtClean="0">
                <a:ln>
                  <a:noFill/>
                </a:ln>
                <a:solidFill>
                  <a:schemeClr val="tx1"/>
                </a:solidFill>
                <a:effectLst/>
                <a:latin typeface="Arial" charset="0"/>
                <a:cs typeface="Arial" charset="0"/>
              </a:rPr>
              <a:t>du</a:t>
            </a:r>
            <a:r>
              <a:rPr kumimoji="0" lang="ru-RU" altLang="ru-RU" sz="1800" b="0" i="0" u="none" strike="noStrike" cap="none" normalizeH="0" baseline="0" dirty="0" smtClean="0">
                <a:ln>
                  <a:noFill/>
                </a:ln>
                <a:solidFill>
                  <a:schemeClr val="tx1"/>
                </a:solidFill>
                <a:effectLst/>
                <a:latin typeface="Arial" charset="0"/>
                <a:cs typeface="Arial" charset="0"/>
              </a:rPr>
              <a:t> </a:t>
            </a:r>
            <a:r>
              <a:rPr kumimoji="0" lang="en-US" altLang="ru-RU" sz="1800" b="0" i="0" u="none" strike="noStrike" cap="none" normalizeH="0" baseline="0" dirty="0" smtClean="0">
                <a:ln>
                  <a:noFill/>
                </a:ln>
                <a:solidFill>
                  <a:schemeClr val="tx1"/>
                </a:solidFill>
                <a:effectLst/>
                <a:latin typeface="Arial" charset="0"/>
                <a:cs typeface="Arial" charset="0"/>
              </a:rPr>
              <a:t>X</a:t>
            </a:r>
            <a:r>
              <a:rPr lang="ru-RU" altLang="ru-RU" baseline="30000" dirty="0">
                <a:latin typeface="Arial" charset="0"/>
                <a:cs typeface="Arial" charset="0"/>
              </a:rPr>
              <a:t> </a:t>
            </a:r>
            <a:r>
              <a:rPr lang="ru-RU" altLang="ru-RU" baseline="30000" dirty="0" smtClean="0">
                <a:latin typeface="Arial" charset="0"/>
                <a:cs typeface="Arial" charset="0"/>
              </a:rPr>
              <a:t>e</a:t>
            </a:r>
            <a:r>
              <a:rPr lang="en-US" altLang="ru-RU" baseline="30000" dirty="0">
                <a:latin typeface="Arial" charset="0"/>
                <a:cs typeface="Arial" charset="0"/>
              </a:rPr>
              <a:t> </a:t>
            </a:r>
            <a:r>
              <a:rPr lang="ru-RU" altLang="ru-RU" dirty="0" smtClean="0">
                <a:latin typeface="Arial" charset="0"/>
                <a:cs typeface="Arial" charset="0"/>
              </a:rPr>
              <a:t>a</a:t>
            </a:r>
            <a:r>
              <a:rPr lang="en-US" altLang="ru-RU" dirty="0" err="1" smtClean="0">
                <a:latin typeface="Arial" charset="0"/>
                <a:cs typeface="Arial" charset="0"/>
              </a:rPr>
              <a:t>rrondissement</a:t>
            </a:r>
            <a:r>
              <a:rPr lang="en-US" altLang="ru-RU" dirty="0" smtClean="0">
                <a:latin typeface="Arial" charset="0"/>
                <a:cs typeface="Arial" charset="0"/>
              </a:rPr>
              <a:t> de Paris.</a:t>
            </a:r>
          </a:p>
        </p:txBody>
      </p:sp>
      <p:sp>
        <p:nvSpPr>
          <p:cNvPr id="7" name="Прямоугольник 6"/>
          <p:cNvSpPr/>
          <p:nvPr/>
        </p:nvSpPr>
        <p:spPr>
          <a:xfrm>
            <a:off x="598306" y="2852936"/>
            <a:ext cx="3751043" cy="2862322"/>
          </a:xfrm>
          <a:prstGeom prst="rect">
            <a:avLst/>
          </a:prstGeom>
        </p:spPr>
        <p:txBody>
          <a:bodyPr wrap="square">
            <a:spAutoFit/>
          </a:bodyPr>
          <a:lstStyle/>
          <a:p>
            <a:r>
              <a:rPr lang="fr-FR" dirty="0" smtClean="0"/>
              <a:t>Après des études littéraires passées au </a:t>
            </a:r>
            <a:r>
              <a:rPr lang="en-US" dirty="0" err="1" smtClean="0"/>
              <a:t>lyc</a:t>
            </a:r>
            <a:r>
              <a:rPr lang="fr-FR" dirty="0" smtClean="0"/>
              <a:t>ée Fénelon</a:t>
            </a:r>
            <a:r>
              <a:rPr lang="fr-FR" dirty="0" smtClean="0"/>
              <a:t> à Paris, il se détourne de la voie classique et renonce au baccalauréat afin de poursuivre ses études au</a:t>
            </a:r>
            <a:r>
              <a:rPr lang="ru-RU" dirty="0" smtClean="0"/>
              <a:t> </a:t>
            </a:r>
            <a:r>
              <a:rPr lang="en-US" dirty="0" smtClean="0"/>
              <a:t>Conservatoire national sup</a:t>
            </a:r>
            <a:r>
              <a:rPr lang="fr-FR" dirty="0" smtClean="0"/>
              <a:t>érieur d’art dramatique de Paris</a:t>
            </a:r>
            <a:r>
              <a:rPr lang="fr-FR" dirty="0" smtClean="0"/>
              <a:t>, dont il sort diplômé en 2004.</a:t>
            </a:r>
            <a:endParaRPr lang="ru-RU" dirty="0"/>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706" y="659613"/>
            <a:ext cx="4664327" cy="3964960"/>
          </a:xfrm>
          <a:prstGeom prst="rect">
            <a:avLst/>
          </a:prstGeom>
        </p:spPr>
      </p:pic>
    </p:spTree>
    <p:extLst>
      <p:ext uri="{BB962C8B-B14F-4D97-AF65-F5344CB8AC3E}">
        <p14:creationId xmlns:p14="http://schemas.microsoft.com/office/powerpoint/2010/main" val="991711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39552" y="471018"/>
            <a:ext cx="4572000" cy="5909310"/>
          </a:xfrm>
          <a:prstGeom prst="rect">
            <a:avLst/>
          </a:prstGeom>
        </p:spPr>
        <p:txBody>
          <a:bodyPr>
            <a:spAutoFit/>
          </a:bodyPr>
          <a:lstStyle/>
          <a:p>
            <a:r>
              <a:rPr lang="fr-FR" dirty="0" smtClean="0"/>
              <a:t>Il multiplie parallèlement les expériences et les stages, dont celui qu'il réalise à la </a:t>
            </a:r>
            <a:r>
              <a:rPr lang="en-US" dirty="0" smtClean="0"/>
              <a:t>F</a:t>
            </a:r>
            <a:r>
              <a:rPr lang="fr-FR" dirty="0" smtClean="0"/>
              <a:t>émis</a:t>
            </a:r>
            <a:r>
              <a:rPr lang="fr-FR" dirty="0" smtClean="0"/>
              <a:t>, avec Philippe Garrel comme maître de stage, puis décroche son premier véritable rôle au cinéma en 2001, dans </a:t>
            </a:r>
            <a:r>
              <a:rPr lang="fr-FR" i="1" dirty="0" smtClean="0"/>
              <a:t>Ceci est mon corps</a:t>
            </a:r>
            <a:r>
              <a:rPr lang="fr-FR" dirty="0" smtClean="0"/>
              <a:t> de Rodolphe Morconi, avec Jane Birkin.</a:t>
            </a:r>
          </a:p>
          <a:p>
            <a:r>
              <a:rPr lang="fr-FR" dirty="0" smtClean="0"/>
              <a:t>Louis Garrel poursuit sa carrière au cinéma en tournant notamment dans deux évocations de mai 68 : </a:t>
            </a:r>
            <a:r>
              <a:rPr lang="fr-FR" i="1" dirty="0" smtClean="0"/>
              <a:t>Innocents- The Dreamers</a:t>
            </a:r>
            <a:r>
              <a:rPr lang="fr-FR" dirty="0" smtClean="0"/>
              <a:t> de Bernardo Bertolucci en </a:t>
            </a:r>
            <a:r>
              <a:rPr lang="ru-RU" dirty="0" smtClean="0"/>
              <a:t>2003</a:t>
            </a:r>
            <a:r>
              <a:rPr lang="fr-FR" dirty="0" smtClean="0"/>
              <a:t> avec </a:t>
            </a:r>
            <a:r>
              <a:rPr lang="en-US" dirty="0" smtClean="0"/>
              <a:t>Eva Green</a:t>
            </a:r>
            <a:r>
              <a:rPr lang="fr-FR" dirty="0" smtClean="0"/>
              <a:t> et </a:t>
            </a:r>
            <a:r>
              <a:rPr lang="fr-FR" i="1" dirty="0" smtClean="0"/>
              <a:t>Les Amants réguliers</a:t>
            </a:r>
            <a:r>
              <a:rPr lang="fr-FR" dirty="0" smtClean="0"/>
              <a:t> de Philippe Garrel en 2005. C'est pour ce dernier film qu'il obtient en 2006 deux récompenses : l'Etoile d'or de la révélation masculine décernée par l’Académie de la presse du cinéma français et le César du meilleur espoir masculin.</a:t>
            </a:r>
            <a:endParaRPr lang="fr-FR"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1041" y="461818"/>
            <a:ext cx="4012959" cy="5775494"/>
          </a:xfrm>
          <a:prstGeom prst="rect">
            <a:avLst/>
          </a:prstGeom>
        </p:spPr>
      </p:pic>
    </p:spTree>
    <p:extLst>
      <p:ext uri="{BB962C8B-B14F-4D97-AF65-F5344CB8AC3E}">
        <p14:creationId xmlns:p14="http://schemas.microsoft.com/office/powerpoint/2010/main" val="991149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49644" y="908720"/>
            <a:ext cx="4572000" cy="3970318"/>
          </a:xfrm>
          <a:prstGeom prst="rect">
            <a:avLst/>
          </a:prstGeom>
        </p:spPr>
        <p:txBody>
          <a:bodyPr>
            <a:spAutoFit/>
          </a:bodyPr>
          <a:lstStyle/>
          <a:p>
            <a:r>
              <a:rPr lang="fr-FR" dirty="0" smtClean="0"/>
              <a:t>Il devient l'acteur fétiche du cinéaste Christophe Honoré, avec lequel il collabore à cinq reprises dans les longs-métrages </a:t>
            </a:r>
            <a:r>
              <a:rPr lang="fr-FR" i="1" dirty="0" smtClean="0"/>
              <a:t>Ma mère</a:t>
            </a:r>
            <a:r>
              <a:rPr lang="fr-FR" dirty="0" smtClean="0"/>
              <a:t> (2004), adaptation du roman éponyme de Georges Bataille avec Isabelle Huppert, </a:t>
            </a:r>
            <a:r>
              <a:rPr lang="fr-FR" i="1" dirty="0" smtClean="0"/>
              <a:t>Dans Paris</a:t>
            </a:r>
            <a:r>
              <a:rPr lang="fr-FR" dirty="0" smtClean="0"/>
              <a:t> (2006), aux côtés de Romain Duris, </a:t>
            </a:r>
            <a:r>
              <a:rPr lang="fr-FR" i="1" dirty="0" smtClean="0"/>
              <a:t>Les Chansons d'amour</a:t>
            </a:r>
            <a:r>
              <a:rPr lang="fr-FR" dirty="0" smtClean="0"/>
              <a:t> (2007), film pour lequel il dévoile aussi des talents de chanteur, </a:t>
            </a:r>
            <a:r>
              <a:rPr lang="fr-FR" i="1" dirty="0" smtClean="0"/>
              <a:t>La Belle Personne</a:t>
            </a:r>
            <a:r>
              <a:rPr lang="fr-FR" dirty="0" smtClean="0"/>
              <a:t> (2008</a:t>
            </a:r>
            <a:r>
              <a:rPr lang="ru-RU" dirty="0" smtClean="0"/>
              <a:t>) </a:t>
            </a:r>
            <a:r>
              <a:rPr lang="fr-FR" dirty="0" smtClean="0"/>
              <a:t>et enfin, </a:t>
            </a:r>
            <a:r>
              <a:rPr lang="fr-FR" i="1" dirty="0" smtClean="0"/>
              <a:t>Les Bien-Aimés</a:t>
            </a:r>
            <a:r>
              <a:rPr lang="fr-FR" dirty="0" smtClean="0"/>
              <a:t> (2011). En 20</a:t>
            </a:r>
            <a:r>
              <a:rPr lang="ru-RU" dirty="0" smtClean="0"/>
              <a:t>0</a:t>
            </a:r>
            <a:r>
              <a:rPr lang="fr-FR" dirty="0" smtClean="0"/>
              <a:t>7, il est également à l'affiche d'</a:t>
            </a:r>
            <a:r>
              <a:rPr lang="fr-FR" i="1" dirty="0" smtClean="0"/>
              <a:t>Actrices</a:t>
            </a:r>
            <a:r>
              <a:rPr lang="fr-FR" dirty="0" smtClean="0"/>
              <a:t>, le second film de Valeria Bruni-Tedeschi.</a:t>
            </a:r>
            <a:endParaRPr lang="ru-RU"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8274" y="260648"/>
            <a:ext cx="3923928" cy="6077325"/>
          </a:xfrm>
          <a:prstGeom prst="rect">
            <a:avLst/>
          </a:prstGeom>
        </p:spPr>
      </p:pic>
    </p:spTree>
    <p:extLst>
      <p:ext uri="{BB962C8B-B14F-4D97-AF65-F5344CB8AC3E}">
        <p14:creationId xmlns:p14="http://schemas.microsoft.com/office/powerpoint/2010/main" val="1350732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503914"/>
            <a:ext cx="4032448" cy="4524315"/>
          </a:xfrm>
          <a:prstGeom prst="rect">
            <a:avLst/>
          </a:prstGeom>
        </p:spPr>
        <p:txBody>
          <a:bodyPr wrap="square">
            <a:spAutoFit/>
          </a:bodyPr>
          <a:lstStyle/>
          <a:p>
            <a:r>
              <a:rPr lang="fr-FR" dirty="0" smtClean="0"/>
              <a:t>En 2008, Louis Garrel est à l'affiche du moyen-métrage de Rachid Hami (remarqué dans </a:t>
            </a:r>
            <a:r>
              <a:rPr lang="fr-FR" i="1" dirty="0" smtClean="0"/>
              <a:t>L'Esquive</a:t>
            </a:r>
            <a:r>
              <a:rPr lang="fr-FR" dirty="0" smtClean="0"/>
              <a:t>), </a:t>
            </a:r>
            <a:r>
              <a:rPr lang="fr-FR" i="1" dirty="0" smtClean="0"/>
              <a:t>Choisi</a:t>
            </a:r>
            <a:r>
              <a:rPr lang="en-US" i="1" dirty="0" smtClean="0"/>
              <a:t>r</a:t>
            </a:r>
            <a:r>
              <a:rPr lang="fr-FR" i="1" dirty="0" smtClean="0"/>
              <a:t> d'aimer</a:t>
            </a:r>
            <a:r>
              <a:rPr lang="fr-FR" dirty="0" smtClean="0"/>
              <a:t> et de </a:t>
            </a:r>
            <a:r>
              <a:rPr lang="fr-FR" i="1" dirty="0" smtClean="0"/>
              <a:t>La Frontière de l'aube</a:t>
            </a:r>
            <a:r>
              <a:rPr lang="fr-FR" dirty="0" smtClean="0"/>
              <a:t> de Philippe Garrel où il campe un jeune photographe épris d'une star de cinéma. Il retrouve également le réalisateur Christophe Honoré dans </a:t>
            </a:r>
            <a:r>
              <a:rPr lang="fr-FR" i="1" dirty="0" smtClean="0"/>
              <a:t>La Belle Personne</a:t>
            </a:r>
            <a:r>
              <a:rPr lang="fr-FR" dirty="0" smtClean="0"/>
              <a:t> où il joue le rôle d'un professeur d'italien tombant amoureux de l'une de ses élèves, qui est une adaptation libre de </a:t>
            </a:r>
            <a:r>
              <a:rPr lang="fr-FR" i="1" dirty="0" smtClean="0"/>
              <a:t>La Princesse de Clèves</a:t>
            </a:r>
            <a:r>
              <a:rPr lang="fr-FR" dirty="0" smtClean="0"/>
              <a:t>, roman d'analyse de Mme de Lafayette.</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3481" y="943633"/>
            <a:ext cx="5032527" cy="3349463"/>
          </a:xfrm>
          <a:prstGeom prst="rect">
            <a:avLst/>
          </a:prstGeom>
        </p:spPr>
      </p:pic>
    </p:spTree>
    <p:extLst>
      <p:ext uri="{BB962C8B-B14F-4D97-AF65-F5344CB8AC3E}">
        <p14:creationId xmlns:p14="http://schemas.microsoft.com/office/powerpoint/2010/main" val="208035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188640"/>
            <a:ext cx="5199518" cy="353300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32332"/>
            <a:ext cx="3923928" cy="5498962"/>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05" y="3240255"/>
            <a:ext cx="5402691" cy="3604776"/>
          </a:xfrm>
          <a:prstGeom prst="rect">
            <a:avLst/>
          </a:prstGeom>
        </p:spPr>
      </p:pic>
    </p:spTree>
    <p:extLst>
      <p:ext uri="{BB962C8B-B14F-4D97-AF65-F5344CB8AC3E}">
        <p14:creationId xmlns:p14="http://schemas.microsoft.com/office/powerpoint/2010/main" val="777529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692696"/>
            <a:ext cx="4572000" cy="4247317"/>
          </a:xfrm>
          <a:prstGeom prst="rect">
            <a:avLst/>
          </a:prstGeom>
        </p:spPr>
        <p:txBody>
          <a:bodyPr>
            <a:spAutoFit/>
          </a:bodyPr>
          <a:lstStyle/>
          <a:p>
            <a:r>
              <a:rPr lang="fr-FR" dirty="0" smtClean="0"/>
              <a:t>La même année, il se lance dans la mise en scène en réalisant son premier court-métrage, Mes copains ; deux ans plus tard, il réalise un second court-métrage, Petit Tailleur.</a:t>
            </a:r>
          </a:p>
          <a:p>
            <a:endParaRPr lang="fr-FR" dirty="0" smtClean="0"/>
          </a:p>
          <a:p>
            <a:r>
              <a:rPr lang="fr-FR" dirty="0" smtClean="0"/>
              <a:t>Christophe Honoré le rappelle en 2009 pour un second rôle dans Non ma fille tu n'iras pas danser. Lauréat du Prix Patrick Dewaere, il fait une apparition dans Les Amours imaginaires le second film du jeune réalisateur Xavier Dolan sorti en 2010. À nouveau, il marque sa préférence pour les films d'auteur.</a:t>
            </a: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4848" y="476672"/>
            <a:ext cx="3448396" cy="4680520"/>
          </a:xfrm>
          <a:prstGeom prst="rect">
            <a:avLst/>
          </a:prstGeom>
        </p:spPr>
      </p:pic>
    </p:spTree>
    <p:extLst>
      <p:ext uri="{BB962C8B-B14F-4D97-AF65-F5344CB8AC3E}">
        <p14:creationId xmlns:p14="http://schemas.microsoft.com/office/powerpoint/2010/main" val="2932261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235" y="3671380"/>
            <a:ext cx="5969949" cy="3251843"/>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404664"/>
            <a:ext cx="4762118" cy="3240360"/>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2942" y="404663"/>
            <a:ext cx="3604674" cy="5040561"/>
          </a:xfrm>
          <a:prstGeom prst="rect">
            <a:avLst/>
          </a:prstGeom>
        </p:spPr>
      </p:pic>
    </p:spTree>
    <p:extLst>
      <p:ext uri="{BB962C8B-B14F-4D97-AF65-F5344CB8AC3E}">
        <p14:creationId xmlns:p14="http://schemas.microsoft.com/office/powerpoint/2010/main" val="24853137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102</TotalTime>
  <Words>562</Words>
  <Application>Microsoft Office PowerPoint</Application>
  <PresentationFormat>Экран (4:3)</PresentationFormat>
  <Paragraphs>14</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Аспект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Ashley</dc:creator>
  <cp:lastModifiedBy>Ashley</cp:lastModifiedBy>
  <cp:revision>9</cp:revision>
  <dcterms:created xsi:type="dcterms:W3CDTF">2014-01-26T18:40:29Z</dcterms:created>
  <dcterms:modified xsi:type="dcterms:W3CDTF">2014-01-26T20:22:40Z</dcterms:modified>
</cp:coreProperties>
</file>