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70" r:id="rId14"/>
    <p:sldId id="271" r:id="rId15"/>
    <p:sldId id="275" r:id="rId16"/>
    <p:sldId id="272" r:id="rId17"/>
    <p:sldId id="273" r:id="rId18"/>
    <p:sldId id="274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DE07CB4-9CFD-41E5-AD19-4FFC35957397}">
          <p14:sldIdLst>
            <p14:sldId id="256"/>
            <p14:sldId id="257"/>
            <p14:sldId id="258"/>
            <p14:sldId id="263"/>
            <p14:sldId id="259"/>
            <p14:sldId id="260"/>
            <p14:sldId id="261"/>
            <p14:sldId id="262"/>
            <p14:sldId id="264"/>
            <p14:sldId id="265"/>
            <p14:sldId id="267"/>
            <p14:sldId id="268"/>
            <p14:sldId id="270"/>
            <p14:sldId id="271"/>
            <p14:sldId id="275"/>
            <p14:sldId id="272"/>
            <p14:sldId id="273"/>
            <p14:sldId id="274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C5F98-CA49-41E9-A292-705EC3D307AB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39C1B-703A-41B1-B889-ED8CDC504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9C1B-703A-41B1-B889-ED8CDC5044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6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9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1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7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943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7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44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0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79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8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1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0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3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7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0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3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0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4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2388CF-F5A0-419B-85F4-E726309CC973}" type="datetimeFigureOut">
              <a:rPr lang="ru-RU" smtClean="0"/>
              <a:t>14.05.2013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2455-3327-4BB1-AB8D-ED4B81C35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38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ru.wikipedia.org/wiki/%D0%A0%D0%B5%D0%B2%D0%BE%D0%BB%D1%8E%D1%86%D0%B8%D1%8F_1905_%D0%B3%D0%BE%D0%B4%D0%B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A1%D1%82%D0%BE%D0%BB%D1%8B%D0%BF%D0%B8%D0%BD%D1%81%D0%BA%D0%B0%D1%8F_%D0%B0%D0%B3%D1%80%D0%B0%D1%80%D0%BD%D0%B0%D1%8F_%D1%80%D0%B5%D1%84%D0%BE%D1%80%D0%BC%D0%B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Україна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 початку ХХ </a:t>
            </a:r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століття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5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 кроків до мрії. Крок 7 - Виникнення політичних парті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3670" end="1926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00" y="0"/>
            <a:ext cx="12171900" cy="9090230"/>
          </a:xfrm>
        </p:spPr>
      </p:pic>
    </p:spTree>
    <p:extLst>
      <p:ext uri="{BB962C8B-B14F-4D97-AF65-F5344CB8AC3E}">
        <p14:creationId xmlns:p14="http://schemas.microsoft.com/office/powerpoint/2010/main" val="33129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96489" cy="1400530"/>
          </a:xfrm>
        </p:spPr>
        <p:txBody>
          <a:bodyPr/>
          <a:lstStyle/>
          <a:p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 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Українські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землі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під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час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Російської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революції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1905-1907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рр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  <a:b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2399" y="1282700"/>
            <a:ext cx="6438900" cy="55753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Соціальна</a:t>
            </a:r>
            <a:r>
              <a:rPr lang="ru-RU" dirty="0"/>
              <a:t> і </a:t>
            </a:r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напруженість</a:t>
            </a:r>
            <a:r>
              <a:rPr lang="ru-RU" dirty="0"/>
              <a:t> у </a:t>
            </a:r>
            <a:r>
              <a:rPr lang="ru-RU" dirty="0" err="1"/>
              <a:t>суспільстві</a:t>
            </a:r>
            <a:r>
              <a:rPr lang="ru-RU" dirty="0"/>
              <a:t> </a:t>
            </a:r>
            <a:r>
              <a:rPr lang="ru-RU" dirty="0" err="1"/>
              <a:t>вилилася</a:t>
            </a:r>
            <a:r>
              <a:rPr lang="ru-RU" dirty="0"/>
              <a:t> в </a:t>
            </a:r>
            <a:r>
              <a:rPr lang="ru-RU" dirty="0" err="1"/>
              <a:t>Росії</a:t>
            </a:r>
            <a:r>
              <a:rPr lang="ru-RU" dirty="0"/>
              <a:t> в 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hlinkClick r:id="rId2"/>
              </a:rPr>
              <a:t>революцію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2"/>
              </a:rPr>
              <a:t> 1905—1907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hlinkClick r:id="rId2"/>
              </a:rPr>
              <a:t>рр</a:t>
            </a:r>
            <a:r>
              <a:rPr lang="ru-RU" dirty="0"/>
              <a:t>., яка </a:t>
            </a:r>
            <a:r>
              <a:rPr lang="ru-RU" dirty="0" err="1"/>
              <a:t>почалася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розстрілу</a:t>
            </a:r>
            <a:r>
              <a:rPr lang="ru-RU" dirty="0"/>
              <a:t> у </a:t>
            </a:r>
            <a:r>
              <a:rPr lang="ru-RU" dirty="0" err="1"/>
              <a:t>Петербурзі</a:t>
            </a:r>
            <a:r>
              <a:rPr lang="ru-RU" dirty="0"/>
              <a:t> 9 </a:t>
            </a:r>
            <a:r>
              <a:rPr lang="ru-RU" dirty="0" err="1"/>
              <a:t>січня</a:t>
            </a:r>
            <a:r>
              <a:rPr lang="ru-RU" dirty="0"/>
              <a:t> 1905 р. </a:t>
            </a:r>
            <a:r>
              <a:rPr lang="ru-RU" dirty="0" err="1"/>
              <a:t>робітничої</a:t>
            </a:r>
            <a:r>
              <a:rPr lang="ru-RU" dirty="0"/>
              <a:t> </a:t>
            </a:r>
            <a:r>
              <a:rPr lang="ru-RU" dirty="0" err="1"/>
              <a:t>демонстрації</a:t>
            </a:r>
            <a:r>
              <a:rPr lang="ru-RU" dirty="0"/>
              <a:t>. </a:t>
            </a:r>
            <a:r>
              <a:rPr lang="ru-RU" dirty="0" err="1"/>
              <a:t>Революційні</a:t>
            </a:r>
            <a:r>
              <a:rPr lang="ru-RU" dirty="0"/>
              <a:t> </a:t>
            </a:r>
            <a:r>
              <a:rPr lang="ru-RU" dirty="0" err="1"/>
              <a:t>виступи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набули</a:t>
            </a:r>
            <a:r>
              <a:rPr lang="ru-RU" dirty="0"/>
              <a:t> </a:t>
            </a:r>
            <a:r>
              <a:rPr lang="ru-RU" dirty="0" err="1"/>
              <a:t>масового</a:t>
            </a:r>
            <a:r>
              <a:rPr lang="ru-RU" dirty="0"/>
              <a:t> характеру. </a:t>
            </a:r>
            <a:r>
              <a:rPr lang="ru-RU" dirty="0" err="1"/>
              <a:t>Вже</a:t>
            </a:r>
            <a:r>
              <a:rPr lang="ru-RU" dirty="0"/>
              <a:t> на початку </a:t>
            </a:r>
            <a:r>
              <a:rPr lang="ru-RU" dirty="0" err="1"/>
              <a:t>революції</a:t>
            </a:r>
            <a:r>
              <a:rPr lang="ru-RU" dirty="0"/>
              <a:t>, в </a:t>
            </a:r>
            <a:r>
              <a:rPr lang="ru-RU" dirty="0" err="1"/>
              <a:t>січні</a:t>
            </a:r>
            <a:r>
              <a:rPr lang="ru-RU" dirty="0"/>
              <a:t>—</a:t>
            </a:r>
            <a:r>
              <a:rPr lang="ru-RU" dirty="0" err="1"/>
              <a:t>березні</a:t>
            </a:r>
            <a:r>
              <a:rPr lang="ru-RU" dirty="0"/>
              <a:t> 1905 р., </a:t>
            </a:r>
            <a:r>
              <a:rPr lang="ru-RU" dirty="0" err="1"/>
              <a:t>страйкувало</a:t>
            </a:r>
            <a:r>
              <a:rPr lang="ru-RU" dirty="0"/>
              <a:t> 170 тис. </a:t>
            </a:r>
            <a:r>
              <a:rPr lang="ru-RU" dirty="0" err="1"/>
              <a:t>робітників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губерній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Влітку</a:t>
            </a:r>
            <a:r>
              <a:rPr lang="ru-RU" dirty="0"/>
              <a:t> 1905 р. </a:t>
            </a:r>
            <a:r>
              <a:rPr lang="ru-RU" dirty="0" err="1"/>
              <a:t>селянський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</a:t>
            </a:r>
            <a:r>
              <a:rPr lang="ru-RU" dirty="0" err="1"/>
              <a:t>охопив</a:t>
            </a:r>
            <a:r>
              <a:rPr lang="ru-RU" dirty="0"/>
              <a:t> половину </a:t>
            </a:r>
            <a:r>
              <a:rPr lang="ru-RU" dirty="0" err="1"/>
              <a:t>повітів</a:t>
            </a:r>
            <a:r>
              <a:rPr lang="ru-RU" dirty="0"/>
              <a:t>. </a:t>
            </a:r>
            <a:r>
              <a:rPr lang="ru-RU" dirty="0" err="1"/>
              <a:t>Почалися</a:t>
            </a:r>
            <a:r>
              <a:rPr lang="ru-RU" dirty="0"/>
              <a:t> </a:t>
            </a:r>
            <a:r>
              <a:rPr lang="ru-RU" dirty="0" err="1"/>
              <a:t>виступи</a:t>
            </a:r>
            <a:r>
              <a:rPr lang="ru-RU" dirty="0"/>
              <a:t> в </a:t>
            </a:r>
            <a:r>
              <a:rPr lang="ru-RU" dirty="0" err="1"/>
              <a:t>армії</a:t>
            </a:r>
            <a:r>
              <a:rPr lang="ru-RU" dirty="0"/>
              <a:t>. У </a:t>
            </a:r>
            <a:r>
              <a:rPr lang="ru-RU" dirty="0" err="1"/>
              <a:t>червні</a:t>
            </a:r>
            <a:r>
              <a:rPr lang="ru-RU" dirty="0"/>
              <a:t> 1905 р. </a:t>
            </a:r>
            <a:r>
              <a:rPr lang="ru-RU" dirty="0" err="1"/>
              <a:t>почалося</a:t>
            </a:r>
            <a:r>
              <a:rPr lang="ru-RU" dirty="0"/>
              <a:t> </a:t>
            </a:r>
            <a:r>
              <a:rPr lang="ru-RU" dirty="0" err="1"/>
              <a:t>повстання</a:t>
            </a:r>
            <a:r>
              <a:rPr lang="ru-RU" dirty="0"/>
              <a:t> на </a:t>
            </a:r>
            <a:r>
              <a:rPr lang="ru-RU" dirty="0" err="1"/>
              <a:t>броненосці</a:t>
            </a:r>
            <a:r>
              <a:rPr lang="ru-RU" dirty="0"/>
              <a:t> «</a:t>
            </a:r>
            <a:r>
              <a:rPr lang="ru-RU" dirty="0" err="1"/>
              <a:t>Потьомкін</a:t>
            </a:r>
            <a:r>
              <a:rPr lang="ru-RU" dirty="0"/>
              <a:t>», яке </a:t>
            </a:r>
            <a:r>
              <a:rPr lang="ru-RU" dirty="0" err="1"/>
              <a:t>очолили</a:t>
            </a:r>
            <a:r>
              <a:rPr lang="ru-RU" dirty="0"/>
              <a:t> </a:t>
            </a:r>
            <a:r>
              <a:rPr lang="ru-RU" dirty="0" err="1"/>
              <a:t>українці</a:t>
            </a:r>
            <a:r>
              <a:rPr lang="ru-RU" dirty="0"/>
              <a:t> </a:t>
            </a:r>
            <a:r>
              <a:rPr lang="ru-RU" dirty="0" err="1"/>
              <a:t>Григорій</a:t>
            </a:r>
            <a:r>
              <a:rPr lang="ru-RU" dirty="0"/>
              <a:t> </a:t>
            </a:r>
            <a:r>
              <a:rPr lang="ru-RU" dirty="0" err="1"/>
              <a:t>Вакуленчук</a:t>
            </a:r>
            <a:r>
              <a:rPr lang="ru-RU" dirty="0"/>
              <a:t> (</a:t>
            </a:r>
            <a:r>
              <a:rPr lang="ru-RU" dirty="0" err="1"/>
              <a:t>загинув</a:t>
            </a:r>
            <a:r>
              <a:rPr lang="ru-RU" dirty="0"/>
              <a:t> на самому початку </a:t>
            </a:r>
            <a:r>
              <a:rPr lang="ru-RU" dirty="0" err="1"/>
              <a:t>повстання</a:t>
            </a:r>
            <a:r>
              <a:rPr lang="ru-RU" dirty="0"/>
              <a:t>) та </a:t>
            </a:r>
            <a:r>
              <a:rPr lang="ru-RU" dirty="0" err="1"/>
              <a:t>Афанасій</a:t>
            </a:r>
            <a:r>
              <a:rPr lang="ru-RU" dirty="0"/>
              <a:t> Матюшенко. Через два </a:t>
            </a:r>
            <a:r>
              <a:rPr lang="ru-RU" dirty="0" err="1"/>
              <a:t>тижні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 </a:t>
            </a:r>
            <a:r>
              <a:rPr lang="ru-RU" dirty="0" err="1"/>
              <a:t>Чорним</a:t>
            </a:r>
            <a:r>
              <a:rPr lang="ru-RU" dirty="0"/>
              <a:t> морем </a:t>
            </a:r>
            <a:r>
              <a:rPr lang="ru-RU" dirty="0" err="1"/>
              <a:t>броненосець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закінченням</a:t>
            </a:r>
            <a:r>
              <a:rPr lang="ru-RU" dirty="0"/>
              <a:t> запасу </a:t>
            </a:r>
            <a:r>
              <a:rPr lang="ru-RU" dirty="0" err="1"/>
              <a:t>палива</a:t>
            </a:r>
            <a:r>
              <a:rPr lang="ru-RU" dirty="0"/>
              <a:t> і води </a:t>
            </a:r>
            <a:r>
              <a:rPr lang="ru-RU" dirty="0" err="1"/>
              <a:t>змушений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здатися</a:t>
            </a:r>
            <a:r>
              <a:rPr lang="ru-RU" dirty="0"/>
              <a:t> у </a:t>
            </a:r>
            <a:r>
              <a:rPr lang="ru-RU" dirty="0" err="1"/>
              <a:t>румунському</a:t>
            </a:r>
            <a:r>
              <a:rPr lang="ru-RU" dirty="0"/>
              <a:t> порту Констанца. </a:t>
            </a:r>
            <a:r>
              <a:rPr lang="ru-RU" dirty="0" err="1"/>
              <a:t>Восени</a:t>
            </a:r>
            <a:r>
              <a:rPr lang="ru-RU" dirty="0"/>
              <a:t> 1905 р. на </a:t>
            </a:r>
            <a:r>
              <a:rPr lang="ru-RU" dirty="0" err="1"/>
              <a:t>чорноморському</a:t>
            </a:r>
            <a:r>
              <a:rPr lang="ru-RU" dirty="0"/>
              <a:t> </a:t>
            </a:r>
            <a:r>
              <a:rPr lang="ru-RU" dirty="0" err="1"/>
              <a:t>флоті</a:t>
            </a:r>
            <a:r>
              <a:rPr lang="ru-RU" dirty="0"/>
              <a:t> </a:t>
            </a:r>
            <a:r>
              <a:rPr lang="ru-RU" dirty="0" err="1"/>
              <a:t>підняли</a:t>
            </a:r>
            <a:r>
              <a:rPr lang="ru-RU" dirty="0"/>
              <a:t> </a:t>
            </a:r>
            <a:r>
              <a:rPr lang="ru-RU" dirty="0" err="1"/>
              <a:t>повстання</a:t>
            </a:r>
            <a:r>
              <a:rPr lang="ru-RU" dirty="0"/>
              <a:t> 12 </a:t>
            </a:r>
            <a:r>
              <a:rPr lang="ru-RU" dirty="0" err="1"/>
              <a:t>кораблів</a:t>
            </a:r>
            <a:r>
              <a:rPr lang="ru-RU" dirty="0"/>
              <a:t>, </a:t>
            </a:r>
            <a:r>
              <a:rPr lang="ru-RU" dirty="0" err="1"/>
              <a:t>очолене</a:t>
            </a:r>
            <a:r>
              <a:rPr lang="ru-RU" dirty="0"/>
              <a:t> лейтенантом Петром </a:t>
            </a:r>
            <a:r>
              <a:rPr lang="ru-RU" dirty="0" err="1"/>
              <a:t>Шмідтом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служив на </a:t>
            </a:r>
            <a:r>
              <a:rPr lang="ru-RU" dirty="0" err="1"/>
              <a:t>крейсері</a:t>
            </a:r>
            <a:r>
              <a:rPr lang="ru-RU" dirty="0"/>
              <a:t> «</a:t>
            </a:r>
            <a:r>
              <a:rPr lang="ru-RU" dirty="0" err="1"/>
              <a:t>Очаків</a:t>
            </a:r>
            <a:r>
              <a:rPr lang="ru-RU" dirty="0"/>
              <a:t>». Але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придушене</a:t>
            </a:r>
            <a:r>
              <a:rPr lang="ru-RU" dirty="0"/>
              <a:t> </a:t>
            </a:r>
            <a:r>
              <a:rPr lang="ru-RU" dirty="0" err="1"/>
              <a:t>урядовими</a:t>
            </a:r>
            <a:r>
              <a:rPr lang="ru-RU" dirty="0"/>
              <a:t> силами. Самого </a:t>
            </a:r>
            <a:r>
              <a:rPr lang="ru-RU" dirty="0" err="1"/>
              <a:t>Шмідта</a:t>
            </a:r>
            <a:r>
              <a:rPr lang="ru-RU" dirty="0"/>
              <a:t> </a:t>
            </a:r>
            <a:r>
              <a:rPr lang="ru-RU" dirty="0" err="1"/>
              <a:t>наступного</a:t>
            </a:r>
            <a:r>
              <a:rPr lang="ru-RU" dirty="0"/>
              <a:t>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страчено</a:t>
            </a:r>
            <a:r>
              <a:rPr lang="ru-RU" dirty="0"/>
              <a:t> за </a:t>
            </a:r>
            <a:r>
              <a:rPr lang="ru-RU" dirty="0" err="1"/>
              <a:t>вироком</a:t>
            </a:r>
            <a:r>
              <a:rPr lang="ru-RU" dirty="0"/>
              <a:t> суду. У </a:t>
            </a:r>
            <a:r>
              <a:rPr lang="ru-RU" dirty="0" err="1"/>
              <a:t>листопаді</a:t>
            </a:r>
            <a:r>
              <a:rPr lang="ru-RU" dirty="0"/>
              <a:t> 1905 р. на </a:t>
            </a:r>
            <a:r>
              <a:rPr lang="ru-RU" dirty="0" err="1"/>
              <a:t>збройну</a:t>
            </a:r>
            <a:r>
              <a:rPr lang="ru-RU" dirty="0"/>
              <a:t> </a:t>
            </a:r>
            <a:r>
              <a:rPr lang="ru-RU" dirty="0" err="1"/>
              <a:t>демонстрацію</a:t>
            </a:r>
            <a:r>
              <a:rPr lang="ru-RU" dirty="0"/>
              <a:t> </a:t>
            </a:r>
            <a:r>
              <a:rPr lang="ru-RU" dirty="0" err="1"/>
              <a:t>вийшли</a:t>
            </a:r>
            <a:r>
              <a:rPr lang="ru-RU" dirty="0"/>
              <a:t> три </a:t>
            </a:r>
            <a:r>
              <a:rPr lang="ru-RU" dirty="0" err="1"/>
              <a:t>саперні</a:t>
            </a:r>
            <a:r>
              <a:rPr lang="ru-RU" dirty="0"/>
              <a:t> </a:t>
            </a:r>
            <a:r>
              <a:rPr lang="ru-RU" dirty="0" err="1"/>
              <a:t>роти</a:t>
            </a:r>
            <a:r>
              <a:rPr lang="ru-RU" dirty="0"/>
              <a:t>, </a:t>
            </a:r>
            <a:r>
              <a:rPr lang="ru-RU" dirty="0" err="1"/>
              <a:t>очолені</a:t>
            </a:r>
            <a:r>
              <a:rPr lang="ru-RU" dirty="0"/>
              <a:t> </a:t>
            </a:r>
            <a:r>
              <a:rPr lang="ru-RU" dirty="0" err="1"/>
              <a:t>підпоручиком</a:t>
            </a:r>
            <a:r>
              <a:rPr lang="ru-RU" dirty="0"/>
              <a:t> Борисом </a:t>
            </a:r>
            <a:r>
              <a:rPr lang="ru-RU" dirty="0" err="1"/>
              <a:t>Жаданівським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виступ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придушений</a:t>
            </a:r>
            <a:r>
              <a:rPr lang="ru-RU" dirty="0"/>
              <a:t> </a:t>
            </a:r>
            <a:r>
              <a:rPr lang="ru-RU" dirty="0" err="1"/>
              <a:t>урядовими</a:t>
            </a:r>
            <a:r>
              <a:rPr lang="ru-RU" dirty="0"/>
              <a:t> </a:t>
            </a:r>
            <a:r>
              <a:rPr lang="ru-RU" dirty="0" err="1"/>
              <a:t>військами</a:t>
            </a:r>
            <a:r>
              <a:rPr lang="ru-RU" dirty="0"/>
              <a:t>. У </a:t>
            </a:r>
            <a:r>
              <a:rPr lang="ru-RU" dirty="0" err="1"/>
              <a:t>грудні</a:t>
            </a:r>
            <a:r>
              <a:rPr lang="ru-RU" dirty="0"/>
              <a:t> 1905 р.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більшовиків</a:t>
            </a:r>
            <a:r>
              <a:rPr lang="ru-RU" dirty="0"/>
              <a:t>, </a:t>
            </a:r>
            <a:r>
              <a:rPr lang="ru-RU" dirty="0" err="1"/>
              <a:t>анархістів</a:t>
            </a:r>
            <a:r>
              <a:rPr lang="ru-RU" dirty="0"/>
              <a:t> та </a:t>
            </a:r>
            <a:r>
              <a:rPr lang="ru-RU" dirty="0" err="1"/>
              <a:t>есерів</a:t>
            </a:r>
            <a:r>
              <a:rPr lang="ru-RU" dirty="0"/>
              <a:t> у </a:t>
            </a:r>
            <a:r>
              <a:rPr lang="ru-RU" dirty="0" err="1"/>
              <a:t>Донбасі</a:t>
            </a:r>
            <a:r>
              <a:rPr lang="ru-RU" dirty="0"/>
              <a:t>, </a:t>
            </a:r>
            <a:r>
              <a:rPr lang="ru-RU" dirty="0" err="1"/>
              <a:t>Харкові</a:t>
            </a:r>
            <a:r>
              <a:rPr lang="ru-RU" dirty="0"/>
              <a:t>, </a:t>
            </a:r>
            <a:r>
              <a:rPr lang="ru-RU" dirty="0" err="1"/>
              <a:t>Олександрівську</a:t>
            </a:r>
            <a:r>
              <a:rPr lang="ru-RU" dirty="0"/>
              <a:t> </a:t>
            </a:r>
            <a:r>
              <a:rPr lang="ru-RU" dirty="0" err="1"/>
              <a:t>відбулися</a:t>
            </a:r>
            <a:r>
              <a:rPr lang="ru-RU" dirty="0"/>
              <a:t> </a:t>
            </a:r>
            <a:r>
              <a:rPr lang="ru-RU" dirty="0" err="1"/>
              <a:t>збройні</a:t>
            </a:r>
            <a:r>
              <a:rPr lang="ru-RU" dirty="0"/>
              <a:t> </a:t>
            </a:r>
            <a:r>
              <a:rPr lang="ru-RU" dirty="0" err="1"/>
              <a:t>повстання</a:t>
            </a:r>
            <a:r>
              <a:rPr lang="ru-RU" dirty="0"/>
              <a:t> </a:t>
            </a:r>
            <a:r>
              <a:rPr lang="ru-RU" dirty="0" err="1"/>
              <a:t>робітників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придушення</a:t>
            </a:r>
            <a:r>
              <a:rPr lang="ru-RU" dirty="0"/>
              <a:t> </a:t>
            </a:r>
            <a:r>
              <a:rPr lang="ru-RU" dirty="0" err="1"/>
              <a:t>революція</a:t>
            </a:r>
            <a:r>
              <a:rPr lang="ru-RU" dirty="0"/>
              <a:t> </a:t>
            </a:r>
            <a:r>
              <a:rPr lang="ru-RU" dirty="0" err="1"/>
              <a:t>пішла</a:t>
            </a:r>
            <a:r>
              <a:rPr lang="ru-RU" dirty="0"/>
              <a:t> на спад.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038" t="28298" r="27941" b="22569"/>
          <a:stretch/>
        </p:blipFill>
        <p:spPr>
          <a:xfrm>
            <a:off x="6197600" y="1282700"/>
            <a:ext cx="5727700" cy="3594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50013" y="4876800"/>
            <a:ext cx="3078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i="1" dirty="0"/>
              <a:t>Демонстрація в </a:t>
            </a:r>
            <a:r>
              <a:rPr lang="uk-UA" sz="1600" i="1" dirty="0" err="1"/>
              <a:t>києві</a:t>
            </a:r>
            <a:r>
              <a:rPr lang="uk-UA" sz="1600" i="1" dirty="0"/>
              <a:t> 1905р.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9899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5080001"/>
            <a:ext cx="11088688" cy="495300"/>
          </a:xfrm>
        </p:spPr>
        <p:txBody>
          <a:bodyPr/>
          <a:lstStyle/>
          <a:p>
            <a:r>
              <a:rPr lang="uk-UA" i="1" dirty="0" smtClean="0"/>
              <a:t>Команда панцерника «Потьомкін»                      Панцерник «Потьомкін»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841" t="28472" r="23645" b="24479"/>
          <a:stretch/>
        </p:blipFill>
        <p:spPr>
          <a:xfrm>
            <a:off x="5089276" y="613233"/>
            <a:ext cx="7102724" cy="3577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0966" t="27951" r="30771" b="20486"/>
          <a:stretch/>
        </p:blipFill>
        <p:spPr>
          <a:xfrm>
            <a:off x="0" y="283032"/>
            <a:ext cx="5157990" cy="3907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99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72" y="347818"/>
            <a:ext cx="4818383" cy="55572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57" y="400268"/>
            <a:ext cx="4162698" cy="55572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250972" y="5957470"/>
            <a:ext cx="5054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Петро </a:t>
            </a:r>
            <a:r>
              <a:rPr lang="ru-RU" i="1" dirty="0" err="1" smtClean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Шмідт</a:t>
            </a:r>
            <a:r>
              <a:rPr lang="ru-RU" i="1" dirty="0" smtClean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служив на </a:t>
            </a:r>
            <a:r>
              <a:rPr lang="ru-RU" i="1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крейсері</a:t>
            </a:r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«</a:t>
            </a:r>
            <a:r>
              <a:rPr lang="ru-RU" i="1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Очаків</a:t>
            </a:r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»</a:t>
            </a:r>
            <a:endParaRPr lang="ru-RU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1063" y="5957470"/>
            <a:ext cx="253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 </a:t>
            </a:r>
            <a:r>
              <a:rPr lang="ru-RU" i="1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Григорій</a:t>
            </a:r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Вакуленчук</a:t>
            </a:r>
            <a:endParaRPr lang="ru-RU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500" y="520700"/>
            <a:ext cx="9656153" cy="5930899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революційних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1905 р. </a:t>
            </a:r>
            <a:r>
              <a:rPr lang="ru-RU" dirty="0" err="1"/>
              <a:t>налякав</a:t>
            </a:r>
            <a:r>
              <a:rPr lang="ru-RU" dirty="0"/>
              <a:t> </a:t>
            </a:r>
            <a:r>
              <a:rPr lang="ru-RU" dirty="0" err="1"/>
              <a:t>царський</a:t>
            </a:r>
            <a:r>
              <a:rPr lang="ru-RU" dirty="0"/>
              <a:t> уряд. 17 </a:t>
            </a:r>
            <a:r>
              <a:rPr lang="ru-RU" dirty="0" err="1"/>
              <a:t>жовтня</a:t>
            </a:r>
            <a:r>
              <a:rPr lang="ru-RU" dirty="0"/>
              <a:t> 1905 р. у </a:t>
            </a:r>
            <a:r>
              <a:rPr lang="ru-RU" dirty="0" err="1"/>
              <a:t>розпал</a:t>
            </a:r>
            <a:r>
              <a:rPr lang="ru-RU" dirty="0"/>
              <a:t> </a:t>
            </a:r>
            <a:r>
              <a:rPr lang="ru-RU" dirty="0" err="1"/>
              <a:t>жовтневого</a:t>
            </a:r>
            <a:r>
              <a:rPr lang="ru-RU" dirty="0"/>
              <a:t> </a:t>
            </a:r>
            <a:r>
              <a:rPr lang="ru-RU" dirty="0" err="1"/>
              <a:t>загальноросійського</a:t>
            </a:r>
            <a:r>
              <a:rPr lang="ru-RU" dirty="0"/>
              <a:t> </a:t>
            </a:r>
            <a:r>
              <a:rPr lang="ru-RU" dirty="0" err="1"/>
              <a:t>політичного</a:t>
            </a:r>
            <a:r>
              <a:rPr lang="ru-RU" dirty="0"/>
              <a:t> </a:t>
            </a:r>
            <a:r>
              <a:rPr lang="ru-RU" dirty="0" err="1"/>
              <a:t>страйку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паралізував</a:t>
            </a:r>
            <a:r>
              <a:rPr lang="ru-RU" dirty="0"/>
              <a:t> </a:t>
            </a:r>
            <a:r>
              <a:rPr lang="ru-RU" dirty="0" err="1"/>
              <a:t>економічне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вийшов</a:t>
            </a:r>
            <a:r>
              <a:rPr lang="ru-RU" dirty="0"/>
              <a:t> </a:t>
            </a:r>
            <a:r>
              <a:rPr lang="ru-RU" dirty="0" err="1"/>
              <a:t>царський</a:t>
            </a:r>
            <a:r>
              <a:rPr lang="ru-RU" dirty="0"/>
              <a:t> </a:t>
            </a:r>
            <a:r>
              <a:rPr lang="ru-RU" dirty="0" err="1"/>
              <a:t>маніфест</a:t>
            </a:r>
            <a:r>
              <a:rPr lang="ru-RU" dirty="0"/>
              <a:t>, у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проголошувалося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на </a:t>
            </a:r>
            <a:r>
              <a:rPr lang="ru-RU" dirty="0" err="1"/>
              <a:t>конституційну</a:t>
            </a:r>
            <a:r>
              <a:rPr lang="ru-RU" dirty="0"/>
              <a:t> </a:t>
            </a:r>
            <a:r>
              <a:rPr lang="ru-RU" dirty="0" err="1"/>
              <a:t>монархію</a:t>
            </a:r>
            <a:r>
              <a:rPr lang="ru-RU" dirty="0"/>
              <a:t>, </a:t>
            </a:r>
            <a:r>
              <a:rPr lang="ru-RU" dirty="0" err="1"/>
              <a:t>дарування</a:t>
            </a:r>
            <a:r>
              <a:rPr lang="ru-RU" dirty="0"/>
              <a:t> </a:t>
            </a:r>
            <a:r>
              <a:rPr lang="ru-RU" dirty="0" err="1"/>
              <a:t>народові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демократичних</a:t>
            </a:r>
            <a:r>
              <a:rPr lang="ru-RU" dirty="0"/>
              <a:t> прав і свобод, </a:t>
            </a:r>
            <a:r>
              <a:rPr lang="ru-RU" dirty="0" err="1"/>
              <a:t>зобов'язання</a:t>
            </a:r>
            <a:r>
              <a:rPr lang="ru-RU" dirty="0"/>
              <a:t> уряду </a:t>
            </a:r>
            <a:r>
              <a:rPr lang="ru-RU" dirty="0" err="1"/>
              <a:t>скликати</a:t>
            </a:r>
            <a:r>
              <a:rPr lang="ru-RU" dirty="0"/>
              <a:t> </a:t>
            </a:r>
            <a:r>
              <a:rPr lang="ru-RU" dirty="0" err="1"/>
              <a:t>виборний</a:t>
            </a:r>
            <a:r>
              <a:rPr lang="ru-RU" dirty="0"/>
              <a:t> </a:t>
            </a:r>
            <a:r>
              <a:rPr lang="ru-RU" dirty="0" err="1"/>
              <a:t>представницький</a:t>
            </a:r>
            <a:r>
              <a:rPr lang="ru-RU" dirty="0"/>
              <a:t> орган — </a:t>
            </a:r>
            <a:r>
              <a:rPr lang="ru-RU" dirty="0" err="1"/>
              <a:t>Державну</a:t>
            </a:r>
            <a:r>
              <a:rPr lang="ru-RU" dirty="0"/>
              <a:t> думу.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маніфест</a:t>
            </a:r>
            <a:r>
              <a:rPr lang="ru-RU" dirty="0"/>
              <a:t>, як і сама </a:t>
            </a:r>
            <a:r>
              <a:rPr lang="ru-RU" dirty="0" err="1"/>
              <a:t>революція</a:t>
            </a:r>
            <a:r>
              <a:rPr lang="ru-RU" dirty="0"/>
              <a:t>, </a:t>
            </a:r>
            <a:r>
              <a:rPr lang="ru-RU" dirty="0" err="1"/>
              <a:t>привів</a:t>
            </a:r>
            <a:r>
              <a:rPr lang="ru-RU" dirty="0"/>
              <a:t> до </a:t>
            </a:r>
            <a:r>
              <a:rPr lang="ru-RU" dirty="0" err="1"/>
              <a:t>пожвавлення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національно-визвольного</a:t>
            </a:r>
            <a:r>
              <a:rPr lang="ru-RU" dirty="0"/>
              <a:t> </a:t>
            </a:r>
            <a:r>
              <a:rPr lang="ru-RU" dirty="0" err="1" smtClean="0"/>
              <a:t>руху</a:t>
            </a:r>
            <a:r>
              <a:rPr lang="ru-RU" dirty="0" smtClean="0"/>
              <a:t>. </a:t>
            </a:r>
            <a:r>
              <a:rPr lang="ru-RU" dirty="0" err="1"/>
              <a:t>Молоді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 </a:t>
            </a:r>
            <a:r>
              <a:rPr lang="ru-RU" dirty="0" err="1"/>
              <a:t>пропагували</a:t>
            </a:r>
            <a:r>
              <a:rPr lang="ru-RU" dirty="0"/>
              <a:t> в </a:t>
            </a:r>
            <a:r>
              <a:rPr lang="ru-RU" dirty="0" err="1"/>
              <a:t>масах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 </a:t>
            </a:r>
            <a:r>
              <a:rPr lang="ru-RU" dirty="0" err="1"/>
              <a:t>автономії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повної</a:t>
            </a:r>
            <a:r>
              <a:rPr lang="ru-RU" dirty="0"/>
              <a:t> </a:t>
            </a:r>
            <a:r>
              <a:rPr lang="ru-RU" dirty="0" err="1"/>
              <a:t>самостійності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вели </a:t>
            </a:r>
            <a:r>
              <a:rPr lang="ru-RU" dirty="0" err="1"/>
              <a:t>боротьбу</a:t>
            </a:r>
            <a:r>
              <a:rPr lang="ru-RU" dirty="0"/>
              <a:t> за </a:t>
            </a:r>
            <a:r>
              <a:rPr lang="ru-RU" dirty="0" err="1"/>
              <a:t>скасування</a:t>
            </a:r>
            <a:r>
              <a:rPr lang="ru-RU" dirty="0"/>
              <a:t> </a:t>
            </a:r>
            <a:r>
              <a:rPr lang="ru-RU" dirty="0" err="1"/>
              <a:t>заборон</a:t>
            </a:r>
            <a:r>
              <a:rPr lang="ru-RU" dirty="0"/>
              <a:t> на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за </a:t>
            </a:r>
            <a:r>
              <a:rPr lang="ru-RU" dirty="0" err="1"/>
              <a:t>усунення</a:t>
            </a:r>
            <a:r>
              <a:rPr lang="ru-RU" dirty="0"/>
              <a:t> </a:t>
            </a:r>
            <a:r>
              <a:rPr lang="ru-RU" dirty="0" err="1"/>
              <a:t>перепон</a:t>
            </a:r>
            <a:r>
              <a:rPr lang="ru-RU" dirty="0"/>
              <a:t> на шляху до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справжній</a:t>
            </a:r>
            <a:r>
              <a:rPr lang="ru-RU" dirty="0"/>
              <a:t> </a:t>
            </a:r>
            <a:r>
              <a:rPr lang="ru-RU" dirty="0" err="1"/>
              <a:t>вибух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З'явились</a:t>
            </a:r>
            <a:r>
              <a:rPr lang="ru-RU" dirty="0"/>
              <a:t> і </a:t>
            </a:r>
            <a:r>
              <a:rPr lang="ru-RU" dirty="0" err="1"/>
              <a:t>відкрито</a:t>
            </a:r>
            <a:r>
              <a:rPr lang="ru-RU" dirty="0"/>
              <a:t> </a:t>
            </a:r>
            <a:r>
              <a:rPr lang="ru-RU" dirty="0" err="1"/>
              <a:t>поширювались</a:t>
            </a:r>
            <a:r>
              <a:rPr lang="ru-RU" dirty="0"/>
              <a:t> </a:t>
            </a:r>
            <a:r>
              <a:rPr lang="ru-RU" dirty="0" err="1"/>
              <a:t>масові</a:t>
            </a:r>
            <a:r>
              <a:rPr lang="ru-RU" dirty="0"/>
              <a:t> </a:t>
            </a:r>
            <a:r>
              <a:rPr lang="ru-RU" dirty="0" err="1"/>
              <a:t>періодичні</a:t>
            </a:r>
            <a:r>
              <a:rPr lang="ru-RU" dirty="0"/>
              <a:t> </a:t>
            </a:r>
            <a:r>
              <a:rPr lang="ru-RU" dirty="0" err="1"/>
              <a:t>видання</a:t>
            </a:r>
            <a:r>
              <a:rPr lang="ru-RU" dirty="0"/>
              <a:t> — </a:t>
            </a:r>
            <a:r>
              <a:rPr lang="ru-RU" dirty="0" err="1"/>
              <a:t>газети</a:t>
            </a:r>
            <a:r>
              <a:rPr lang="ru-RU" dirty="0"/>
              <a:t> «</a:t>
            </a:r>
            <a:r>
              <a:rPr lang="ru-RU" dirty="0" err="1"/>
              <a:t>Хлібороб</a:t>
            </a:r>
            <a:r>
              <a:rPr lang="ru-RU" dirty="0"/>
              <a:t>» у Лубнах, «</a:t>
            </a:r>
            <a:r>
              <a:rPr lang="ru-RU" dirty="0" err="1"/>
              <a:t>Громадська</a:t>
            </a:r>
            <a:r>
              <a:rPr lang="ru-RU" dirty="0"/>
              <a:t> думка», «Рада» в </a:t>
            </a:r>
            <a:r>
              <a:rPr lang="ru-RU" dirty="0" err="1"/>
              <a:t>Києві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успіхи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досягнуті</a:t>
            </a:r>
            <a:r>
              <a:rPr lang="ru-RU" dirty="0"/>
              <a:t> у </a:t>
            </a:r>
            <a:r>
              <a:rPr lang="ru-RU" dirty="0" err="1"/>
              <a:t>боротьбі</a:t>
            </a:r>
            <a:r>
              <a:rPr lang="ru-RU" dirty="0"/>
              <a:t> за </a:t>
            </a:r>
            <a:r>
              <a:rPr lang="ru-RU" dirty="0" err="1"/>
              <a:t>відкриття</a:t>
            </a:r>
            <a:r>
              <a:rPr lang="ru-RU" dirty="0"/>
              <a:t> кафедр </a:t>
            </a:r>
            <a:r>
              <a:rPr lang="ru-RU" dirty="0" err="1"/>
              <a:t>українознавства</a:t>
            </a:r>
            <a:r>
              <a:rPr lang="ru-RU" dirty="0"/>
              <a:t> в </a:t>
            </a:r>
            <a:r>
              <a:rPr lang="ru-RU" dirty="0" err="1"/>
              <a:t>університетах</a:t>
            </a:r>
            <a:r>
              <a:rPr lang="ru-RU" dirty="0"/>
              <a:t> </a:t>
            </a:r>
            <a:r>
              <a:rPr lang="ru-RU" dirty="0" err="1"/>
              <a:t>Одеси</a:t>
            </a:r>
            <a:r>
              <a:rPr lang="ru-RU" dirty="0"/>
              <a:t> і </a:t>
            </a:r>
            <a:r>
              <a:rPr lang="ru-RU" dirty="0" err="1"/>
              <a:t>Харкова</a:t>
            </a:r>
            <a:r>
              <a:rPr lang="ru-RU" dirty="0"/>
              <a:t>.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патріотично-культурну</a:t>
            </a:r>
            <a:r>
              <a:rPr lang="ru-RU" dirty="0"/>
              <a:t> роботу </a:t>
            </a:r>
            <a:r>
              <a:rPr lang="ru-RU" dirty="0" err="1"/>
              <a:t>розгорнули</a:t>
            </a:r>
            <a:r>
              <a:rPr lang="ru-RU" dirty="0"/>
              <a:t> </a:t>
            </a:r>
            <a:r>
              <a:rPr lang="ru-RU" dirty="0" err="1"/>
              <a:t>відкриті</a:t>
            </a:r>
            <a:r>
              <a:rPr lang="ru-RU" dirty="0"/>
              <a:t> з </a:t>
            </a:r>
            <a:r>
              <a:rPr lang="ru-RU" dirty="0" err="1"/>
              <a:t>жовтня</a:t>
            </a:r>
            <a:r>
              <a:rPr lang="ru-RU" dirty="0"/>
              <a:t> 1905 р. в </a:t>
            </a:r>
            <a:r>
              <a:rPr lang="ru-RU" dirty="0" err="1"/>
              <a:t>Наддніпрянській</a:t>
            </a:r>
            <a:r>
              <a:rPr lang="ru-RU" dirty="0"/>
              <a:t> </a:t>
            </a:r>
            <a:r>
              <a:rPr lang="ru-RU" dirty="0" err="1"/>
              <a:t>Україні</a:t>
            </a:r>
            <a:r>
              <a:rPr lang="ru-RU" dirty="0"/>
              <a:t> «</a:t>
            </a:r>
            <a:r>
              <a:rPr lang="ru-RU" dirty="0" err="1"/>
              <a:t>Просвіти</a:t>
            </a:r>
            <a:r>
              <a:rPr lang="ru-RU" dirty="0"/>
              <a:t>» — в </a:t>
            </a:r>
            <a:r>
              <a:rPr lang="ru-RU" dirty="0" err="1"/>
              <a:t>Одесі</a:t>
            </a:r>
            <a:r>
              <a:rPr lang="ru-RU" dirty="0"/>
              <a:t>, </a:t>
            </a:r>
            <a:r>
              <a:rPr lang="ru-RU" dirty="0" err="1"/>
              <a:t>Києві</a:t>
            </a:r>
            <a:r>
              <a:rPr lang="ru-RU" dirty="0"/>
              <a:t>, </a:t>
            </a:r>
            <a:r>
              <a:rPr lang="ru-RU" dirty="0" err="1"/>
              <a:t>Миколаєві</a:t>
            </a:r>
            <a:r>
              <a:rPr lang="ru-RU" dirty="0"/>
              <a:t>, </a:t>
            </a:r>
            <a:r>
              <a:rPr lang="ru-RU" dirty="0" err="1"/>
              <a:t>Кам'янець-Подільському</a:t>
            </a:r>
            <a:r>
              <a:rPr lang="ru-RU" dirty="0"/>
              <a:t>, на </a:t>
            </a:r>
            <a:r>
              <a:rPr lang="ru-RU" dirty="0" err="1"/>
              <a:t>Полтавщині</a:t>
            </a:r>
            <a:r>
              <a:rPr lang="ru-RU" dirty="0"/>
              <a:t> та </a:t>
            </a:r>
            <a:r>
              <a:rPr lang="ru-RU" dirty="0" err="1"/>
              <a:t>Катеринославщині</a:t>
            </a:r>
            <a:r>
              <a:rPr lang="ru-RU" dirty="0"/>
              <a:t>. До </a:t>
            </a:r>
            <a:r>
              <a:rPr lang="ru-RU" dirty="0" err="1"/>
              <a:t>серпня</a:t>
            </a:r>
            <a:r>
              <a:rPr lang="ru-RU" dirty="0"/>
              <a:t> 1907 р.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діяло</a:t>
            </a:r>
            <a:r>
              <a:rPr lang="ru-RU" dirty="0"/>
              <a:t> 35 «</a:t>
            </a:r>
            <a:r>
              <a:rPr lang="ru-RU" dirty="0" err="1"/>
              <a:t>Просвіт</a:t>
            </a:r>
            <a:r>
              <a:rPr lang="ru-RU" dirty="0"/>
              <a:t>». </a:t>
            </a:r>
            <a:r>
              <a:rPr lang="ru-RU" dirty="0" err="1"/>
              <a:t>Однак</a:t>
            </a:r>
            <a:r>
              <a:rPr lang="ru-RU" dirty="0"/>
              <a:t> при </a:t>
            </a:r>
            <a:r>
              <a:rPr lang="ru-RU" dirty="0" err="1"/>
              <a:t>цьому</a:t>
            </a:r>
            <a:r>
              <a:rPr lang="ru-RU" dirty="0"/>
              <a:t> так і не </a:t>
            </a:r>
            <a:r>
              <a:rPr lang="ru-RU" dirty="0" err="1"/>
              <a:t>вдалося</a:t>
            </a:r>
            <a:r>
              <a:rPr lang="ru-RU" dirty="0"/>
              <a:t>, за </a:t>
            </a:r>
            <a:r>
              <a:rPr lang="ru-RU" dirty="0" err="1"/>
              <a:t>незначним</a:t>
            </a:r>
            <a:r>
              <a:rPr lang="ru-RU" dirty="0"/>
              <a:t> </a:t>
            </a:r>
            <a:r>
              <a:rPr lang="ru-RU" dirty="0" err="1"/>
              <a:t>винятком</a:t>
            </a:r>
            <a:r>
              <a:rPr lang="ru-RU" dirty="0"/>
              <a:t>, </a:t>
            </a:r>
            <a:r>
              <a:rPr lang="ru-RU" dirty="0" err="1"/>
              <a:t>домогтися</a:t>
            </a:r>
            <a:r>
              <a:rPr lang="ru-RU" dirty="0"/>
              <a:t> </a:t>
            </a:r>
            <a:r>
              <a:rPr lang="ru-RU" dirty="0" err="1"/>
              <a:t>українізації</a:t>
            </a:r>
            <a:r>
              <a:rPr lang="ru-RU" dirty="0"/>
              <a:t> </a:t>
            </a:r>
            <a:r>
              <a:rPr lang="ru-RU" dirty="0" err="1"/>
              <a:t>шкільної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.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подією</a:t>
            </a:r>
            <a:r>
              <a:rPr lang="ru-RU" dirty="0"/>
              <a:t> </a:t>
            </a:r>
            <a:r>
              <a:rPr lang="ru-RU" dirty="0" err="1"/>
              <a:t>тодішнього</a:t>
            </a:r>
            <a:r>
              <a:rPr lang="ru-RU" dirty="0"/>
              <a:t> </a:t>
            </a:r>
            <a:r>
              <a:rPr lang="ru-RU" dirty="0" err="1"/>
              <a:t>політичного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стала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парламентської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 у </a:t>
            </a:r>
            <a:r>
              <a:rPr lang="ru-RU" dirty="0" err="1"/>
              <a:t>Державних</a:t>
            </a:r>
            <a:r>
              <a:rPr lang="ru-RU" dirty="0"/>
              <a:t> думах, яка </a:t>
            </a:r>
            <a:r>
              <a:rPr lang="ru-RU" dirty="0" err="1"/>
              <a:t>висувала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 </a:t>
            </a:r>
            <a:r>
              <a:rPr lang="ru-RU" dirty="0" err="1"/>
              <a:t>автономії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самоврядування</a:t>
            </a:r>
            <a:r>
              <a:rPr lang="ru-RU" dirty="0"/>
              <a:t>, </a:t>
            </a:r>
            <a:r>
              <a:rPr lang="ru-RU" dirty="0" err="1"/>
              <a:t>впровадження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і в </a:t>
            </a:r>
            <a:r>
              <a:rPr lang="ru-RU" dirty="0" err="1"/>
              <a:t>освіті</a:t>
            </a:r>
            <a:r>
              <a:rPr lang="ru-RU" dirty="0"/>
              <a:t> і </a:t>
            </a:r>
            <a:r>
              <a:rPr lang="ru-RU" dirty="0" err="1"/>
              <a:t>церкві</a:t>
            </a:r>
            <a:r>
              <a:rPr lang="ru-RU" dirty="0"/>
              <a:t>, </a:t>
            </a:r>
            <a:r>
              <a:rPr lang="ru-RU" dirty="0" err="1"/>
              <a:t>створення</a:t>
            </a:r>
            <a:r>
              <a:rPr lang="ru-RU" dirty="0"/>
              <a:t> кафедр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літератури</a:t>
            </a:r>
            <a:r>
              <a:rPr lang="ru-RU" dirty="0"/>
              <a:t> і </a:t>
            </a:r>
            <a:r>
              <a:rPr lang="ru-RU" dirty="0" err="1"/>
              <a:t>історії</a:t>
            </a:r>
            <a:r>
              <a:rPr lang="ru-RU" dirty="0"/>
              <a:t> в </a:t>
            </a:r>
            <a:r>
              <a:rPr lang="ru-RU" dirty="0" err="1"/>
              <a:t>університетах</a:t>
            </a:r>
            <a:r>
              <a:rPr lang="ru-RU" dirty="0"/>
              <a:t> та </a:t>
            </a:r>
            <a:r>
              <a:rPr lang="ru-RU" dirty="0" err="1"/>
              <a:t>учительських</a:t>
            </a:r>
            <a:r>
              <a:rPr lang="ru-RU" dirty="0"/>
              <a:t> </a:t>
            </a:r>
            <a:r>
              <a:rPr lang="ru-RU" dirty="0" err="1"/>
              <a:t>семінаріях</a:t>
            </a:r>
            <a:r>
              <a:rPr lang="ru-RU" dirty="0"/>
              <a:t>, </a:t>
            </a:r>
            <a:r>
              <a:rPr lang="ru-RU" dirty="0" err="1"/>
              <a:t>вирішення</a:t>
            </a:r>
            <a:r>
              <a:rPr lang="ru-RU" dirty="0"/>
              <a:t> аграрного </a:t>
            </a:r>
            <a:r>
              <a:rPr lang="ru-RU" dirty="0" err="1"/>
              <a:t>питання</a:t>
            </a:r>
            <a:r>
              <a:rPr lang="ru-RU" dirty="0"/>
              <a:t> на </a:t>
            </a:r>
            <a:r>
              <a:rPr lang="ru-RU" dirty="0" err="1"/>
              <a:t>користь</a:t>
            </a:r>
            <a:r>
              <a:rPr lang="ru-RU" dirty="0"/>
              <a:t> селян.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1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933" y="4876799"/>
            <a:ext cx="3332524" cy="1400530"/>
          </a:xfrm>
        </p:spPr>
        <p:txBody>
          <a:bodyPr/>
          <a:lstStyle/>
          <a:p>
            <a:r>
              <a:rPr lang="uk-UA" sz="2400" i="1" dirty="0" smtClean="0"/>
              <a:t>Ілля </a:t>
            </a:r>
            <a:r>
              <a:rPr lang="uk-UA" sz="2400" i="1" dirty="0" err="1" smtClean="0"/>
              <a:t>Шранг</a:t>
            </a:r>
            <a:r>
              <a:rPr lang="uk-UA" sz="2400" i="1" dirty="0" smtClean="0"/>
              <a:t> голова Української парламентської громади 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129" y="5316818"/>
            <a:ext cx="6162371" cy="1219199"/>
          </a:xfrm>
        </p:spPr>
        <p:txBody>
          <a:bodyPr>
            <a:normAutofit/>
          </a:bodyPr>
          <a:lstStyle/>
          <a:p>
            <a:r>
              <a:rPr lang="uk-UA" sz="1800" i="1" dirty="0" smtClean="0"/>
              <a:t>Перше засідання Другої державної </a:t>
            </a:r>
            <a:r>
              <a:rPr lang="uk-UA" sz="1800" i="1" dirty="0" err="1" smtClean="0"/>
              <a:t>Думи,лютий</a:t>
            </a:r>
            <a:r>
              <a:rPr lang="uk-UA" sz="1800" i="1" dirty="0" smtClean="0"/>
              <a:t> 1907р. </a:t>
            </a:r>
            <a:r>
              <a:rPr lang="uk-UA" sz="1800" i="1" dirty="0" err="1" smtClean="0"/>
              <a:t>Санк</a:t>
            </a:r>
            <a:r>
              <a:rPr lang="uk-UA" sz="1800" i="1" dirty="0" smtClean="0"/>
              <a:t>-Петербург</a:t>
            </a:r>
            <a:endParaRPr lang="ru-RU" sz="1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528" t="28298" r="32528" b="24132"/>
          <a:stretch/>
        </p:blipFill>
        <p:spPr>
          <a:xfrm>
            <a:off x="253999" y="213182"/>
            <a:ext cx="6093339" cy="4663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604" t="28125" r="37311" b="19618"/>
          <a:stretch/>
        </p:blipFill>
        <p:spPr>
          <a:xfrm>
            <a:off x="6786933" y="213181"/>
            <a:ext cx="3969967" cy="46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1" y="109818"/>
            <a:ext cx="7405689" cy="652182"/>
          </a:xfrm>
        </p:spPr>
        <p:txBody>
          <a:bodyPr/>
          <a:lstStyle/>
          <a:p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Післяреволюційна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реакція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68299" y="871818"/>
            <a:ext cx="6591299" cy="598618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 1907 р. </a:t>
            </a:r>
            <a:r>
              <a:rPr lang="ru-RU" dirty="0" err="1"/>
              <a:t>самодержавство</a:t>
            </a:r>
            <a:r>
              <a:rPr lang="ru-RU" dirty="0"/>
              <a:t> </a:t>
            </a:r>
            <a:r>
              <a:rPr lang="ru-RU" dirty="0" err="1"/>
              <a:t>перейшло</a:t>
            </a:r>
            <a:r>
              <a:rPr lang="ru-RU" dirty="0"/>
              <a:t> в </a:t>
            </a:r>
            <a:r>
              <a:rPr lang="ru-RU" dirty="0" err="1"/>
              <a:t>наступ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«</a:t>
            </a:r>
            <a:r>
              <a:rPr lang="ru-RU" dirty="0" err="1"/>
              <a:t>третьочервневого</a:t>
            </a:r>
            <a:r>
              <a:rPr lang="ru-RU" dirty="0"/>
              <a:t> перевороту» (</a:t>
            </a:r>
            <a:r>
              <a:rPr lang="ru-RU" dirty="0" err="1"/>
              <a:t>розпуск</a:t>
            </a:r>
            <a:r>
              <a:rPr lang="ru-RU" dirty="0"/>
              <a:t> царем </a:t>
            </a:r>
            <a:r>
              <a:rPr lang="ru-RU" dirty="0" err="1"/>
              <a:t>Миколою</a:t>
            </a:r>
            <a:r>
              <a:rPr lang="ru-RU" dirty="0"/>
              <a:t> </a:t>
            </a:r>
            <a:r>
              <a:rPr lang="en-US" dirty="0"/>
              <a:t>II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думи</a:t>
            </a:r>
            <a:r>
              <a:rPr lang="ru-RU" dirty="0"/>
              <a:t> 3 </a:t>
            </a:r>
            <a:r>
              <a:rPr lang="ru-RU" dirty="0" err="1"/>
              <a:t>червня</a:t>
            </a:r>
            <a:r>
              <a:rPr lang="ru-RU" dirty="0"/>
              <a:t> 1907 р. з </a:t>
            </a:r>
            <a:r>
              <a:rPr lang="ru-RU" dirty="0" err="1"/>
              <a:t>одночасним</a:t>
            </a:r>
            <a:r>
              <a:rPr lang="ru-RU" dirty="0"/>
              <a:t> </a:t>
            </a:r>
            <a:r>
              <a:rPr lang="ru-RU" dirty="0" err="1"/>
              <a:t>ухваленням</a:t>
            </a:r>
            <a:r>
              <a:rPr lang="ru-RU" dirty="0"/>
              <a:t> нового </a:t>
            </a:r>
            <a:r>
              <a:rPr lang="ru-RU" dirty="0" err="1"/>
              <a:t>виборного</a:t>
            </a:r>
            <a:r>
              <a:rPr lang="ru-RU" dirty="0"/>
              <a:t> закону,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виключав</a:t>
            </a:r>
            <a:r>
              <a:rPr lang="ru-RU" dirty="0"/>
              <a:t> участь у </a:t>
            </a:r>
            <a:r>
              <a:rPr lang="ru-RU" dirty="0" err="1"/>
              <a:t>Думі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селян і </a:t>
            </a:r>
            <a:r>
              <a:rPr lang="ru-RU" dirty="0" err="1"/>
              <a:t>робітників</a:t>
            </a:r>
            <a:r>
              <a:rPr lang="ru-RU" dirty="0"/>
              <a:t>)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завоювання</a:t>
            </a:r>
            <a:r>
              <a:rPr lang="ru-RU" dirty="0"/>
              <a:t> в </a:t>
            </a:r>
            <a:r>
              <a:rPr lang="ru-RU" dirty="0" err="1"/>
              <a:t>національній</a:t>
            </a:r>
            <a:r>
              <a:rPr lang="ru-RU" dirty="0"/>
              <a:t> і </a:t>
            </a:r>
            <a:r>
              <a:rPr lang="ru-RU" dirty="0" err="1"/>
              <a:t>соціальній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, </a:t>
            </a:r>
            <a:r>
              <a:rPr lang="ru-RU" dirty="0" err="1"/>
              <a:t>здобуті</a:t>
            </a:r>
            <a:r>
              <a:rPr lang="ru-RU" dirty="0"/>
              <a:t> в </a:t>
            </a:r>
            <a:r>
              <a:rPr lang="ru-RU" dirty="0" err="1"/>
              <a:t>попередні</a:t>
            </a:r>
            <a:r>
              <a:rPr lang="ru-RU" dirty="0"/>
              <a:t> роки,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втрачені</a:t>
            </a:r>
            <a:r>
              <a:rPr lang="ru-RU" dirty="0"/>
              <a:t>. </a:t>
            </a:r>
            <a:r>
              <a:rPr lang="ru-RU" dirty="0" err="1" smtClean="0"/>
              <a:t>Одночасно</a:t>
            </a:r>
            <a:r>
              <a:rPr lang="ru-RU" dirty="0" smtClean="0"/>
              <a:t> </a:t>
            </a:r>
            <a:r>
              <a:rPr lang="ru-RU" dirty="0" err="1"/>
              <a:t>поширювалася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шовіністичних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 (</a:t>
            </a:r>
            <a:r>
              <a:rPr lang="ru-RU" dirty="0" err="1"/>
              <a:t>чорносотенців</a:t>
            </a:r>
            <a:r>
              <a:rPr lang="ru-RU" dirty="0"/>
              <a:t>). </a:t>
            </a:r>
            <a:r>
              <a:rPr lang="ru-RU" dirty="0" err="1"/>
              <a:t>Серед</a:t>
            </a:r>
            <a:r>
              <a:rPr lang="ru-RU" dirty="0"/>
              <a:t> них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заснований</a:t>
            </a:r>
            <a:r>
              <a:rPr lang="ru-RU" dirty="0"/>
              <a:t> 1908 р. «Клуб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націоналістів</a:t>
            </a:r>
            <a:r>
              <a:rPr lang="ru-RU" dirty="0"/>
              <a:t>»,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виступав</a:t>
            </a:r>
            <a:r>
              <a:rPr lang="ru-RU" dirty="0"/>
              <a:t> за </a:t>
            </a:r>
            <a:r>
              <a:rPr lang="ru-RU" dirty="0" err="1"/>
              <a:t>нещадну</a:t>
            </a:r>
            <a:r>
              <a:rPr lang="ru-RU" dirty="0"/>
              <a:t> </a:t>
            </a:r>
            <a:r>
              <a:rPr lang="ru-RU" dirty="0" err="1"/>
              <a:t>боротьбу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національно-визвольного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Почався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виток </a:t>
            </a:r>
            <a:r>
              <a:rPr lang="ru-RU" dirty="0" err="1"/>
              <a:t>русифікації</a:t>
            </a:r>
            <a:r>
              <a:rPr lang="ru-RU" dirty="0"/>
              <a:t>. Одна за одною почали </a:t>
            </a:r>
            <a:r>
              <a:rPr lang="ru-RU" dirty="0" err="1"/>
              <a:t>закриватися</a:t>
            </a:r>
            <a:r>
              <a:rPr lang="ru-RU" dirty="0"/>
              <a:t> «</a:t>
            </a:r>
            <a:r>
              <a:rPr lang="ru-RU" dirty="0" err="1"/>
              <a:t>Просвіти</a:t>
            </a:r>
            <a:r>
              <a:rPr lang="ru-RU" dirty="0"/>
              <a:t>» з </a:t>
            </a:r>
            <a:r>
              <a:rPr lang="ru-RU" dirty="0" err="1"/>
              <a:t>підконтрольними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установами</a:t>
            </a:r>
            <a:r>
              <a:rPr lang="ru-RU" dirty="0"/>
              <a:t>, </a:t>
            </a:r>
            <a:r>
              <a:rPr lang="ru-RU" dirty="0" err="1"/>
              <a:t>заборонялися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друковані</a:t>
            </a:r>
            <a:r>
              <a:rPr lang="ru-RU" dirty="0"/>
              <a:t> </a:t>
            </a:r>
            <a:r>
              <a:rPr lang="ru-RU" dirty="0" err="1"/>
              <a:t>видання</a:t>
            </a:r>
            <a:r>
              <a:rPr lang="ru-RU" dirty="0"/>
              <a:t>, </a:t>
            </a:r>
            <a:r>
              <a:rPr lang="ru-RU" dirty="0" err="1"/>
              <a:t>відновилася</a:t>
            </a:r>
            <a:r>
              <a:rPr lang="ru-RU" dirty="0"/>
              <a:t> заборона на </a:t>
            </a:r>
            <a:r>
              <a:rPr lang="ru-RU" dirty="0" err="1"/>
              <a:t>вживання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у школах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освітніх</a:t>
            </a:r>
            <a:r>
              <a:rPr lang="ru-RU" dirty="0"/>
              <a:t> закладах.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23000" y="1058508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Українські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соціал-демократичні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партії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— УСДРП і «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Спілка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» не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знайшли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чіткої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тактики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своєї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діяльності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в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умовах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реакції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Лідери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соціал-демократії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почали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шукати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союзників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в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організованому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1908 р.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міжпартійному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політичному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блоці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українських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ліберальних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діячів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Таким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політичним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блоком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було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Товариство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українських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поступовців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(ТУП) на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чолі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з М.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Грушевським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і С.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Єфремовим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У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програмі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ТУП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висувалися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такі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вимоги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: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• парламентаризм як основа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загальнодержавного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ладу;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•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федеративна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перебудова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Росії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як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засіб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забезпечення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прав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українського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народу;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•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національно-територіальна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автономія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у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складі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Росії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своїй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діяльності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«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тупівці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»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знайшли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спільну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мову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з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російськими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думськими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фракціями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трудовиків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і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конституційних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демократів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(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кадетів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), але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ті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продовжували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ставитись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критично до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українського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питання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76" y="341123"/>
            <a:ext cx="3407224" cy="52525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1150"/>
            <a:ext cx="3810000" cy="4914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33927" y="5337645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С. </a:t>
            </a:r>
            <a:r>
              <a:rPr lang="ru-RU" i="1" dirty="0" err="1" smtClean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Єфремов</a:t>
            </a:r>
            <a:endParaRPr lang="ru-RU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43483" y="5705315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М. </a:t>
            </a:r>
            <a:r>
              <a:rPr lang="ru-RU" i="1" dirty="0" err="1" smtClean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Грушевський</a:t>
            </a:r>
            <a:endParaRPr lang="ru-RU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3742" cy="753782"/>
          </a:xfrm>
        </p:spPr>
        <p:txBody>
          <a:bodyPr/>
          <a:lstStyle/>
          <a:p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Столипінська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аграрна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реформа</a:t>
            </a:r>
            <a:b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13" y="1176618"/>
            <a:ext cx="6580188" cy="5592482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Одночасно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проведенням</a:t>
            </a:r>
            <a:r>
              <a:rPr lang="ru-RU" dirty="0"/>
              <a:t> курсу на </a:t>
            </a:r>
            <a:r>
              <a:rPr lang="ru-RU" dirty="0" err="1"/>
              <a:t>обмеження</a:t>
            </a:r>
            <a:r>
              <a:rPr lang="ru-RU" dirty="0"/>
              <a:t> і </a:t>
            </a:r>
            <a:r>
              <a:rPr lang="ru-RU" dirty="0" err="1"/>
              <a:t>ліквідацію</a:t>
            </a:r>
            <a:r>
              <a:rPr lang="ru-RU" dirty="0"/>
              <a:t> </a:t>
            </a:r>
            <a:r>
              <a:rPr lang="ru-RU" dirty="0" err="1"/>
              <a:t>демократичних</a:t>
            </a:r>
            <a:r>
              <a:rPr lang="ru-RU" dirty="0"/>
              <a:t> прав і свобод </a:t>
            </a:r>
            <a:r>
              <a:rPr lang="ru-RU" dirty="0" err="1"/>
              <a:t>царська</a:t>
            </a:r>
            <a:r>
              <a:rPr lang="ru-RU" dirty="0"/>
              <a:t> </a:t>
            </a:r>
            <a:r>
              <a:rPr lang="ru-RU" dirty="0" err="1"/>
              <a:t>влада</a:t>
            </a:r>
            <a:r>
              <a:rPr lang="ru-RU" dirty="0"/>
              <a:t> </a:t>
            </a:r>
            <a:r>
              <a:rPr lang="ru-RU" dirty="0" err="1"/>
              <a:t>вживала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послаблення</a:t>
            </a:r>
            <a:r>
              <a:rPr lang="ru-RU" dirty="0"/>
              <a:t> </a:t>
            </a:r>
            <a:r>
              <a:rPr lang="ru-RU" dirty="0" err="1"/>
              <a:t>соціального</a:t>
            </a:r>
            <a:r>
              <a:rPr lang="ru-RU" dirty="0"/>
              <a:t> </a:t>
            </a:r>
            <a:r>
              <a:rPr lang="ru-RU" dirty="0" err="1"/>
              <a:t>напруження</a:t>
            </a:r>
            <a:r>
              <a:rPr lang="ru-RU" dirty="0"/>
              <a:t> у </a:t>
            </a:r>
            <a:r>
              <a:rPr lang="ru-RU" dirty="0" err="1"/>
              <a:t>суспільстві</a:t>
            </a:r>
            <a:r>
              <a:rPr lang="ru-RU" dirty="0"/>
              <a:t>. </a:t>
            </a:r>
            <a:r>
              <a:rPr lang="ru-RU" dirty="0" err="1"/>
              <a:t>Цю</a:t>
            </a:r>
            <a:r>
              <a:rPr lang="ru-RU" dirty="0"/>
              <a:t> мету ставила </a:t>
            </a:r>
            <a:r>
              <a:rPr lang="ru-RU" dirty="0" err="1"/>
              <a:t>столипінська</a:t>
            </a:r>
            <a:r>
              <a:rPr lang="ru-RU" dirty="0"/>
              <a:t> </a:t>
            </a:r>
            <a:r>
              <a:rPr lang="ru-RU" dirty="0" err="1"/>
              <a:t>аграрна</a:t>
            </a:r>
            <a:r>
              <a:rPr lang="ru-RU" dirty="0"/>
              <a:t> реформа,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розпочалася</a:t>
            </a:r>
            <a:r>
              <a:rPr lang="ru-RU" dirty="0"/>
              <a:t> 1906 р. </a:t>
            </a:r>
            <a:r>
              <a:rPr lang="ru-RU" u="sng" dirty="0">
                <a:hlinkClick r:id="rId2"/>
              </a:rPr>
              <a:t>Реформа</a:t>
            </a:r>
            <a:r>
              <a:rPr lang="ru-RU" dirty="0"/>
              <a:t>, </a:t>
            </a:r>
            <a:r>
              <a:rPr lang="ru-RU" dirty="0" err="1"/>
              <a:t>руйнуючи</a:t>
            </a:r>
            <a:r>
              <a:rPr lang="ru-RU" dirty="0"/>
              <a:t> </a:t>
            </a:r>
            <a:r>
              <a:rPr lang="ru-RU" dirty="0" err="1"/>
              <a:t>селянську</a:t>
            </a:r>
            <a:r>
              <a:rPr lang="ru-RU" dirty="0"/>
              <a:t> общину, </a:t>
            </a:r>
            <a:r>
              <a:rPr lang="ru-RU" dirty="0" err="1"/>
              <a:t>створювала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селянства шляхом </a:t>
            </a:r>
            <a:r>
              <a:rPr lang="ru-RU" dirty="0" err="1"/>
              <a:t>передачі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земельних</a:t>
            </a:r>
            <a:r>
              <a:rPr lang="ru-RU" dirty="0"/>
              <a:t> </a:t>
            </a:r>
            <a:r>
              <a:rPr lang="ru-RU" dirty="0" err="1"/>
              <a:t>наділів</a:t>
            </a:r>
            <a:r>
              <a:rPr lang="ru-RU" dirty="0"/>
              <a:t> у </a:t>
            </a:r>
            <a:r>
              <a:rPr lang="ru-RU" dirty="0" err="1"/>
              <a:t>приватну</a:t>
            </a:r>
            <a:r>
              <a:rPr lang="ru-RU" dirty="0"/>
              <a:t> </a:t>
            </a:r>
            <a:r>
              <a:rPr lang="ru-RU" dirty="0" err="1"/>
              <a:t>власність</a:t>
            </a:r>
            <a:r>
              <a:rPr lang="ru-RU" dirty="0"/>
              <a:t>. Таким чином, </a:t>
            </a:r>
            <a:r>
              <a:rPr lang="ru-RU" dirty="0" err="1"/>
              <a:t>селяни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перетворитися</a:t>
            </a:r>
            <a:r>
              <a:rPr lang="ru-RU" dirty="0"/>
              <a:t> на </a:t>
            </a:r>
            <a:r>
              <a:rPr lang="ru-RU" dirty="0" err="1"/>
              <a:t>фермерів</a:t>
            </a:r>
            <a:r>
              <a:rPr lang="ru-RU" dirty="0"/>
              <a:t>. В 1907—1911 </a:t>
            </a:r>
            <a:r>
              <a:rPr lang="ru-RU" dirty="0" err="1"/>
              <a:t>рр</a:t>
            </a:r>
            <a:r>
              <a:rPr lang="ru-RU" dirty="0"/>
              <a:t>. в </a:t>
            </a:r>
            <a:r>
              <a:rPr lang="ru-RU" dirty="0" err="1"/>
              <a:t>Україні</a:t>
            </a:r>
            <a:r>
              <a:rPr lang="ru-RU" dirty="0"/>
              <a:t> на </a:t>
            </a:r>
            <a:r>
              <a:rPr lang="ru-RU" dirty="0" err="1"/>
              <a:t>хутори</a:t>
            </a:r>
            <a:r>
              <a:rPr lang="ru-RU" dirty="0"/>
              <a:t> і </a:t>
            </a:r>
            <a:r>
              <a:rPr lang="ru-RU" dirty="0" err="1"/>
              <a:t>відруби</a:t>
            </a:r>
            <a:r>
              <a:rPr lang="ru-RU" dirty="0"/>
              <a:t> </a:t>
            </a:r>
            <a:r>
              <a:rPr lang="ru-RU" dirty="0" err="1"/>
              <a:t>виділилось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226 тис. </a:t>
            </a:r>
            <a:r>
              <a:rPr lang="ru-RU" dirty="0" err="1"/>
              <a:t>селянських</a:t>
            </a:r>
            <a:r>
              <a:rPr lang="ru-RU" dirty="0"/>
              <a:t> </a:t>
            </a:r>
            <a:r>
              <a:rPr lang="ru-RU" dirty="0" err="1"/>
              <a:t>господарств</a:t>
            </a:r>
            <a:r>
              <a:rPr lang="ru-RU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укріпити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економічне</a:t>
            </a:r>
            <a:r>
              <a:rPr lang="ru-RU" dirty="0"/>
              <a:t> становище, </a:t>
            </a:r>
            <a:r>
              <a:rPr lang="ru-RU" dirty="0" err="1"/>
              <a:t>селяни</a:t>
            </a:r>
            <a:r>
              <a:rPr lang="ru-RU" dirty="0"/>
              <a:t> (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заможні</a:t>
            </a:r>
            <a:r>
              <a:rPr lang="ru-RU" dirty="0"/>
              <a:t>) </a:t>
            </a:r>
            <a:r>
              <a:rPr lang="ru-RU" dirty="0" err="1"/>
              <a:t>користувались</a:t>
            </a:r>
            <a:r>
              <a:rPr lang="ru-RU" dirty="0"/>
              <a:t> </a:t>
            </a:r>
            <a:r>
              <a:rPr lang="ru-RU" dirty="0" err="1"/>
              <a:t>послугами</a:t>
            </a:r>
            <a:r>
              <a:rPr lang="ru-RU" dirty="0"/>
              <a:t> </a:t>
            </a:r>
            <a:r>
              <a:rPr lang="ru-RU" dirty="0" err="1"/>
              <a:t>Селянського</a:t>
            </a:r>
            <a:r>
              <a:rPr lang="ru-RU" dirty="0"/>
              <a:t> банку: брали </a:t>
            </a:r>
            <a:r>
              <a:rPr lang="ru-RU" dirty="0" err="1"/>
              <a:t>кредити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заставу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земельних</a:t>
            </a:r>
            <a:r>
              <a:rPr lang="ru-RU" dirty="0"/>
              <a:t> </a:t>
            </a:r>
            <a:r>
              <a:rPr lang="ru-RU" dirty="0" err="1"/>
              <a:t>ділянок</a:t>
            </a:r>
            <a:r>
              <a:rPr lang="ru-RU" dirty="0"/>
              <a:t>. Не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сільські</a:t>
            </a:r>
            <a:r>
              <a:rPr lang="ru-RU" dirty="0"/>
              <a:t> </a:t>
            </a:r>
            <a:r>
              <a:rPr lang="ru-RU" dirty="0" err="1"/>
              <a:t>господарі</a:t>
            </a:r>
            <a:r>
              <a:rPr lang="ru-RU" dirty="0"/>
              <a:t> </a:t>
            </a:r>
            <a:r>
              <a:rPr lang="ru-RU" dirty="0" err="1"/>
              <a:t>витримували</a:t>
            </a:r>
            <a:r>
              <a:rPr lang="ru-RU" dirty="0"/>
              <a:t> </a:t>
            </a:r>
            <a:r>
              <a:rPr lang="ru-RU" dirty="0" err="1"/>
              <a:t>ринкову</a:t>
            </a:r>
            <a:r>
              <a:rPr lang="ru-RU" dirty="0"/>
              <a:t> </a:t>
            </a:r>
            <a:r>
              <a:rPr lang="ru-RU" dirty="0" err="1"/>
              <a:t>конкуренцію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розорявся</a:t>
            </a:r>
            <a:r>
              <a:rPr lang="ru-RU" dirty="0"/>
              <a:t>. Коли борг не </a:t>
            </a:r>
            <a:r>
              <a:rPr lang="ru-RU" dirty="0" err="1"/>
              <a:t>повертався</a:t>
            </a:r>
            <a:r>
              <a:rPr lang="ru-RU" dirty="0"/>
              <a:t>, земля переходила у </a:t>
            </a:r>
            <a:r>
              <a:rPr lang="ru-RU" dirty="0" err="1"/>
              <a:t>власність</a:t>
            </a:r>
            <a:r>
              <a:rPr lang="ru-RU" dirty="0"/>
              <a:t> банку і продавалась ним. Таким чином, </a:t>
            </a:r>
            <a:r>
              <a:rPr lang="ru-RU" dirty="0" err="1"/>
              <a:t>банківські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призводили</a:t>
            </a:r>
            <a:r>
              <a:rPr lang="ru-RU" dirty="0"/>
              <a:t> до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розшарування</a:t>
            </a:r>
            <a:r>
              <a:rPr lang="ru-RU" dirty="0"/>
              <a:t> селян.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скоротились</a:t>
            </a:r>
            <a:r>
              <a:rPr lang="ru-RU" dirty="0"/>
              <a:t> </a:t>
            </a:r>
            <a:r>
              <a:rPr lang="ru-RU" dirty="0" err="1"/>
              <a:t>земельні</a:t>
            </a:r>
            <a:r>
              <a:rPr lang="ru-RU" dirty="0"/>
              <a:t> </a:t>
            </a:r>
            <a:r>
              <a:rPr lang="ru-RU" dirty="0" err="1"/>
              <a:t>наділи</a:t>
            </a:r>
            <a:r>
              <a:rPr lang="ru-RU" dirty="0"/>
              <a:t> </a:t>
            </a:r>
            <a:r>
              <a:rPr lang="ru-RU" dirty="0" err="1"/>
              <a:t>бідноти</a:t>
            </a:r>
            <a:r>
              <a:rPr lang="ru-RU" dirty="0"/>
              <a:t> з 3,7 </a:t>
            </a:r>
            <a:r>
              <a:rPr lang="ru-RU" dirty="0" err="1"/>
              <a:t>десятини</a:t>
            </a:r>
            <a:r>
              <a:rPr lang="ru-RU" dirty="0"/>
              <a:t> у 1907 р. до 2,2 1916 року.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92901" y="1184836"/>
            <a:ext cx="5664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Збіднілим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селянам надавалась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можливість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переселятись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у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малозаселені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райони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Російської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імперії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Понад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1,1 млн.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українських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селян у 1907—1914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рр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переселилось у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Сибір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на Далекий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Схід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в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Середню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Азію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і Казахстан.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Столипінська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реформа мала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певні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позитивні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наслідки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: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збільшення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орних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площ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врожаїв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Але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середній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клас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селян-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фермерів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який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міг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би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підтримувати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царську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владу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так і не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був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створений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3979" y="6342941"/>
            <a:ext cx="9404723" cy="1400530"/>
          </a:xfrm>
        </p:spPr>
        <p:txBody>
          <a:bodyPr/>
          <a:lstStyle/>
          <a:p>
            <a:r>
              <a:rPr lang="uk-UA" sz="2800" i="1" dirty="0" smtClean="0">
                <a:solidFill>
                  <a:schemeClr val="tx1">
                    <a:lumMod val="95000"/>
                  </a:schemeClr>
                </a:solidFill>
              </a:rPr>
              <a:t>Столипін</a:t>
            </a:r>
            <a:endParaRPr lang="ru-RU" sz="2800" i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050" name="Picture 2" descr="Столипінська аграрна рефор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1" y="289780"/>
            <a:ext cx="4054475" cy="60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57713" y="1887818"/>
            <a:ext cx="7494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Збіднілим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селянам надавалась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можливість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переселятись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у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малозаселені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райони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Російської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імперії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Понад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1,1 млн.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українських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селян у 1907—1914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рр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переселилось у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Сибір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на Далекий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Схід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в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Середню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Азію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і Казахстан.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Столипінська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реформа мала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певні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позитивні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наслідки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: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збільшення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орних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площ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врожаїв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 Але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середній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клас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селян-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фермерів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який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міг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би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підтримувати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царську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владу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, так і не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був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створений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862"/>
            <a:ext cx="12192000" cy="12223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Становище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Наддніпрянської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України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у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складі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Росії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на початку XX ст.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98600"/>
            <a:ext cx="6096000" cy="5359400"/>
          </a:xfrm>
        </p:spPr>
        <p:txBody>
          <a:bodyPr>
            <a:normAutofit/>
          </a:bodyPr>
          <a:lstStyle/>
          <a:p>
            <a:r>
              <a:rPr lang="ru-RU" dirty="0"/>
              <a:t>Початок </a:t>
            </a:r>
            <a:r>
              <a:rPr lang="en-US" dirty="0"/>
              <a:t>XX </a:t>
            </a:r>
            <a:r>
              <a:rPr lang="ru-RU" dirty="0"/>
              <a:t>ст. </a:t>
            </a:r>
            <a:r>
              <a:rPr lang="ru-RU" dirty="0" err="1"/>
              <a:t>свідчив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царської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</a:t>
            </a:r>
            <a:r>
              <a:rPr lang="ru-RU" dirty="0" err="1"/>
              <a:t>суттєво</a:t>
            </a:r>
            <a:r>
              <a:rPr lang="ru-RU" dirty="0"/>
              <a:t> </a:t>
            </a:r>
            <a:r>
              <a:rPr lang="ru-RU" dirty="0" err="1"/>
              <a:t>загальмувало</a:t>
            </a:r>
            <a:r>
              <a:rPr lang="ru-RU" dirty="0"/>
              <a:t> і </a:t>
            </a:r>
            <a:r>
              <a:rPr lang="ru-RU" dirty="0" err="1"/>
              <a:t>деформувало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соціально-економічний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. </a:t>
            </a:r>
            <a:r>
              <a:rPr lang="ru-RU" dirty="0" smtClean="0"/>
              <a:t>На </a:t>
            </a:r>
            <a:r>
              <a:rPr lang="ru-RU" dirty="0" err="1"/>
              <a:t>економічній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 в </a:t>
            </a:r>
            <a:r>
              <a:rPr lang="ru-RU" dirty="0" err="1"/>
              <a:t>Наддніпрянській</a:t>
            </a:r>
            <a:r>
              <a:rPr lang="ru-RU" dirty="0"/>
              <a:t>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десятиліття</a:t>
            </a:r>
            <a:r>
              <a:rPr lang="ru-RU" dirty="0"/>
              <a:t> </a:t>
            </a:r>
            <a:r>
              <a:rPr lang="en-US" dirty="0"/>
              <a:t>XX </a:t>
            </a:r>
            <a:r>
              <a:rPr lang="ru-RU" dirty="0"/>
              <a:t>ст. </a:t>
            </a:r>
            <a:r>
              <a:rPr lang="ru-RU" dirty="0" err="1"/>
              <a:t>відбилася</a:t>
            </a:r>
            <a:r>
              <a:rPr lang="ru-RU" dirty="0"/>
              <a:t> </a:t>
            </a:r>
            <a:r>
              <a:rPr lang="ru-RU" dirty="0" err="1"/>
              <a:t>глибока</a:t>
            </a:r>
            <a:r>
              <a:rPr lang="ru-RU" dirty="0"/>
              <a:t> </a:t>
            </a:r>
            <a:r>
              <a:rPr lang="ru-RU" dirty="0" err="1"/>
              <a:t>економічна</a:t>
            </a:r>
            <a:r>
              <a:rPr lang="ru-RU" dirty="0"/>
              <a:t> криза 1900—1903 </a:t>
            </a:r>
            <a:r>
              <a:rPr lang="ru-RU" dirty="0" err="1"/>
              <a:t>рр</a:t>
            </a:r>
            <a:r>
              <a:rPr lang="ru-RU" dirty="0"/>
              <a:t>. і </a:t>
            </a:r>
            <a:r>
              <a:rPr lang="ru-RU" dirty="0" err="1"/>
              <a:t>застій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прийшов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на </a:t>
            </a:r>
            <a:r>
              <a:rPr lang="ru-RU" dirty="0" err="1"/>
              <a:t>зміну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тривав</a:t>
            </a:r>
            <a:r>
              <a:rPr lang="ru-RU" dirty="0"/>
              <a:t> до 1909 р. </a:t>
            </a:r>
            <a:r>
              <a:rPr lang="ru-RU" dirty="0" err="1"/>
              <a:t>Підприємці</a:t>
            </a:r>
            <a:r>
              <a:rPr lang="ru-RU" dirty="0"/>
              <a:t> і </a:t>
            </a:r>
            <a:r>
              <a:rPr lang="ru-RU" dirty="0" err="1"/>
              <a:t>банкіри</a:t>
            </a:r>
            <a:r>
              <a:rPr lang="ru-RU" dirty="0"/>
              <a:t>, </a:t>
            </a:r>
            <a:r>
              <a:rPr lang="ru-RU" dirty="0" err="1"/>
              <a:t>прагнучи</a:t>
            </a:r>
            <a:r>
              <a:rPr lang="ru-RU" dirty="0"/>
              <a:t> </a:t>
            </a:r>
            <a:r>
              <a:rPr lang="ru-RU" dirty="0" err="1"/>
              <a:t>подолати</a:t>
            </a:r>
            <a:r>
              <a:rPr lang="ru-RU" dirty="0"/>
              <a:t> кризу, почали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монополістичні</a:t>
            </a:r>
            <a:r>
              <a:rPr lang="ru-RU" dirty="0"/>
              <a:t> </a:t>
            </a:r>
            <a:r>
              <a:rPr lang="ru-RU" dirty="0" err="1" smtClean="0"/>
              <a:t>об'єднання</a:t>
            </a:r>
            <a:r>
              <a:rPr lang="ru-RU" dirty="0" smtClean="0"/>
              <a:t>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поширеною</a:t>
            </a:r>
            <a:r>
              <a:rPr lang="ru-RU" dirty="0"/>
              <a:t> формою </a:t>
            </a:r>
            <a:r>
              <a:rPr lang="ru-RU" dirty="0" err="1"/>
              <a:t>монополій</a:t>
            </a:r>
            <a:r>
              <a:rPr lang="ru-RU" dirty="0"/>
              <a:t> у </a:t>
            </a:r>
            <a:r>
              <a:rPr lang="ru-RU" dirty="0" err="1"/>
              <a:t>початковий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синдикати</a:t>
            </a:r>
            <a:r>
              <a:rPr lang="ru-RU" dirty="0"/>
              <a:t> — угоди </a:t>
            </a:r>
            <a:r>
              <a:rPr lang="ru-RU" dirty="0" err="1"/>
              <a:t>самостійних</a:t>
            </a:r>
            <a:r>
              <a:rPr lang="ru-RU" dirty="0"/>
              <a:t> у </a:t>
            </a:r>
            <a:r>
              <a:rPr lang="ru-RU" dirty="0" err="1"/>
              <a:t>виробничому</a:t>
            </a:r>
            <a:r>
              <a:rPr lang="ru-RU" dirty="0"/>
              <a:t> </a:t>
            </a:r>
            <a:r>
              <a:rPr lang="ru-RU" dirty="0" err="1"/>
              <a:t>відношенні</a:t>
            </a:r>
            <a:r>
              <a:rPr lang="ru-RU" dirty="0"/>
              <a:t> </a:t>
            </a:r>
            <a:r>
              <a:rPr lang="ru-RU" dirty="0" err="1"/>
              <a:t>власників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про </a:t>
            </a:r>
            <a:r>
              <a:rPr lang="ru-RU" dirty="0" err="1"/>
              <a:t>спільну</a:t>
            </a:r>
            <a:r>
              <a:rPr lang="ru-RU" dirty="0"/>
              <a:t> </a:t>
            </a:r>
            <a:r>
              <a:rPr lang="ru-RU" dirty="0" err="1"/>
              <a:t>реалізацію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через </a:t>
            </a:r>
            <a:r>
              <a:rPr lang="ru-RU" dirty="0" err="1"/>
              <a:t>спільно</a:t>
            </a:r>
            <a:r>
              <a:rPr lang="ru-RU" dirty="0"/>
              <a:t> </a:t>
            </a:r>
            <a:r>
              <a:rPr lang="ru-RU" dirty="0" err="1"/>
              <a:t>організовану</a:t>
            </a:r>
            <a:r>
              <a:rPr lang="ru-RU" dirty="0"/>
              <a:t> систему </a:t>
            </a:r>
            <a:r>
              <a:rPr lang="ru-RU" dirty="0" err="1"/>
              <a:t>збуту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149860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effectLst/>
                <a:latin typeface="Georgia" panose="02040502050405020303" pitchFamily="18" charset="0"/>
              </a:rPr>
              <a:t>В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Україні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одним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із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перших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виник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1887 р.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цукровий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синдикат. </a:t>
            </a:r>
          </a:p>
          <a:p>
            <a:r>
              <a:rPr lang="ru-RU" b="0" i="0" dirty="0" smtClean="0">
                <a:effectLst/>
                <a:latin typeface="Georgia" panose="02040502050405020303" pitchFamily="18" charset="0"/>
              </a:rPr>
              <a:t>1902 р.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був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організований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металургійний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синдикат «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Продамет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». </a:t>
            </a:r>
          </a:p>
          <a:p>
            <a:r>
              <a:rPr lang="ru-RU" b="0" i="0" dirty="0" smtClean="0">
                <a:effectLst/>
                <a:latin typeface="Georgia" panose="02040502050405020303" pitchFamily="18" charset="0"/>
              </a:rPr>
              <a:t>1903 р.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заснований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синдикат «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Продаруд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».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Georgia" panose="02040502050405020303" pitchFamily="18" charset="0"/>
              </a:rPr>
              <a:t>У 1909—1914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рр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.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економічна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криза і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застій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змінилися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прискореним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підйомом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української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промисловості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. При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цьому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роль і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місце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України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в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економічному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організмі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Російської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імперії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не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змінились.Як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і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раніше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, на початку </a:t>
            </a:r>
            <a:r>
              <a:rPr lang="en-US" b="0" i="0" dirty="0" smtClean="0">
                <a:effectLst/>
                <a:latin typeface="Georgia" panose="02040502050405020303" pitchFamily="18" charset="0"/>
              </a:rPr>
              <a:t>XX 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ст.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царський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уряд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сприяв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прогресу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головним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чином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сировинних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галузей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народного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господарства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України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і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свідомо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гальмував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розвиток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інших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. Результатом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цього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стало те,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що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багато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галузей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промисловості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,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які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були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життєво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важливі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для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українського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суспільства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,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були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у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занепаді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, і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жителі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України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змушені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були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купувати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російські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або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закордонні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товари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.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Це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спричиняло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постійний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відтік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коштів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 з </a:t>
            </a:r>
            <a:r>
              <a:rPr lang="ru-RU" b="0" i="0" dirty="0" err="1" smtClean="0">
                <a:effectLst/>
                <a:latin typeface="Georgia" panose="02040502050405020303" pitchFamily="18" charset="0"/>
              </a:rPr>
              <a:t>України</a:t>
            </a:r>
            <a:r>
              <a:rPr lang="ru-RU" b="0" i="0" dirty="0" smtClean="0">
                <a:effectLst/>
                <a:latin typeface="Georgia" panose="02040502050405020303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2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3400"/>
            <a:ext cx="6769100" cy="6858000"/>
          </a:xfrm>
        </p:spPr>
        <p:txBody>
          <a:bodyPr>
            <a:normAutofit/>
          </a:bodyPr>
          <a:lstStyle/>
          <a:p>
            <a:r>
              <a:rPr lang="ru-RU" dirty="0" err="1"/>
              <a:t>Загалом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вивозилось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smtClean="0"/>
              <a:t>ввозилось.</a:t>
            </a:r>
          </a:p>
          <a:p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</a:t>
            </a:r>
            <a:r>
              <a:rPr lang="ru-RU" dirty="0" err="1"/>
              <a:t>Наддніпрянщини</a:t>
            </a:r>
            <a:r>
              <a:rPr lang="ru-RU" dirty="0"/>
              <a:t> </a:t>
            </a:r>
            <a:r>
              <a:rPr lang="ru-RU" dirty="0" err="1"/>
              <a:t>гальмувався</a:t>
            </a:r>
            <a:r>
              <a:rPr lang="ru-RU" dirty="0"/>
              <a:t> на початку </a:t>
            </a:r>
            <a:r>
              <a:rPr lang="en-US" dirty="0"/>
              <a:t>XX </a:t>
            </a:r>
            <a:r>
              <a:rPr lang="ru-RU" dirty="0"/>
              <a:t>ст. </a:t>
            </a:r>
            <a:r>
              <a:rPr lang="ru-RU" dirty="0" err="1"/>
              <a:t>малоефективним</a:t>
            </a:r>
            <a:r>
              <a:rPr lang="ru-RU" dirty="0"/>
              <a:t> </a:t>
            </a:r>
            <a:r>
              <a:rPr lang="ru-RU" dirty="0" err="1"/>
              <a:t>поміщицьким</a:t>
            </a:r>
            <a:r>
              <a:rPr lang="ru-RU" dirty="0"/>
              <a:t> </a:t>
            </a:r>
            <a:r>
              <a:rPr lang="ru-RU" dirty="0" err="1"/>
              <a:t>землеволодінням</a:t>
            </a:r>
            <a:r>
              <a:rPr lang="ru-RU" dirty="0"/>
              <a:t>, у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зосереджувались</a:t>
            </a:r>
            <a:r>
              <a:rPr lang="ru-RU" dirty="0"/>
              <a:t> </a:t>
            </a:r>
            <a:r>
              <a:rPr lang="ru-RU" dirty="0" err="1"/>
              <a:t>відсталі</a:t>
            </a:r>
            <a:r>
              <a:rPr lang="ru-RU" dirty="0"/>
              <a:t> </a:t>
            </a:r>
            <a:r>
              <a:rPr lang="ru-RU" dirty="0" err="1"/>
              <a:t>напівкріпацькі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, та </a:t>
            </a:r>
            <a:r>
              <a:rPr lang="ru-RU" dirty="0" err="1"/>
              <a:t>селянським</a:t>
            </a:r>
            <a:r>
              <a:rPr lang="ru-RU" dirty="0"/>
              <a:t> </a:t>
            </a:r>
            <a:r>
              <a:rPr lang="ru-RU" dirty="0" err="1"/>
              <a:t>малоземеллям</a:t>
            </a:r>
            <a:r>
              <a:rPr lang="ru-RU" dirty="0"/>
              <a:t>. </a:t>
            </a:r>
            <a:r>
              <a:rPr lang="ru-RU" dirty="0" err="1"/>
              <a:t>Поміщикам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не </a:t>
            </a:r>
            <a:r>
              <a:rPr lang="ru-RU" dirty="0" err="1"/>
              <a:t>обов'язково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перебудовувати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маєтки</a:t>
            </a:r>
            <a:r>
              <a:rPr lang="ru-RU" dirty="0"/>
              <a:t> на </a:t>
            </a:r>
            <a:r>
              <a:rPr lang="ru-RU" dirty="0" err="1"/>
              <a:t>капіталістичній</a:t>
            </a:r>
            <a:r>
              <a:rPr lang="ru-RU" dirty="0"/>
              <a:t> </a:t>
            </a:r>
            <a:r>
              <a:rPr lang="ru-RU" dirty="0" err="1"/>
              <a:t>основі</a:t>
            </a:r>
            <a:r>
              <a:rPr lang="ru-RU" dirty="0"/>
              <a:t>. Вони </a:t>
            </a:r>
            <a:r>
              <a:rPr lang="ru-RU" dirty="0" err="1"/>
              <a:t>задовольнялися</a:t>
            </a:r>
            <a:r>
              <a:rPr lang="ru-RU" dirty="0"/>
              <a:t> </a:t>
            </a:r>
            <a:r>
              <a:rPr lang="ru-RU" dirty="0" err="1"/>
              <a:t>селянськими</a:t>
            </a:r>
            <a:r>
              <a:rPr lang="ru-RU" dirty="0"/>
              <a:t> </a:t>
            </a:r>
            <a:r>
              <a:rPr lang="ru-RU" dirty="0" err="1"/>
              <a:t>відробітками</a:t>
            </a:r>
            <a:r>
              <a:rPr lang="ru-RU" dirty="0"/>
              <a:t> і </a:t>
            </a:r>
            <a:r>
              <a:rPr lang="ru-RU" dirty="0" err="1"/>
              <a:t>орендними</a:t>
            </a:r>
            <a:r>
              <a:rPr lang="ru-RU" dirty="0"/>
              <a:t> </a:t>
            </a:r>
            <a:r>
              <a:rPr lang="ru-RU" dirty="0" err="1"/>
              <a:t>виплатами</a:t>
            </a:r>
            <a:r>
              <a:rPr lang="ru-RU" dirty="0"/>
              <a:t> селян. </a:t>
            </a:r>
            <a:r>
              <a:rPr lang="ru-RU" dirty="0" err="1"/>
              <a:t>Провідну</a:t>
            </a:r>
            <a:r>
              <a:rPr lang="ru-RU" dirty="0"/>
              <a:t> роль в </a:t>
            </a:r>
            <a:r>
              <a:rPr lang="ru-RU" dirty="0" err="1"/>
              <a:t>сільському</a:t>
            </a:r>
            <a:r>
              <a:rPr lang="ru-RU" dirty="0"/>
              <a:t> </a:t>
            </a:r>
            <a:r>
              <a:rPr lang="ru-RU" dirty="0" err="1"/>
              <a:t>господарстві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відігравало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зерна, особливо </a:t>
            </a:r>
            <a:r>
              <a:rPr lang="ru-RU" dirty="0" err="1"/>
              <a:t>озимої</a:t>
            </a:r>
            <a:r>
              <a:rPr lang="ru-RU" dirty="0"/>
              <a:t> </a:t>
            </a:r>
            <a:r>
              <a:rPr lang="ru-RU" dirty="0" err="1"/>
              <a:t>пшениці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283" t="28299" r="30088" b="23785"/>
          <a:stretch/>
        </p:blipFill>
        <p:spPr>
          <a:xfrm>
            <a:off x="6883400" y="749300"/>
            <a:ext cx="51562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18400" y="4401235"/>
            <a:ext cx="461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Коксові печі Катеринославське товариство, Донецький басейн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0289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krmap.su/program2010/wh9/vsesvit_history_9_files/image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31762"/>
            <a:ext cx="8784376" cy="6484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30451" y="5377934"/>
            <a:ext cx="2846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0" i="1" dirty="0" smtClean="0">
                <a:effectLst/>
                <a:latin typeface="Arial" panose="020B0604020202020204" pitchFamily="34" charset="0"/>
              </a:rPr>
              <a:t>Один з металургійних заводів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00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9956800" cy="650875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Економічний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розвиток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Західної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України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27100"/>
            <a:ext cx="6019800" cy="60960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 початку </a:t>
            </a:r>
            <a:r>
              <a:rPr lang="en-US" dirty="0"/>
              <a:t>XX </a:t>
            </a:r>
            <a:r>
              <a:rPr lang="ru-RU" dirty="0"/>
              <a:t>ст. </a:t>
            </a:r>
            <a:r>
              <a:rPr lang="ru-RU" dirty="0" err="1"/>
              <a:t>західноукраїнські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Австро-</a:t>
            </a:r>
            <a:r>
              <a:rPr lang="ru-RU" dirty="0" err="1"/>
              <a:t>Угорщини</a:t>
            </a:r>
            <a:r>
              <a:rPr lang="ru-RU" dirty="0"/>
              <a:t> </a:t>
            </a:r>
            <a:r>
              <a:rPr lang="ru-RU" dirty="0" err="1"/>
              <a:t>залишались</a:t>
            </a:r>
            <a:r>
              <a:rPr lang="ru-RU" dirty="0"/>
              <a:t> </a:t>
            </a:r>
            <a:r>
              <a:rPr lang="ru-RU" dirty="0" err="1"/>
              <a:t>відсталим</a:t>
            </a:r>
            <a:r>
              <a:rPr lang="ru-RU" dirty="0"/>
              <a:t> </a:t>
            </a:r>
            <a:r>
              <a:rPr lang="ru-RU" dirty="0" err="1"/>
              <a:t>перенаселеним</a:t>
            </a:r>
            <a:r>
              <a:rPr lang="ru-RU" dirty="0"/>
              <a:t> </a:t>
            </a:r>
            <a:r>
              <a:rPr lang="ru-RU" dirty="0" err="1"/>
              <a:t>краєм</a:t>
            </a:r>
            <a:r>
              <a:rPr lang="ru-RU" dirty="0"/>
              <a:t>. </a:t>
            </a:r>
            <a:r>
              <a:rPr lang="ru-RU" dirty="0" err="1"/>
              <a:t>Перебудову</a:t>
            </a:r>
            <a:r>
              <a:rPr lang="ru-RU" dirty="0"/>
              <a:t> </a:t>
            </a:r>
            <a:r>
              <a:rPr lang="ru-RU" dirty="0" err="1"/>
              <a:t>західноукраїнської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стримувала</a:t>
            </a:r>
            <a:r>
              <a:rPr lang="ru-RU" dirty="0"/>
              <a:t> </a:t>
            </a:r>
            <a:r>
              <a:rPr lang="ru-RU" dirty="0" err="1"/>
              <a:t>австрійська</a:t>
            </a:r>
            <a:r>
              <a:rPr lang="ru-RU" dirty="0"/>
              <a:t> </a:t>
            </a:r>
            <a:r>
              <a:rPr lang="ru-RU" dirty="0" err="1"/>
              <a:t>влада</a:t>
            </a:r>
            <a:r>
              <a:rPr lang="ru-RU" dirty="0"/>
              <a:t>, яка </a:t>
            </a:r>
            <a:r>
              <a:rPr lang="ru-RU" dirty="0" err="1"/>
              <a:t>намагалась</a:t>
            </a:r>
            <a:r>
              <a:rPr lang="ru-RU" dirty="0"/>
              <a:t> </a:t>
            </a:r>
            <a:r>
              <a:rPr lang="ru-RU" dirty="0" err="1"/>
              <a:t>зберегти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як </a:t>
            </a:r>
            <a:r>
              <a:rPr lang="ru-RU" dirty="0" err="1"/>
              <a:t>сільськогосподарський</a:t>
            </a:r>
            <a:r>
              <a:rPr lang="ru-RU" dirty="0"/>
              <a:t> район,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постачати</a:t>
            </a:r>
            <a:r>
              <a:rPr lang="ru-RU" dirty="0"/>
              <a:t> </a:t>
            </a:r>
            <a:r>
              <a:rPr lang="ru-RU" dirty="0" err="1"/>
              <a:t>промисловим</a:t>
            </a:r>
            <a:r>
              <a:rPr lang="ru-RU" dirty="0"/>
              <a:t> центрам </a:t>
            </a:r>
            <a:r>
              <a:rPr lang="ru-RU" dirty="0" err="1"/>
              <a:t>імперії</a:t>
            </a:r>
            <a:r>
              <a:rPr lang="ru-RU" dirty="0"/>
              <a:t> </a:t>
            </a:r>
            <a:r>
              <a:rPr lang="ru-RU" dirty="0" err="1"/>
              <a:t>дешевий</a:t>
            </a:r>
            <a:r>
              <a:rPr lang="ru-RU" dirty="0"/>
              <a:t> </a:t>
            </a:r>
            <a:r>
              <a:rPr lang="ru-RU" dirty="0" err="1"/>
              <a:t>хліб</a:t>
            </a:r>
            <a:r>
              <a:rPr lang="ru-RU" dirty="0"/>
              <a:t>, </a:t>
            </a:r>
            <a:r>
              <a:rPr lang="ru-RU" dirty="0" err="1"/>
              <a:t>ліс</a:t>
            </a:r>
            <a:r>
              <a:rPr lang="ru-RU" dirty="0"/>
              <a:t>, худобу і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би</a:t>
            </a:r>
            <a:r>
              <a:rPr lang="ru-RU" dirty="0"/>
              <a:t> ринком </a:t>
            </a:r>
            <a:r>
              <a:rPr lang="ru-RU" dirty="0" err="1"/>
              <a:t>збуту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. </a:t>
            </a:r>
            <a:r>
              <a:rPr lang="ru-RU" dirty="0" err="1"/>
              <a:t>Розвивалась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нафтовидобувна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та </a:t>
            </a:r>
            <a:r>
              <a:rPr lang="ru-RU" dirty="0" err="1"/>
              <a:t>деревообробна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знаходились</a:t>
            </a:r>
            <a:r>
              <a:rPr lang="ru-RU" dirty="0"/>
              <a:t> в руках </a:t>
            </a:r>
            <a:r>
              <a:rPr lang="ru-RU" dirty="0" err="1"/>
              <a:t>іноземних</a:t>
            </a:r>
            <a:r>
              <a:rPr lang="ru-RU" dirty="0"/>
              <a:t> </a:t>
            </a:r>
            <a:r>
              <a:rPr lang="ru-RU" dirty="0" err="1"/>
              <a:t>монополій</a:t>
            </a:r>
            <a:r>
              <a:rPr lang="ru-RU" dirty="0"/>
              <a:t> («</a:t>
            </a:r>
            <a:r>
              <a:rPr lang="ru-RU" dirty="0" err="1"/>
              <a:t>Галицько-Карпатське</a:t>
            </a:r>
            <a:r>
              <a:rPr lang="ru-RU" dirty="0"/>
              <a:t> </a:t>
            </a:r>
            <a:r>
              <a:rPr lang="ru-RU" dirty="0" err="1"/>
              <a:t>товариство</a:t>
            </a:r>
            <a:r>
              <a:rPr lang="ru-RU" dirty="0"/>
              <a:t>», «</a:t>
            </a:r>
            <a:r>
              <a:rPr lang="ru-RU" dirty="0" err="1"/>
              <a:t>Галичина</a:t>
            </a:r>
            <a:r>
              <a:rPr lang="ru-RU" dirty="0"/>
              <a:t>»). </a:t>
            </a:r>
            <a:endParaRPr lang="ru-RU" dirty="0" smtClean="0"/>
          </a:p>
          <a:p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/>
              <a:t>робітники</a:t>
            </a:r>
            <a:r>
              <a:rPr lang="ru-RU" dirty="0"/>
              <a:t> </a:t>
            </a:r>
            <a:r>
              <a:rPr lang="ru-RU" dirty="0" err="1"/>
              <a:t>отримували</a:t>
            </a:r>
            <a:r>
              <a:rPr lang="ru-RU" dirty="0"/>
              <a:t> </a:t>
            </a:r>
            <a:r>
              <a:rPr lang="ru-RU" dirty="0" err="1"/>
              <a:t>мізерну</a:t>
            </a:r>
            <a:r>
              <a:rPr lang="ru-RU" dirty="0"/>
              <a:t> </a:t>
            </a:r>
            <a:r>
              <a:rPr lang="ru-RU" dirty="0" err="1"/>
              <a:t>заробітну</a:t>
            </a:r>
            <a:r>
              <a:rPr lang="ru-RU" dirty="0"/>
              <a:t> </a:t>
            </a:r>
            <a:r>
              <a:rPr lang="ru-RU" dirty="0" err="1"/>
              <a:t>платню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сільському</a:t>
            </a:r>
            <a:r>
              <a:rPr lang="ru-RU" dirty="0"/>
              <a:t> </a:t>
            </a:r>
            <a:r>
              <a:rPr lang="ru-RU" dirty="0" err="1"/>
              <a:t>господарстві</a:t>
            </a:r>
            <a:r>
              <a:rPr lang="ru-RU" dirty="0"/>
              <a:t>, де </a:t>
            </a:r>
            <a:r>
              <a:rPr lang="ru-RU" dirty="0" err="1"/>
              <a:t>капіталістичні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</a:t>
            </a:r>
            <a:r>
              <a:rPr lang="ru-RU" dirty="0" err="1"/>
              <a:t>розвивалися</a:t>
            </a:r>
            <a:r>
              <a:rPr lang="ru-RU" dirty="0"/>
              <a:t> </a:t>
            </a:r>
            <a:r>
              <a:rPr lang="ru-RU" dirty="0" err="1"/>
              <a:t>повільно</a:t>
            </a:r>
            <a:r>
              <a:rPr lang="ru-RU" dirty="0"/>
              <a:t> і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боляче</a:t>
            </a:r>
            <a:r>
              <a:rPr lang="ru-RU" dirty="0"/>
              <a:t> для селян, </a:t>
            </a:r>
            <a:r>
              <a:rPr lang="ru-RU" dirty="0" err="1"/>
              <a:t>панували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дворяни-землевласники</a:t>
            </a:r>
            <a:r>
              <a:rPr lang="ru-RU" dirty="0"/>
              <a:t>. Через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селяни</a:t>
            </a:r>
            <a:r>
              <a:rPr lang="ru-RU" dirty="0"/>
              <a:t> </a:t>
            </a:r>
            <a:r>
              <a:rPr lang="ru-RU" dirty="0" err="1"/>
              <a:t>нестерпно</a:t>
            </a:r>
            <a:r>
              <a:rPr lang="ru-RU" dirty="0"/>
              <a:t> </a:t>
            </a:r>
            <a:r>
              <a:rPr lang="ru-RU" dirty="0" err="1"/>
              <a:t>потерпали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малоземелля</a:t>
            </a:r>
            <a:r>
              <a:rPr lang="ru-RU" dirty="0"/>
              <a:t> і </a:t>
            </a:r>
            <a:r>
              <a:rPr lang="ru-RU" dirty="0" err="1"/>
              <a:t>безземелля</a:t>
            </a:r>
            <a:r>
              <a:rPr lang="ru-RU" dirty="0"/>
              <a:t>.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примушувало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орендувати</a:t>
            </a:r>
            <a:r>
              <a:rPr lang="ru-RU" dirty="0"/>
              <a:t> землю на </a:t>
            </a:r>
            <a:r>
              <a:rPr lang="ru-RU" dirty="0" err="1"/>
              <a:t>кабальних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у </a:t>
            </a:r>
            <a:r>
              <a:rPr lang="ru-RU" dirty="0" err="1"/>
              <a:t>поміщиків</a:t>
            </a:r>
            <a:r>
              <a:rPr lang="ru-RU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Земельна</a:t>
            </a:r>
            <a:r>
              <a:rPr lang="ru-RU" dirty="0"/>
              <a:t> </a:t>
            </a:r>
            <a:r>
              <a:rPr lang="ru-RU" dirty="0" err="1"/>
              <a:t>нестача</a:t>
            </a:r>
            <a:r>
              <a:rPr lang="ru-RU" dirty="0"/>
              <a:t> </a:t>
            </a:r>
            <a:r>
              <a:rPr lang="ru-RU" dirty="0" err="1"/>
              <a:t>спричинила</a:t>
            </a:r>
            <a:r>
              <a:rPr lang="ru-RU" dirty="0"/>
              <a:t> </a:t>
            </a:r>
            <a:r>
              <a:rPr lang="ru-RU" dirty="0" err="1"/>
              <a:t>масову</a:t>
            </a:r>
            <a:r>
              <a:rPr lang="ru-RU" dirty="0"/>
              <a:t> </a:t>
            </a:r>
            <a:r>
              <a:rPr lang="ru-RU" dirty="0" err="1"/>
              <a:t>еміграцію</a:t>
            </a:r>
            <a:r>
              <a:rPr lang="ru-RU" dirty="0"/>
              <a:t> селян за океан. </a:t>
            </a:r>
            <a:r>
              <a:rPr lang="ru-RU" dirty="0" err="1"/>
              <a:t>Тільки</a:t>
            </a:r>
            <a:r>
              <a:rPr lang="ru-RU" dirty="0"/>
              <a:t> 1900— 1910 </a:t>
            </a:r>
            <a:r>
              <a:rPr lang="ru-RU" dirty="0" err="1"/>
              <a:t>рр</a:t>
            </a:r>
            <a:r>
              <a:rPr lang="ru-RU" dirty="0"/>
              <a:t>. з </a:t>
            </a:r>
            <a:r>
              <a:rPr lang="ru-RU" dirty="0" err="1"/>
              <a:t>Галичини</a:t>
            </a:r>
            <a:r>
              <a:rPr lang="ru-RU" dirty="0"/>
              <a:t> і </a:t>
            </a:r>
            <a:r>
              <a:rPr lang="ru-RU" dirty="0" err="1"/>
              <a:t>Буковини</a:t>
            </a:r>
            <a:r>
              <a:rPr lang="ru-RU" dirty="0"/>
              <a:t> </a:t>
            </a:r>
            <a:r>
              <a:rPr lang="ru-RU" dirty="0" err="1"/>
              <a:t>виїхало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300 тис. селян. </a:t>
            </a:r>
            <a:r>
              <a:rPr lang="ru-RU" dirty="0" err="1"/>
              <a:t>Закарпаття</a:t>
            </a:r>
            <a:r>
              <a:rPr lang="ru-RU" dirty="0"/>
              <a:t> 1905 — 1914 </a:t>
            </a:r>
            <a:r>
              <a:rPr lang="ru-RU" dirty="0" err="1"/>
              <a:t>рр</a:t>
            </a:r>
            <a:r>
              <a:rPr lang="ru-RU" dirty="0"/>
              <a:t>. </a:t>
            </a:r>
            <a:r>
              <a:rPr lang="ru-RU" dirty="0" err="1"/>
              <a:t>залишило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40 тис. </a:t>
            </a:r>
            <a:r>
              <a:rPr lang="ru-RU" dirty="0" err="1"/>
              <a:t>осіб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379" t="28473" r="26184" b="27604"/>
          <a:stretch/>
        </p:blipFill>
        <p:spPr>
          <a:xfrm>
            <a:off x="6019800" y="1092200"/>
            <a:ext cx="6172200" cy="321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624195" y="4377293"/>
            <a:ext cx="4963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Нафтопромисли «</a:t>
            </a:r>
            <a:r>
              <a:rPr lang="uk-UA" i="1" dirty="0" err="1" smtClean="0"/>
              <a:t>Інфланті</a:t>
            </a:r>
            <a:r>
              <a:rPr lang="uk-UA" i="1" dirty="0" smtClean="0"/>
              <a:t>» </a:t>
            </a:r>
            <a:r>
              <a:rPr lang="uk-UA" i="1" dirty="0" err="1" smtClean="0"/>
              <a:t>Боислав</a:t>
            </a:r>
            <a:r>
              <a:rPr lang="uk-UA" i="1" dirty="0" smtClean="0"/>
              <a:t>, Галичина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7562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4826000"/>
            <a:ext cx="1955800" cy="1676400"/>
          </a:xfrm>
        </p:spPr>
        <p:txBody>
          <a:bodyPr>
            <a:normAutofit/>
          </a:bodyPr>
          <a:lstStyle/>
          <a:p>
            <a:r>
              <a:rPr lang="uk-UA" sz="2000" i="1" dirty="0" smtClean="0"/>
              <a:t>Карта еміграції українців</a:t>
            </a:r>
            <a:endParaRPr lang="ru-RU" sz="2000" i="1" dirty="0"/>
          </a:p>
        </p:txBody>
      </p:sp>
      <p:pic>
        <p:nvPicPr>
          <p:cNvPr id="1026" name="Picture 2" descr="http://www.osvitanet.com.ua/base_book/history9/uh9_28.files/image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99" y="0"/>
            <a:ext cx="9372601" cy="685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43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731500" cy="8255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Соціальні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рухи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в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Україні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на початку XX ст.</a:t>
            </a:r>
            <a:b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4300" y="825500"/>
            <a:ext cx="5829300" cy="6086475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Малоземелля</a:t>
            </a:r>
            <a:r>
              <a:rPr lang="ru-RU" dirty="0"/>
              <a:t> і </a:t>
            </a:r>
            <a:r>
              <a:rPr lang="ru-RU" dirty="0" err="1"/>
              <a:t>безземелля</a:t>
            </a:r>
            <a:r>
              <a:rPr lang="ru-RU" dirty="0"/>
              <a:t> в </a:t>
            </a:r>
            <a:r>
              <a:rPr lang="ru-RU" dirty="0" err="1"/>
              <a:t>селі</a:t>
            </a:r>
            <a:r>
              <a:rPr lang="ru-RU" dirty="0"/>
              <a:t>,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заробітна</a:t>
            </a:r>
            <a:r>
              <a:rPr lang="ru-RU" dirty="0"/>
              <a:t> плата і </a:t>
            </a:r>
            <a:r>
              <a:rPr lang="ru-RU" dirty="0" err="1"/>
              <a:t>сваволя</a:t>
            </a:r>
            <a:r>
              <a:rPr lang="ru-RU" dirty="0"/>
              <a:t> </a:t>
            </a:r>
            <a:r>
              <a:rPr lang="ru-RU" dirty="0" err="1"/>
              <a:t>підприємців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робітників</a:t>
            </a:r>
            <a:r>
              <a:rPr lang="ru-RU" dirty="0"/>
              <a:t> у </a:t>
            </a:r>
            <a:r>
              <a:rPr lang="ru-RU" dirty="0" err="1"/>
              <a:t>містах</a:t>
            </a:r>
            <a:r>
              <a:rPr lang="ru-RU" dirty="0"/>
              <a:t> </a:t>
            </a:r>
            <a:r>
              <a:rPr lang="ru-RU" dirty="0" err="1"/>
              <a:t>революціонізували</a:t>
            </a:r>
            <a:r>
              <a:rPr lang="ru-RU" dirty="0"/>
              <a:t> </a:t>
            </a:r>
            <a:r>
              <a:rPr lang="ru-RU" dirty="0" err="1"/>
              <a:t>селянське</a:t>
            </a:r>
            <a:r>
              <a:rPr lang="ru-RU" dirty="0"/>
              <a:t> і </a:t>
            </a:r>
            <a:r>
              <a:rPr lang="ru-RU" dirty="0" err="1"/>
              <a:t>робітниче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1902 </a:t>
            </a:r>
            <a:r>
              <a:rPr lang="ru-RU" dirty="0"/>
              <a:t>р. на </a:t>
            </a:r>
            <a:r>
              <a:rPr lang="ru-RU" dirty="0" err="1"/>
              <a:t>Харківщині</a:t>
            </a:r>
            <a:r>
              <a:rPr lang="ru-RU" dirty="0"/>
              <a:t> і </a:t>
            </a:r>
            <a:r>
              <a:rPr lang="ru-RU" dirty="0" err="1"/>
              <a:t>Полтавщині</a:t>
            </a:r>
            <a:r>
              <a:rPr lang="ru-RU" dirty="0"/>
              <a:t> </a:t>
            </a:r>
            <a:r>
              <a:rPr lang="ru-RU" dirty="0" err="1"/>
              <a:t>відбулися</a:t>
            </a:r>
            <a:r>
              <a:rPr lang="ru-RU" dirty="0"/>
              <a:t> </a:t>
            </a:r>
            <a:r>
              <a:rPr lang="ru-RU" dirty="0" err="1"/>
              <a:t>масштабні</a:t>
            </a:r>
            <a:r>
              <a:rPr lang="ru-RU" dirty="0"/>
              <a:t> </a:t>
            </a:r>
            <a:r>
              <a:rPr lang="ru-RU" dirty="0" err="1"/>
              <a:t>селянські</a:t>
            </a:r>
            <a:r>
              <a:rPr lang="ru-RU" dirty="0"/>
              <a:t> </a:t>
            </a:r>
            <a:r>
              <a:rPr lang="ru-RU" dirty="0" err="1"/>
              <a:t>виступи</a:t>
            </a:r>
            <a:r>
              <a:rPr lang="ru-RU" dirty="0"/>
              <a:t>, для </a:t>
            </a:r>
            <a:r>
              <a:rPr lang="ru-RU" dirty="0" err="1"/>
              <a:t>придушення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царський</a:t>
            </a:r>
            <a:r>
              <a:rPr lang="ru-RU" dirty="0"/>
              <a:t> уряд </a:t>
            </a:r>
            <a:r>
              <a:rPr lang="ru-RU" dirty="0" err="1"/>
              <a:t>використав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1900 </a:t>
            </a:r>
            <a:r>
              <a:rPr lang="ru-RU" dirty="0"/>
              <a:t>р. в </a:t>
            </a:r>
            <a:r>
              <a:rPr lang="ru-RU" dirty="0" err="1"/>
              <a:t>Харкові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перша в </a:t>
            </a:r>
            <a:r>
              <a:rPr lang="ru-RU" dirty="0" err="1"/>
              <a:t>Російській</a:t>
            </a:r>
            <a:r>
              <a:rPr lang="ru-RU" dirty="0"/>
              <a:t> </a:t>
            </a:r>
            <a:r>
              <a:rPr lang="ru-RU" dirty="0" err="1"/>
              <a:t>імперії</a:t>
            </a:r>
            <a:r>
              <a:rPr lang="ru-RU" dirty="0"/>
              <a:t> </a:t>
            </a:r>
            <a:r>
              <a:rPr lang="ru-RU" dirty="0" err="1"/>
              <a:t>першотравнева</a:t>
            </a:r>
            <a:r>
              <a:rPr lang="ru-RU" dirty="0"/>
              <a:t> </a:t>
            </a:r>
            <a:r>
              <a:rPr lang="ru-RU" dirty="0" err="1" smtClean="0"/>
              <a:t>демонстрація</a:t>
            </a:r>
            <a:endParaRPr lang="ru-RU" dirty="0" smtClean="0"/>
          </a:p>
          <a:p>
            <a:r>
              <a:rPr lang="ru-RU" dirty="0" smtClean="0"/>
              <a:t>1903 </a:t>
            </a:r>
            <a:r>
              <a:rPr lang="ru-RU" dirty="0"/>
              <a:t>р. велика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робітників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взяла участь у </a:t>
            </a:r>
            <a:r>
              <a:rPr lang="ru-RU" dirty="0" err="1"/>
              <a:t>загальному</a:t>
            </a:r>
            <a:r>
              <a:rPr lang="ru-RU" dirty="0"/>
              <a:t> </a:t>
            </a:r>
            <a:r>
              <a:rPr lang="ru-RU" dirty="0" err="1"/>
              <a:t>страйку</a:t>
            </a:r>
            <a:r>
              <a:rPr lang="ru-RU" dirty="0"/>
              <a:t> </a:t>
            </a:r>
            <a:r>
              <a:rPr lang="ru-RU" dirty="0" err="1"/>
              <a:t>Півдня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, коли </a:t>
            </a:r>
            <a:r>
              <a:rPr lang="ru-RU" dirty="0" err="1"/>
              <a:t>упродовж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зупинили</a:t>
            </a:r>
            <a:r>
              <a:rPr lang="ru-RU" dirty="0"/>
              <a:t> роботу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Одеси</a:t>
            </a:r>
            <a:r>
              <a:rPr lang="ru-RU" dirty="0"/>
              <a:t>, </a:t>
            </a:r>
            <a:r>
              <a:rPr lang="ru-RU" dirty="0" err="1"/>
              <a:t>Миколаєва</a:t>
            </a:r>
            <a:r>
              <a:rPr lang="ru-RU" dirty="0"/>
              <a:t>, </a:t>
            </a:r>
            <a:r>
              <a:rPr lang="ru-RU" dirty="0" err="1"/>
              <a:t>Катеринослава</a:t>
            </a:r>
            <a:r>
              <a:rPr lang="ru-RU" dirty="0"/>
              <a:t>, </a:t>
            </a:r>
            <a:r>
              <a:rPr lang="ru-RU" dirty="0" err="1"/>
              <a:t>Києва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припинений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на </a:t>
            </a:r>
            <a:r>
              <a:rPr lang="ru-RU" dirty="0" err="1"/>
              <a:t>залізницях</a:t>
            </a:r>
            <a:r>
              <a:rPr lang="ru-RU" dirty="0"/>
              <a:t> і </a:t>
            </a:r>
            <a:r>
              <a:rPr lang="ru-RU" dirty="0" err="1"/>
              <a:t>міського</a:t>
            </a:r>
            <a:r>
              <a:rPr lang="ru-RU" dirty="0"/>
              <a:t> транспорту. </a:t>
            </a:r>
            <a:endParaRPr lang="ru-RU" dirty="0" smtClean="0"/>
          </a:p>
          <a:p>
            <a:r>
              <a:rPr lang="ru-RU" dirty="0" err="1" smtClean="0"/>
              <a:t>Одночасно</a:t>
            </a:r>
            <a:r>
              <a:rPr lang="ru-RU" dirty="0" smtClean="0"/>
              <a:t> </a:t>
            </a:r>
            <a:r>
              <a:rPr lang="ru-RU" dirty="0" err="1"/>
              <a:t>відбувалися</a:t>
            </a:r>
            <a:r>
              <a:rPr lang="ru-RU" dirty="0"/>
              <a:t> </a:t>
            </a:r>
            <a:r>
              <a:rPr lang="ru-RU" dirty="0" err="1"/>
              <a:t>виступи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 smtClean="0"/>
              <a:t>. </a:t>
            </a:r>
            <a:r>
              <a:rPr lang="ru-RU" dirty="0"/>
              <a:t>1901 р. у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відданням</a:t>
            </a:r>
            <a:r>
              <a:rPr lang="ru-RU" dirty="0"/>
              <a:t> у </a:t>
            </a:r>
            <a:r>
              <a:rPr lang="ru-RU" dirty="0" err="1"/>
              <a:t>солдати</a:t>
            </a:r>
            <a:r>
              <a:rPr lang="ru-RU" dirty="0"/>
              <a:t> 183 </a:t>
            </a:r>
            <a:r>
              <a:rPr lang="ru-RU" dirty="0" err="1"/>
              <a:t>студентів</a:t>
            </a:r>
            <a:r>
              <a:rPr lang="ru-RU" dirty="0"/>
              <a:t> </a:t>
            </a:r>
            <a:r>
              <a:rPr lang="ru-RU" dirty="0" err="1"/>
              <a:t>Київського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—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активних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масового</a:t>
            </a:r>
            <a:r>
              <a:rPr lang="ru-RU" dirty="0"/>
              <a:t> </a:t>
            </a:r>
            <a:r>
              <a:rPr lang="ru-RU" dirty="0" err="1"/>
              <a:t>студентського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— </a:t>
            </a:r>
            <a:r>
              <a:rPr lang="ru-RU" dirty="0" err="1"/>
              <a:t>сталися</a:t>
            </a:r>
            <a:r>
              <a:rPr lang="ru-RU" dirty="0"/>
              <a:t> </a:t>
            </a:r>
            <a:r>
              <a:rPr lang="ru-RU" dirty="0" err="1"/>
              <a:t>масові</a:t>
            </a:r>
            <a:r>
              <a:rPr lang="ru-RU" dirty="0"/>
              <a:t> </a:t>
            </a:r>
            <a:r>
              <a:rPr lang="ru-RU" dirty="0" err="1"/>
              <a:t>студентські</a:t>
            </a:r>
            <a:r>
              <a:rPr lang="ru-RU" dirty="0"/>
              <a:t> </a:t>
            </a:r>
            <a:r>
              <a:rPr lang="ru-RU" dirty="0" err="1"/>
              <a:t>заворушення</a:t>
            </a:r>
            <a:r>
              <a:rPr lang="ru-RU" dirty="0"/>
              <a:t>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імперії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взяли участь й </a:t>
            </a:r>
            <a:r>
              <a:rPr lang="ru-RU" dirty="0" err="1"/>
              <a:t>студенти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, </a:t>
            </a:r>
            <a:r>
              <a:rPr lang="ru-RU" dirty="0" err="1"/>
              <a:t>Харкова</a:t>
            </a:r>
            <a:r>
              <a:rPr lang="ru-RU" dirty="0"/>
              <a:t>, </a:t>
            </a:r>
            <a:r>
              <a:rPr lang="ru-RU" dirty="0" err="1"/>
              <a:t>Одеси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15000" y="894943"/>
            <a:ext cx="647700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Керівництво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робітничим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рухом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намагалися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очолити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російські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соціал-демократи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,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які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після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en-US" sz="1750" b="0" i="0" dirty="0" smtClean="0">
                <a:effectLst/>
                <a:latin typeface="Georgia" panose="02040502050405020303" pitchFamily="18" charset="0"/>
              </a:rPr>
              <a:t>II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з'їзду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РСДРП (1903)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розкололися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на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дві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фракції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—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більшовиків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на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чолі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з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Володимиром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Ульяновим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(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Леніним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) та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меншовиків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,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очолених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Юлієм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Мартовим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.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Перші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віддавали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перевагу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насильницьким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формам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боротьби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і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соціальних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перетворень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,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нелегальній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антиурядовій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діяльності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«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професійних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революціонерів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».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Меншовики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виявляли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готовність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брати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участь у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реформуванні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суспільства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мирним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шляхом,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вимагаючи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встановлення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демократичного ладу в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усій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Росії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. Але, й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ті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й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інші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нехтували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«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українським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питанням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».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b="0" i="0" dirty="0" smtClean="0">
                <a:effectLst/>
                <a:latin typeface="Georgia" panose="02040502050405020303" pitchFamily="18" charset="0"/>
              </a:rPr>
              <a:t>На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керівництво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селянським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рухом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претендувала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створена 1902 р.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загальноросійська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партія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соціалістів-революціонерів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(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есерів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),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що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вважала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себе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правонаступницею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народників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і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відстоювала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ідею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«общинного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соціалізму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».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Есери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були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прибічниками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тактики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індивідуального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терору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проти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царських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чиновників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,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вимагали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«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соціалізації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землі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».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Селянські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і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робітничі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виступи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на початку </a:t>
            </a:r>
            <a:r>
              <a:rPr lang="en-US" sz="1750" b="0" i="0" dirty="0" smtClean="0">
                <a:effectLst/>
                <a:latin typeface="Georgia" panose="02040502050405020303" pitchFamily="18" charset="0"/>
              </a:rPr>
              <a:t>XX 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ст.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відбувались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і в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Західній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Україні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. 1901—1902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рр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. на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українських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землях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Галичини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відбулися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24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робітничих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750" b="0" i="0" dirty="0" err="1" smtClean="0">
                <a:effectLst/>
                <a:latin typeface="Georgia" panose="02040502050405020303" pitchFamily="18" charset="0"/>
              </a:rPr>
              <a:t>страйки</a:t>
            </a:r>
            <a:r>
              <a:rPr lang="ru-RU" sz="1750" b="0" i="0" dirty="0" smtClean="0">
                <a:effectLst/>
                <a:latin typeface="Georgia" panose="02040502050405020303" pitchFamily="18" charset="0"/>
              </a:rPr>
              <a:t>.</a:t>
            </a:r>
            <a:endParaRPr lang="ru-RU" sz="1750" dirty="0"/>
          </a:p>
        </p:txBody>
      </p:sp>
    </p:spTree>
    <p:extLst>
      <p:ext uri="{BB962C8B-B14F-4D97-AF65-F5344CB8AC3E}">
        <p14:creationId xmlns:p14="http://schemas.microsoft.com/office/powerpoint/2010/main" val="14618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krmap.su/program2010/wh9/vsesvit_history_9_files/image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1564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05224" y="5619234"/>
            <a:ext cx="2219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0" i="1" dirty="0" smtClean="0">
                <a:effectLst/>
                <a:latin typeface="Arial" panose="020B0604020202020204" pitchFamily="34" charset="0"/>
              </a:rPr>
              <a:t>Ленін виступає на ІІ з’їзді РСДРП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8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0236200" cy="1231900"/>
          </a:xfrm>
        </p:spPr>
        <p:txBody>
          <a:bodyPr/>
          <a:lstStyle/>
          <a:p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Національно-визвольний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рух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на початку XX ст.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231900"/>
            <a:ext cx="12064999" cy="2336800"/>
          </a:xfrm>
        </p:spPr>
        <p:txBody>
          <a:bodyPr>
            <a:normAutofit lnSpcReduction="10000"/>
          </a:bodyPr>
          <a:lstStyle/>
          <a:p>
            <a:r>
              <a:rPr lang="ru-RU" sz="2400" b="1" u="sng" dirty="0" smtClean="0"/>
              <a:t>Причини </a:t>
            </a:r>
            <a:r>
              <a:rPr lang="ru-RU" sz="2400" b="1" u="sng" dirty="0" err="1" smtClean="0"/>
              <a:t>національно</a:t>
            </a:r>
            <a:r>
              <a:rPr lang="ru-RU" sz="2400" b="1" u="sng" dirty="0" smtClean="0"/>
              <a:t> </a:t>
            </a:r>
            <a:r>
              <a:rPr lang="ru-RU" sz="2400" b="1" u="sng" dirty="0" err="1" smtClean="0"/>
              <a:t>взвольного</a:t>
            </a:r>
            <a:r>
              <a:rPr lang="ru-RU" sz="2400" b="1" u="sng" dirty="0" smtClean="0"/>
              <a:t> </a:t>
            </a:r>
            <a:r>
              <a:rPr lang="ru-RU" sz="2400" b="1" u="sng" dirty="0" err="1" smtClean="0"/>
              <a:t>руху</a:t>
            </a:r>
            <a:r>
              <a:rPr lang="ru-RU" sz="2400" b="1" u="sng" dirty="0" smtClean="0"/>
              <a:t> на початку </a:t>
            </a:r>
            <a:r>
              <a:rPr lang="ru-RU" sz="2400" b="1" u="sng" dirty="0" err="1" smtClean="0"/>
              <a:t>ХХст</a:t>
            </a:r>
            <a:r>
              <a:rPr lang="ru-RU" sz="2400" b="1" u="sng" dirty="0" smtClean="0"/>
              <a:t>.:</a:t>
            </a:r>
          </a:p>
          <a:p>
            <a:pPr lvl="1">
              <a:buFont typeface="+mj-lt"/>
              <a:buAutoNum type="arabicPeriod"/>
            </a:pPr>
            <a:r>
              <a:rPr lang="ru-RU" sz="1600" i="1" u="sng" dirty="0"/>
              <a:t>У </a:t>
            </a:r>
            <a:r>
              <a:rPr lang="ru-RU" sz="1600" i="1" u="sng" dirty="0" err="1"/>
              <a:t>Наддніпрянській</a:t>
            </a:r>
            <a:r>
              <a:rPr lang="ru-RU" sz="1600" i="1" u="sng" dirty="0"/>
              <a:t> </a:t>
            </a:r>
            <a:r>
              <a:rPr lang="ru-RU" sz="1600" i="1" u="sng" dirty="0" err="1"/>
              <a:t>Україні</a:t>
            </a:r>
            <a:r>
              <a:rPr lang="ru-RU" sz="1600" i="1" u="sng" dirty="0"/>
              <a:t> </a:t>
            </a:r>
            <a:r>
              <a:rPr lang="ru-RU" sz="1600" i="1" u="sng" dirty="0" err="1"/>
              <a:t>соціальні</a:t>
            </a:r>
            <a:r>
              <a:rPr lang="ru-RU" sz="1600" i="1" u="sng" dirty="0"/>
              <a:t> </a:t>
            </a:r>
            <a:r>
              <a:rPr lang="ru-RU" sz="1600" i="1" u="sng" dirty="0" err="1"/>
              <a:t>утиски</a:t>
            </a:r>
            <a:r>
              <a:rPr lang="ru-RU" sz="1600" i="1" u="sng" dirty="0"/>
              <a:t> </a:t>
            </a:r>
            <a:r>
              <a:rPr lang="ru-RU" sz="1600" i="1" u="sng" dirty="0" err="1"/>
              <a:t>поєднувалися</a:t>
            </a:r>
            <a:r>
              <a:rPr lang="ru-RU" sz="1600" i="1" u="sng" dirty="0"/>
              <a:t> з великодержавною </a:t>
            </a:r>
            <a:r>
              <a:rPr lang="ru-RU" sz="1600" i="1" u="sng" dirty="0" err="1"/>
              <a:t>політикою</a:t>
            </a:r>
            <a:r>
              <a:rPr lang="ru-RU" sz="1600" i="1" u="sng" dirty="0"/>
              <a:t> </a:t>
            </a:r>
            <a:r>
              <a:rPr lang="ru-RU" sz="1600" i="1" u="sng" dirty="0" err="1"/>
              <a:t>царського</a:t>
            </a:r>
            <a:r>
              <a:rPr lang="ru-RU" sz="1600" i="1" u="sng" dirty="0"/>
              <a:t> уряду. </a:t>
            </a:r>
            <a:endParaRPr lang="ru-RU" sz="1600" i="1" u="sng" dirty="0" smtClean="0"/>
          </a:p>
          <a:p>
            <a:pPr lvl="1">
              <a:buFont typeface="+mj-lt"/>
              <a:buAutoNum type="arabicPeriod"/>
            </a:pPr>
            <a:r>
              <a:rPr lang="ru-RU" sz="1600" i="1" u="sng" dirty="0" err="1" smtClean="0"/>
              <a:t>Переслідувались</a:t>
            </a:r>
            <a:r>
              <a:rPr lang="ru-RU" sz="1600" i="1" u="sng" dirty="0" smtClean="0"/>
              <a:t> </a:t>
            </a:r>
            <a:r>
              <a:rPr lang="ru-RU" sz="1600" i="1" u="sng" dirty="0" err="1"/>
              <a:t>українська</a:t>
            </a:r>
            <a:r>
              <a:rPr lang="ru-RU" sz="1600" i="1" u="sng" dirty="0"/>
              <a:t> культура, </a:t>
            </a:r>
            <a:r>
              <a:rPr lang="ru-RU" sz="1600" i="1" u="sng" dirty="0" err="1"/>
              <a:t>її</a:t>
            </a:r>
            <a:r>
              <a:rPr lang="ru-RU" sz="1600" i="1" u="sng" dirty="0"/>
              <a:t> </a:t>
            </a:r>
            <a:r>
              <a:rPr lang="ru-RU" sz="1600" i="1" u="sng" dirty="0" err="1"/>
              <a:t>діячі</a:t>
            </a:r>
            <a:r>
              <a:rPr lang="ru-RU" sz="1600" i="1" u="sng" dirty="0"/>
              <a:t>, </a:t>
            </a:r>
            <a:r>
              <a:rPr lang="ru-RU" sz="1600" i="1" u="sng" dirty="0" err="1"/>
              <a:t>українська</a:t>
            </a:r>
            <a:r>
              <a:rPr lang="ru-RU" sz="1600" i="1" u="sng" dirty="0"/>
              <a:t> </a:t>
            </a:r>
            <a:r>
              <a:rPr lang="ru-RU" sz="1600" i="1" u="sng" dirty="0" err="1"/>
              <a:t>мова</a:t>
            </a:r>
            <a:r>
              <a:rPr lang="ru-RU" sz="1600" i="1" u="sng" dirty="0"/>
              <a:t>, </a:t>
            </a:r>
            <a:r>
              <a:rPr lang="ru-RU" sz="1600" i="1" u="sng" dirty="0" err="1"/>
              <a:t>преса</a:t>
            </a:r>
            <a:r>
              <a:rPr lang="ru-RU" sz="1600" i="1" u="sng" dirty="0"/>
              <a:t>, театр.</a:t>
            </a:r>
            <a:br>
              <a:rPr lang="ru-RU" sz="1600" i="1" u="sng" dirty="0"/>
            </a:br>
            <a:endParaRPr lang="ru-RU" sz="1600" i="1" u="sng" dirty="0"/>
          </a:p>
          <a:p>
            <a:pPr lvl="1">
              <a:buFont typeface="+mj-lt"/>
              <a:buAutoNum type="arabicPeriod"/>
            </a:pPr>
            <a:r>
              <a:rPr lang="ru-RU" sz="1600" i="1" u="sng" dirty="0" err="1" smtClean="0"/>
              <a:t>Тиск</a:t>
            </a:r>
            <a:r>
              <a:rPr lang="ru-RU" sz="1600" i="1" u="sng" dirty="0" smtClean="0"/>
              <a:t> </a:t>
            </a:r>
            <a:r>
              <a:rPr lang="ru-RU" sz="1600" i="1" u="sng" dirty="0" err="1"/>
              <a:t>офіційної</a:t>
            </a:r>
            <a:r>
              <a:rPr lang="ru-RU" sz="1600" i="1" u="sng" dirty="0"/>
              <a:t> </a:t>
            </a:r>
            <a:r>
              <a:rPr lang="ru-RU" sz="1600" i="1" u="sng" dirty="0" err="1"/>
              <a:t>імперської</a:t>
            </a:r>
            <a:r>
              <a:rPr lang="ru-RU" sz="1600" i="1" u="sng" dirty="0"/>
              <a:t> </a:t>
            </a:r>
            <a:r>
              <a:rPr lang="ru-RU" sz="1600" i="1" u="sng" dirty="0" err="1"/>
              <a:t>влади</a:t>
            </a:r>
            <a:r>
              <a:rPr lang="ru-RU" sz="1600" i="1" u="sng" dirty="0"/>
              <a:t> </a:t>
            </a:r>
            <a:r>
              <a:rPr lang="ru-RU" sz="1600" i="1" u="sng" dirty="0" err="1"/>
              <a:t>доповнювався</a:t>
            </a:r>
            <a:r>
              <a:rPr lang="ru-RU" sz="1600" i="1" u="sng" dirty="0"/>
              <a:t> </a:t>
            </a:r>
            <a:r>
              <a:rPr lang="ru-RU" sz="1600" i="1" u="sng" dirty="0" err="1"/>
              <a:t>національним</a:t>
            </a:r>
            <a:r>
              <a:rPr lang="ru-RU" sz="1600" i="1" u="sng" dirty="0"/>
              <a:t> </a:t>
            </a:r>
            <a:r>
              <a:rPr lang="ru-RU" sz="1600" i="1" u="sng" dirty="0" err="1"/>
              <a:t>гнобленням</a:t>
            </a:r>
            <a:r>
              <a:rPr lang="ru-RU" sz="1600" i="1" u="sng" dirty="0"/>
              <a:t> з боку </a:t>
            </a:r>
            <a:r>
              <a:rPr lang="ru-RU" sz="1600" i="1" u="sng" dirty="0" err="1"/>
              <a:t>польських</a:t>
            </a:r>
            <a:r>
              <a:rPr lang="ru-RU" sz="1600" i="1" u="sng" dirty="0"/>
              <a:t>, </a:t>
            </a:r>
            <a:r>
              <a:rPr lang="ru-RU" sz="1600" i="1" u="sng" dirty="0" err="1"/>
              <a:t>румунських</a:t>
            </a:r>
            <a:r>
              <a:rPr lang="ru-RU" sz="1600" i="1" u="sng" dirty="0"/>
              <a:t> і </a:t>
            </a:r>
            <a:r>
              <a:rPr lang="ru-RU" sz="1600" i="1" u="sng" dirty="0" err="1"/>
              <a:t>угорських</a:t>
            </a:r>
            <a:r>
              <a:rPr lang="ru-RU" sz="1600" i="1" u="sng" dirty="0"/>
              <a:t> </a:t>
            </a:r>
            <a:r>
              <a:rPr lang="ru-RU" sz="1600" i="1" u="sng" dirty="0" err="1"/>
              <a:t>чиновників</a:t>
            </a:r>
            <a:r>
              <a:rPr lang="ru-RU" sz="1600" i="1" u="sng" dirty="0"/>
              <a:t>, великих </a:t>
            </a:r>
            <a:r>
              <a:rPr lang="ru-RU" sz="1600" i="1" u="sng" dirty="0" err="1"/>
              <a:t>землевласників</a:t>
            </a:r>
            <a:r>
              <a:rPr lang="ru-RU" sz="1600" i="1" u="sng" dirty="0"/>
              <a:t> і </a:t>
            </a:r>
            <a:r>
              <a:rPr lang="ru-RU" sz="1600" i="1" u="sng" dirty="0" err="1"/>
              <a:t>підприємців</a:t>
            </a:r>
            <a:r>
              <a:rPr lang="ru-RU" sz="1600" i="1" u="sng" dirty="0"/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3700" y="3925144"/>
            <a:ext cx="1127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Закономірним</a:t>
            </a:r>
            <a:r>
              <a:rPr lang="ru-RU" dirty="0" smtClean="0"/>
              <a:t> </a:t>
            </a:r>
            <a:r>
              <a:rPr lang="ru-RU" dirty="0" err="1" smtClean="0"/>
              <a:t>наслідком</a:t>
            </a:r>
            <a:r>
              <a:rPr lang="ru-RU" dirty="0" smtClean="0"/>
              <a:t> такого становища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посилення</a:t>
            </a:r>
            <a:r>
              <a:rPr lang="ru-RU" dirty="0" smtClean="0"/>
              <a:t> </a:t>
            </a:r>
            <a:r>
              <a:rPr lang="ru-RU" dirty="0" err="1" smtClean="0"/>
              <a:t>боротьби</a:t>
            </a:r>
            <a:r>
              <a:rPr lang="ru-RU" dirty="0" smtClean="0"/>
              <a:t> за </a:t>
            </a:r>
            <a:r>
              <a:rPr lang="ru-RU" dirty="0" err="1" smtClean="0"/>
              <a:t>поліпшення</a:t>
            </a:r>
            <a:r>
              <a:rPr lang="ru-RU" dirty="0" smtClean="0"/>
              <a:t> </a:t>
            </a:r>
            <a:r>
              <a:rPr lang="ru-RU" dirty="0" err="1" smtClean="0"/>
              <a:t>національно-політичного</a:t>
            </a:r>
            <a:r>
              <a:rPr lang="ru-RU" dirty="0" smtClean="0"/>
              <a:t> становища. </a:t>
            </a:r>
            <a:r>
              <a:rPr lang="ru-RU" dirty="0" err="1" smtClean="0"/>
              <a:t>Саме</a:t>
            </a:r>
            <a:r>
              <a:rPr lang="ru-RU" dirty="0" smtClean="0"/>
              <a:t> в </a:t>
            </a:r>
            <a:r>
              <a:rPr lang="ru-RU" dirty="0" err="1" smtClean="0"/>
              <a:t>цей</a:t>
            </a:r>
            <a:r>
              <a:rPr lang="ru-RU" dirty="0" smtClean="0"/>
              <a:t> час на арену </a:t>
            </a:r>
            <a:r>
              <a:rPr lang="ru-RU" dirty="0" err="1" smtClean="0"/>
              <a:t>політичного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Наддніпрянщини</a:t>
            </a:r>
            <a:r>
              <a:rPr lang="ru-RU" dirty="0" smtClean="0"/>
              <a:t> почали </a:t>
            </a:r>
            <a:r>
              <a:rPr lang="ru-RU" dirty="0" err="1" smtClean="0"/>
              <a:t>виходити</a:t>
            </a:r>
            <a:r>
              <a:rPr lang="ru-RU" dirty="0" smtClean="0"/>
              <a:t> </a:t>
            </a:r>
            <a:r>
              <a:rPr lang="ru-RU" dirty="0" err="1" smtClean="0"/>
              <a:t>політичні</a:t>
            </a:r>
            <a:r>
              <a:rPr lang="ru-RU" dirty="0" smtClean="0"/>
              <a:t> </a:t>
            </a:r>
            <a:r>
              <a:rPr lang="ru-RU" dirty="0" err="1" smtClean="0"/>
              <a:t>партії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прагнули</a:t>
            </a:r>
            <a:r>
              <a:rPr lang="ru-RU" dirty="0" smtClean="0"/>
              <a:t> </a:t>
            </a:r>
            <a:r>
              <a:rPr lang="ru-RU" dirty="0" err="1" smtClean="0"/>
              <a:t>очолити</a:t>
            </a:r>
            <a:r>
              <a:rPr lang="ru-RU" dirty="0" smtClean="0"/>
              <a:t> </a:t>
            </a:r>
            <a:r>
              <a:rPr lang="ru-RU" dirty="0" err="1" smtClean="0"/>
              <a:t>невдоволених</a:t>
            </a:r>
            <a:r>
              <a:rPr lang="ru-RU" dirty="0" smtClean="0"/>
              <a:t> </a:t>
            </a:r>
            <a:r>
              <a:rPr lang="ru-RU" dirty="0" err="1" smtClean="0"/>
              <a:t>існуючим</a:t>
            </a:r>
            <a:r>
              <a:rPr lang="ru-RU" dirty="0" smtClean="0"/>
              <a:t> становищем. </a:t>
            </a:r>
            <a:r>
              <a:rPr lang="ru-RU" dirty="0" err="1" smtClean="0"/>
              <a:t>Першою</a:t>
            </a:r>
            <a:r>
              <a:rPr lang="ru-RU" dirty="0" smtClean="0"/>
              <a:t> з них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Революційна</a:t>
            </a:r>
            <a:r>
              <a:rPr lang="ru-RU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заснована в </a:t>
            </a:r>
            <a:r>
              <a:rPr lang="ru-RU" dirty="0" err="1" smtClean="0"/>
              <a:t>Харкові</a:t>
            </a:r>
            <a:r>
              <a:rPr lang="ru-RU" dirty="0" smtClean="0"/>
              <a:t> 9 </a:t>
            </a:r>
            <a:r>
              <a:rPr lang="ru-RU" dirty="0" err="1" smtClean="0"/>
              <a:t>січня</a:t>
            </a:r>
            <a:r>
              <a:rPr lang="ru-RU" dirty="0" smtClean="0"/>
              <a:t> 1900 р. </a:t>
            </a:r>
            <a:r>
              <a:rPr lang="ru-RU" dirty="0" err="1" smtClean="0"/>
              <a:t>Дмитром</a:t>
            </a:r>
            <a:r>
              <a:rPr lang="ru-RU" dirty="0" smtClean="0"/>
              <a:t> Антоновичем. Головною метою </a:t>
            </a:r>
            <a:r>
              <a:rPr lang="ru-RU" dirty="0" err="1" smtClean="0"/>
              <a:t>партії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досягнення</a:t>
            </a:r>
            <a:r>
              <a:rPr lang="ru-RU" dirty="0" smtClean="0"/>
              <a:t> </a:t>
            </a:r>
            <a:r>
              <a:rPr lang="ru-RU" dirty="0" err="1" smtClean="0"/>
              <a:t>незалежності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РУП </a:t>
            </a:r>
            <a:r>
              <a:rPr lang="ru-RU" dirty="0" err="1" smtClean="0"/>
              <a:t>спиралася</a:t>
            </a:r>
            <a:r>
              <a:rPr lang="ru-RU" dirty="0" smtClean="0"/>
              <a:t> на </a:t>
            </a:r>
            <a:r>
              <a:rPr lang="ru-RU" dirty="0" err="1" smtClean="0"/>
              <a:t>студентів</a:t>
            </a:r>
            <a:r>
              <a:rPr lang="ru-RU" dirty="0" smtClean="0"/>
              <a:t>, </a:t>
            </a:r>
            <a:r>
              <a:rPr lang="ru-RU" dirty="0" err="1" smtClean="0"/>
              <a:t>семінаристів</a:t>
            </a:r>
            <a:r>
              <a:rPr lang="ru-RU" dirty="0" smtClean="0"/>
              <a:t>, </a:t>
            </a:r>
            <a:r>
              <a:rPr lang="ru-RU" dirty="0" err="1" smtClean="0"/>
              <a:t>учителів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представників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інтелігенції</a:t>
            </a:r>
            <a:r>
              <a:rPr lang="ru-RU" dirty="0" smtClean="0"/>
              <a:t>, на </a:t>
            </a:r>
            <a:r>
              <a:rPr lang="ru-RU" dirty="0" err="1" smtClean="0"/>
              <a:t>робітників</a:t>
            </a:r>
            <a:r>
              <a:rPr lang="ru-RU" dirty="0" smtClean="0"/>
              <a:t> низки </a:t>
            </a:r>
            <a:r>
              <a:rPr lang="ru-RU" dirty="0" err="1" smtClean="0"/>
              <a:t>підприємств</a:t>
            </a:r>
            <a:r>
              <a:rPr lang="ru-RU" dirty="0" smtClean="0"/>
              <a:t>. Але </a:t>
            </a:r>
            <a:r>
              <a:rPr lang="ru-RU" dirty="0" err="1" smtClean="0"/>
              <a:t>політичний</a:t>
            </a:r>
            <a:r>
              <a:rPr lang="ru-RU" dirty="0" smtClean="0"/>
              <a:t> </a:t>
            </a:r>
            <a:r>
              <a:rPr lang="ru-RU" dirty="0" err="1" smtClean="0"/>
              <a:t>напрям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нечіткий</a:t>
            </a:r>
            <a:r>
              <a:rPr lang="ru-RU" dirty="0" smtClean="0"/>
              <a:t> через </a:t>
            </a:r>
            <a:r>
              <a:rPr lang="ru-RU" dirty="0" err="1" smtClean="0"/>
              <a:t>соціальну</a:t>
            </a:r>
            <a:r>
              <a:rPr lang="ru-RU" dirty="0" smtClean="0"/>
              <a:t> </a:t>
            </a:r>
            <a:r>
              <a:rPr lang="ru-RU" dirty="0" err="1" smtClean="0"/>
              <a:t>строкатість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членів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продемонстрував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документ — </a:t>
            </a:r>
            <a:r>
              <a:rPr lang="ru-RU" dirty="0" err="1" smtClean="0"/>
              <a:t>брошура</a:t>
            </a:r>
            <a:r>
              <a:rPr lang="ru-RU" dirty="0" smtClean="0"/>
              <a:t> М. </a:t>
            </a:r>
            <a:r>
              <a:rPr lang="ru-RU" dirty="0" err="1" smtClean="0"/>
              <a:t>Міхновського</a:t>
            </a:r>
            <a:r>
              <a:rPr lang="ru-RU" dirty="0" smtClean="0"/>
              <a:t> «</a:t>
            </a:r>
            <a:r>
              <a:rPr lang="ru-RU" dirty="0" err="1" smtClean="0"/>
              <a:t>Самостійна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», </a:t>
            </a:r>
            <a:r>
              <a:rPr lang="ru-RU" dirty="0" err="1" smtClean="0"/>
              <a:t>головна</a:t>
            </a:r>
            <a:r>
              <a:rPr lang="ru-RU" dirty="0" smtClean="0"/>
              <a:t> думка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містила</a:t>
            </a:r>
            <a:r>
              <a:rPr lang="ru-RU" dirty="0" smtClean="0"/>
              <a:t> в </a:t>
            </a:r>
            <a:r>
              <a:rPr lang="ru-RU" dirty="0" err="1" smtClean="0"/>
              <a:t>собі</a:t>
            </a:r>
            <a:r>
              <a:rPr lang="ru-RU" dirty="0" smtClean="0"/>
              <a:t> гасло «</a:t>
            </a:r>
            <a:r>
              <a:rPr lang="ru-RU" dirty="0" err="1" smtClean="0"/>
              <a:t>Україна</a:t>
            </a:r>
            <a:r>
              <a:rPr lang="ru-RU" dirty="0" smtClean="0"/>
              <a:t> для </a:t>
            </a:r>
            <a:r>
              <a:rPr lang="ru-RU" dirty="0" err="1" smtClean="0"/>
              <a:t>українців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190</TotalTime>
  <Words>1187</Words>
  <Application>Microsoft Office PowerPoint</Application>
  <PresentationFormat>Широкоэкранный</PresentationFormat>
  <Paragraphs>50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Georgia</vt:lpstr>
      <vt:lpstr>Wingdings 3</vt:lpstr>
      <vt:lpstr>Ион</vt:lpstr>
      <vt:lpstr>Україна на початку ХХ століття </vt:lpstr>
      <vt:lpstr>Становище Наддніпрянської України у складі Росії на початку XX ст. </vt:lpstr>
      <vt:lpstr>Презентация PowerPoint</vt:lpstr>
      <vt:lpstr>Презентация PowerPoint</vt:lpstr>
      <vt:lpstr>Економічний розвиток Західної України </vt:lpstr>
      <vt:lpstr>Карта еміграції українців</vt:lpstr>
      <vt:lpstr>Соціальні рухи в Україні на початку XX ст. </vt:lpstr>
      <vt:lpstr>Презентация PowerPoint</vt:lpstr>
      <vt:lpstr>Національно-визвольний рух на початку XX ст.</vt:lpstr>
      <vt:lpstr>Презентация PowerPoint</vt:lpstr>
      <vt:lpstr> Українські землі під час Російської революції 1905-1907 рр. </vt:lpstr>
      <vt:lpstr>Презентация PowerPoint</vt:lpstr>
      <vt:lpstr>Презентация PowerPoint</vt:lpstr>
      <vt:lpstr>Презентация PowerPoint</vt:lpstr>
      <vt:lpstr>Ілля Шранг голова Української парламентської громади </vt:lpstr>
      <vt:lpstr>Післяреволюційна реакція </vt:lpstr>
      <vt:lpstr>Презентация PowerPoint</vt:lpstr>
      <vt:lpstr>Столипінська аграрна реформа </vt:lpstr>
      <vt:lpstr>Столипін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на початку ХХ століття</dc:title>
  <dc:creator>mambo</dc:creator>
  <cp:lastModifiedBy>mambo</cp:lastModifiedBy>
  <cp:revision>16</cp:revision>
  <dcterms:created xsi:type="dcterms:W3CDTF">2013-05-13T20:19:34Z</dcterms:created>
  <dcterms:modified xsi:type="dcterms:W3CDTF">2013-05-14T06:45:00Z</dcterms:modified>
</cp:coreProperties>
</file>