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3" r:id="rId1"/>
  </p:sldMasterIdLst>
  <p:notesMasterIdLst>
    <p:notesMasterId r:id="rId17"/>
  </p:notesMasterIdLst>
  <p:sldIdLst>
    <p:sldId id="256" r:id="rId2"/>
    <p:sldId id="257" r:id="rId3"/>
    <p:sldId id="258" r:id="rId4"/>
    <p:sldId id="260" r:id="rId5"/>
    <p:sldId id="261" r:id="rId6"/>
    <p:sldId id="262" r:id="rId7"/>
    <p:sldId id="263" r:id="rId8"/>
    <p:sldId id="265" r:id="rId9"/>
    <p:sldId id="270" r:id="rId10"/>
    <p:sldId id="268" r:id="rId11"/>
    <p:sldId id="269" r:id="rId12"/>
    <p:sldId id="273" r:id="rId13"/>
    <p:sldId id="271" r:id="rId14"/>
    <p:sldId id="274"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186" autoAdjust="0"/>
    <p:restoredTop sz="90788" autoAdjust="0"/>
  </p:normalViewPr>
  <p:slideViewPr>
    <p:cSldViewPr snapToGrid="0">
      <p:cViewPr varScale="1">
        <p:scale>
          <a:sx n="83" d="100"/>
          <a:sy n="83" d="100"/>
        </p:scale>
        <p:origin x="-76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1BB65-0BBA-4D81-B960-74D7E174D785}" type="datetimeFigureOut">
              <a:rPr lang="uk-UA" smtClean="0"/>
              <a:pPr/>
              <a:t>25.12.2014</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5B3DCB-B106-4682-8A26-0336EFD0FD99}" type="slidenum">
              <a:rPr lang="uk-UA" smtClean="0"/>
              <a:pPr/>
              <a:t>‹#›</a:t>
            </a:fld>
            <a:endParaRPr lang="uk-UA"/>
          </a:p>
        </p:txBody>
      </p:sp>
    </p:spTree>
    <p:extLst>
      <p:ext uri="{BB962C8B-B14F-4D97-AF65-F5344CB8AC3E}">
        <p14:creationId xmlns:p14="http://schemas.microsoft.com/office/powerpoint/2010/main" xmlns="" val="3150066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uk-UA" dirty="0" smtClean="0"/>
              <a:t>Фото зроблене о 15.30 29 листопада</a:t>
            </a:r>
            <a:r>
              <a:rPr lang="uk-UA" baseline="0" dirty="0" smtClean="0"/>
              <a:t> 2013 року</a:t>
            </a:r>
            <a:endParaRPr lang="uk-UA" dirty="0"/>
          </a:p>
        </p:txBody>
      </p:sp>
      <p:sp>
        <p:nvSpPr>
          <p:cNvPr id="4" name="Номер слайда 3"/>
          <p:cNvSpPr>
            <a:spLocks noGrp="1"/>
          </p:cNvSpPr>
          <p:nvPr>
            <p:ph type="sldNum" sz="quarter" idx="10"/>
          </p:nvPr>
        </p:nvSpPr>
        <p:spPr/>
        <p:txBody>
          <a:bodyPr/>
          <a:lstStyle/>
          <a:p>
            <a:fld id="{465B3DCB-B106-4682-8A26-0336EFD0FD99}" type="slidenum">
              <a:rPr lang="uk-UA" smtClean="0"/>
              <a:pPr/>
              <a:t>2</a:t>
            </a:fld>
            <a:endParaRPr lang="uk-UA"/>
          </a:p>
        </p:txBody>
      </p:sp>
    </p:spTree>
    <p:extLst>
      <p:ext uri="{BB962C8B-B14F-4D97-AF65-F5344CB8AC3E}">
        <p14:creationId xmlns:p14="http://schemas.microsoft.com/office/powerpoint/2010/main" xmlns="" val="83481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fld id="{B61BEF0D-F0BB-DE4B-95CE-6DB70DBA9567}" type="datetimeFigureOut">
              <a:rPr lang="en-US" smtClean="0"/>
              <a:pPr/>
              <a:t>12/25/2014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3200"/>
            </a:lvl1pPr>
          </a:lstStyle>
          <a:p>
            <a:r>
              <a:rPr lang="ru-RU" smtClean="0"/>
              <a:t>Образец заголовка</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pPr/>
              <a:t>12/25/2014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ru-RU" smtClean="0"/>
              <a:t>Образец заголовка</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pPr/>
              <a:t>12/25/2014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pPr/>
              <a:t>‹#›</a:t>
            </a:fld>
            <a:endParaRPr lang="en-US" dirty="0"/>
          </a:p>
        </p:txBody>
      </p:sp>
      <p:sp>
        <p:nvSpPr>
          <p:cNvPr id="8" name="Content Placeholder 7"/>
          <p:cNvSpPr>
            <a:spLocks noGrp="1"/>
          </p:cNvSpPr>
          <p:nvPr>
            <p:ph sz="quarter" idx="13"/>
          </p:nvPr>
        </p:nvSpPr>
        <p:spPr>
          <a:xfrm>
            <a:off x="812800" y="1600200"/>
            <a:ext cx="105664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32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12/25/2014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812800" y="274638"/>
            <a:ext cx="10566400" cy="1143000"/>
          </a:xfrm>
        </p:spPr>
        <p:txBody>
          <a:bodyPr/>
          <a:lstStyle/>
          <a:p>
            <a:r>
              <a:rPr lang="ru-RU" smtClean="0"/>
              <a:t>Образец заголовка</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pPr/>
              <a:t>12/25/2014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812800" y="274638"/>
            <a:ext cx="10566400" cy="11430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61BEF0D-F0BB-DE4B-95CE-6DB70DBA9567}" type="datetimeFigureOut">
              <a:rPr lang="en-US" smtClean="0"/>
              <a:pPr/>
              <a:t>12/25/2014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12/25/2014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12/25/2014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smtClean="0"/>
              <a:pPr/>
              <a:t>12/25/2014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12/25/2014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61BEF0D-F0BB-DE4B-95CE-6DB70DBA9567}" type="datetimeFigureOut">
              <a:rPr lang="en-US" smtClean="0"/>
              <a:pPr/>
              <a:t>12/25/2014</a:t>
            </a:fld>
            <a:endParaRPr lang="en-US" dirty="0"/>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100" baseline="0">
                <a:solidFill>
                  <a:schemeClr val="tx1"/>
                </a:solidFill>
              </a:defRPr>
            </a:lvl1pPr>
          </a:lstStyle>
          <a:p>
            <a:fld id="{D57F1E4F-1CFF-5643-939E-217C01CDF565}"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4.xml"/><Relationship Id="rId1" Type="http://schemas.openxmlformats.org/officeDocument/2006/relationships/video" Target="NUL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uk-UA" sz="4800" b="1"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Або Революція гідності</a:t>
            </a:r>
            <a:endParaRPr lang="ru-RU" sz="48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Заголовок 1"/>
          <p:cNvSpPr>
            <a:spLocks noGrp="1"/>
          </p:cNvSpPr>
          <p:nvPr>
            <p:ph type="ctrTitle"/>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uk-UA" sz="1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Євромайдан</a:t>
            </a:r>
            <a:endParaRPr lang="ru-RU" sz="1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4145098090"/>
      </p:ext>
    </p:extLst>
  </p:cSld>
  <p:clrMapOvr>
    <a:masterClrMapping/>
  </p:clrMapOvr>
  <mc:AlternateContent xmlns:mc="http://schemas.openxmlformats.org/markup-compatibility/2006">
    <mc:Choice xmlns:p14="http://schemas.microsoft.com/office/powerpoint/2010/main" xmlns=""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7" presetClass="emph" presetSubtype="0" repeatCount="5000" fill="remove" grpId="2" nodeType="afterEffect">
                                  <p:stCondLst>
                                    <p:cond delay="0"/>
                                  </p:stCondLst>
                                  <p:childTnLst>
                                    <p:animClr clrSpc="rgb" dir="cw">
                                      <p:cBhvr override="childStyle">
                                        <p:cTn id="15" dur="250" autoRev="1" fill="remove"/>
                                        <p:tgtEl>
                                          <p:spTgt spid="3">
                                            <p:txEl>
                                              <p:pRg st="0" end="0"/>
                                            </p:txEl>
                                          </p:spTgt>
                                        </p:tgtEl>
                                        <p:attrNameLst>
                                          <p:attrName>style.color</p:attrName>
                                        </p:attrNameLst>
                                      </p:cBhvr>
                                      <p:to>
                                        <a:srgbClr val="FF0000"/>
                                      </p:to>
                                    </p:animClr>
                                    <p:animClr clrSpc="rgb" dir="cw">
                                      <p:cBhvr>
                                        <p:cTn id="16" dur="250" autoRev="1" fill="remove"/>
                                        <p:tgtEl>
                                          <p:spTgt spid="3">
                                            <p:txEl>
                                              <p:pRg st="0" end="0"/>
                                            </p:txEl>
                                          </p:spTgt>
                                        </p:tgtEl>
                                        <p:attrNameLst>
                                          <p:attrName>fillcolor</p:attrName>
                                        </p:attrNameLst>
                                      </p:cBhvr>
                                      <p:to>
                                        <a:srgbClr val="FF0000"/>
                                      </p:to>
                                    </p:animClr>
                                    <p:set>
                                      <p:cBhvr>
                                        <p:cTn id="17" dur="250" autoRev="1" fill="remove"/>
                                        <p:tgtEl>
                                          <p:spTgt spid="3">
                                            <p:txEl>
                                              <p:pRg st="0" end="0"/>
                                            </p:txEl>
                                          </p:spTgt>
                                        </p:tgtEl>
                                        <p:attrNameLst>
                                          <p:attrName>fill.type</p:attrName>
                                        </p:attrNameLst>
                                      </p:cBhvr>
                                      <p:to>
                                        <p:strVal val="solid"/>
                                      </p:to>
                                    </p:set>
                                    <p:set>
                                      <p:cBhvr>
                                        <p:cTn id="18" dur="250" autoRev="1" fill="remove"/>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2"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25992" y="259760"/>
            <a:ext cx="5170005" cy="923330"/>
          </a:xfrm>
          <a:prstGeom prst="rect">
            <a:avLst/>
          </a:prstGeom>
          <a:noFill/>
        </p:spPr>
        <p:txBody>
          <a:bodyPr wrap="none" lIns="91440" tIns="45720" rIns="91440" bIns="45720">
            <a:spAutoFit/>
          </a:bodyPr>
          <a:lstStyle/>
          <a:p>
            <a:pPr algn="ctr"/>
            <a:r>
              <a:rPr lang="uk-UA"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Небесна сотня</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TextBox 3"/>
          <p:cNvSpPr txBox="1"/>
          <p:nvPr/>
        </p:nvSpPr>
        <p:spPr>
          <a:xfrm>
            <a:off x="451262" y="1698171"/>
            <a:ext cx="2268187" cy="2677656"/>
          </a:xfrm>
          <a:prstGeom prst="rect">
            <a:avLst/>
          </a:prstGeom>
          <a:noFill/>
        </p:spPr>
        <p:txBody>
          <a:bodyPr wrap="square" rtlCol="0">
            <a:spAutoFit/>
          </a:bodyPr>
          <a:lstStyle/>
          <a:p>
            <a:r>
              <a:rPr lang="uk-U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Вони відстоювали свою Батьківщину</a:t>
            </a:r>
          </a:p>
          <a:p>
            <a:r>
              <a:rPr lang="uk-U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Вони – </a:t>
            </a:r>
            <a:r>
              <a:rPr lang="uk-U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герої</a:t>
            </a:r>
            <a:endParaRPr lang="uk-U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uk-U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Герої не вмирають</a:t>
            </a:r>
            <a:r>
              <a:rPr lang="uk-U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uk-UA"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122" name="Picture 2" descr="http://nature.pu.if.ua/images/1-H7YBp-700x446.jpg"/>
          <p:cNvPicPr>
            <a:picLocks noChangeAspect="1" noChangeArrowheads="1"/>
          </p:cNvPicPr>
          <p:nvPr/>
        </p:nvPicPr>
        <p:blipFill>
          <a:blip r:embed="rId2"/>
          <a:srcRect/>
          <a:stretch>
            <a:fillRect/>
          </a:stretch>
        </p:blipFill>
        <p:spPr bwMode="auto">
          <a:xfrm>
            <a:off x="3538855" y="1315402"/>
            <a:ext cx="6667500" cy="4248151"/>
          </a:xfrm>
          <a:prstGeom prst="rect">
            <a:avLst/>
          </a:prstGeom>
          <a:noFill/>
        </p:spPr>
      </p:pic>
    </p:spTree>
    <p:extLst>
      <p:ext uri="{BB962C8B-B14F-4D97-AF65-F5344CB8AC3E}">
        <p14:creationId xmlns:p14="http://schemas.microsoft.com/office/powerpoint/2010/main" xmlns="" val="267182066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003" y="1"/>
            <a:ext cx="4286993" cy="6109365"/>
          </a:xfrm>
          <a:prstGeom prst="rect">
            <a:avLst/>
          </a:prstGeom>
          <a:noFill/>
        </p:spPr>
        <p:txBody>
          <a:bodyPr wrap="square" rtlCol="0">
            <a:spAutoFit/>
          </a:bodyPr>
          <a:lstStyle/>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Небесна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Сотня</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У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нашій</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пам'яті</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Ви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назавжди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лишились,</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Історія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одна, і Ви -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її</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частина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тільки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знайте,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браття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ми за Вас молились,</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молимось</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за Вами -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ненька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Україна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Вже</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не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повернеться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додому</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той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хлопчина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його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вчора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тільки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відпустила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Поцілувала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тихо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мовивши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Іди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дитино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щастя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України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вона -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єдина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Казала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берегти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себе. Але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даремно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хлопець</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був</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готовий</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йти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безстрашно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Аби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лише</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країна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котру</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так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кохав</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страшенно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Не стала на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коліна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а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боролася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відважно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Хлопчина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вірив</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колись, одного ранку,</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Відкривши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очі</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він</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відчує</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повну</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волю.</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Але та куля, в день зимовий, на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світанку</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Перехопила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подих</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та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змінила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долю.</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sp>
        <p:nvSpPr>
          <p:cNvPr id="3" name="TextBox 2"/>
          <p:cNvSpPr txBox="1"/>
          <p:nvPr/>
        </p:nvSpPr>
        <p:spPr>
          <a:xfrm>
            <a:off x="4191990" y="1"/>
            <a:ext cx="4180114" cy="6109365"/>
          </a:xfrm>
          <a:prstGeom prst="rect">
            <a:avLst/>
          </a:prstGeom>
          <a:noFill/>
        </p:spPr>
        <p:txBody>
          <a:bodyPr wrap="square" rtlCol="0">
            <a:spAutoFit/>
          </a:bodyPr>
          <a:lstStyle/>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Хлопчина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вірив</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колись, одного дня,</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Розкаже</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син</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йому</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як любить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Батьківщину</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Хіба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він</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знав,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борючись</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за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це</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щодня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Все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доведеться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відпустити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в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мить</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єдину</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Так. Той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хлопчина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він</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не знав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тоді</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Що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нелюд</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пострілом</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прицільним</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забере</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життя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браття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хлопця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українці</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у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біді</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Заплачуть</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відпустивши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тіло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в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небуття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Але ж душа! Душа Героя -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вічно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лине!</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До тебе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наші</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сльози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молитви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зізнання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Повір</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хлопчина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наша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пам'ять</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не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загине</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Як і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омріяні</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тобою - воля та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кохання</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Небесна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сотня. Прапор.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Чорна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стрічка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сльози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бо</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хлопче</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словом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вже</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не з нами.</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Але в думках -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ти</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поруч</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і не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згасне</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свічка</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линуть</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буде: "Слава </a:t>
            </a:r>
            <a:r>
              <a:rPr lang="ru-RU" sz="17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Україні</a:t>
            </a:r>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над ланами.</a:t>
            </a:r>
          </a:p>
          <a:p>
            <a:r>
              <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sp>
        <p:nvSpPr>
          <p:cNvPr id="4" name="TextBox 3"/>
          <p:cNvSpPr txBox="1"/>
          <p:nvPr/>
        </p:nvSpPr>
        <p:spPr>
          <a:xfrm>
            <a:off x="8906494" y="3847605"/>
            <a:ext cx="2553195" cy="1754326"/>
          </a:xfrm>
          <a:prstGeom prst="rect">
            <a:avLst/>
          </a:prstGeom>
          <a:noFill/>
        </p:spPr>
        <p:txBody>
          <a:bodyPr wrap="square" rtlCol="0">
            <a:spAutoFit/>
          </a:bodyPr>
          <a:lstStyle/>
          <a:p>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Героям Майдану, впавшим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мертвими</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за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світле</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майбутнє</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України</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присвячується</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Автор: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Ірина</a:t>
            </a:r>
            <a:r>
              <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Дасюк</a:t>
            </a:r>
            <a:endPar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237919" y="569855"/>
            <a:ext cx="3724159" cy="248482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846417222"/>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http://www.bilozerska.info/wp-content/uploads/2014/01/s140121-013.jpg"/>
          <p:cNvPicPr>
            <a:picLocks noChangeAspect="1" noChangeArrowheads="1"/>
          </p:cNvPicPr>
          <p:nvPr/>
        </p:nvPicPr>
        <p:blipFill>
          <a:blip r:embed="rId2"/>
          <a:srcRect/>
          <a:stretch>
            <a:fillRect/>
          </a:stretch>
        </p:blipFill>
        <p:spPr bwMode="auto">
          <a:xfrm>
            <a:off x="0" y="3608"/>
            <a:ext cx="12192000" cy="6854392"/>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3829" y="249555"/>
            <a:ext cx="4161545" cy="27812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36920" y="123825"/>
            <a:ext cx="3580881" cy="2944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893267" y="2972131"/>
            <a:ext cx="3709461" cy="29316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p:cNvSpPr txBox="1"/>
          <p:nvPr/>
        </p:nvSpPr>
        <p:spPr>
          <a:xfrm>
            <a:off x="9372081" y="1251584"/>
            <a:ext cx="2636520" cy="4524315"/>
          </a:xfrm>
          <a:prstGeom prst="rect">
            <a:avLst/>
          </a:prstGeom>
          <a:noFill/>
        </p:spPr>
        <p:txBody>
          <a:bodyPr wrap="square" rtlCol="0">
            <a:spAutoFit/>
          </a:bodyPr>
          <a:lstStyle/>
          <a:p>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3 </a:t>
            </a:r>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місяці</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t>
            </a:r>
          </a:p>
          <a:p>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100 </a:t>
            </a:r>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життів</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t>
            </a:r>
          </a:p>
          <a:p>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Мерзлота і пекло.</a:t>
            </a:r>
          </a:p>
          <a:p>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Зневіра</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і Бог.</a:t>
            </a:r>
          </a:p>
          <a:p>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Самотність</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і </a:t>
            </a:r>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єднання</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t>
            </a:r>
          </a:p>
          <a:p>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Слабкість</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і сила.</a:t>
            </a:r>
          </a:p>
          <a:p>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Ненависть і </a:t>
            </a:r>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любов</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t>
            </a:r>
          </a:p>
          <a:p>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Тепер</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ми </a:t>
            </a:r>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назавжди</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знатимемо</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що</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ми </a:t>
            </a:r>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можемо</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t>
            </a:r>
          </a:p>
          <a:p>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Слава </a:t>
            </a:r>
            <a:r>
              <a:rPr lang="ru-RU" sz="2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Україні</a:t>
            </a:r>
            <a:r>
              <a:rPr lang="ru-RU" sz="2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t>
            </a:r>
          </a:p>
        </p:txBody>
      </p:sp>
    </p:spTree>
    <p:extLst>
      <p:ext uri="{BB962C8B-B14F-4D97-AF65-F5344CB8AC3E}">
        <p14:creationId xmlns:p14="http://schemas.microsoft.com/office/powerpoint/2010/main" xmlns="" val="33734771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informator.su/storage/bfi_thumb/kiev22_b-2w0obmvvwfqwwt07oprimi.jpg"/>
          <p:cNvPicPr>
            <a:picLocks noChangeAspect="1" noChangeArrowheads="1"/>
          </p:cNvPicPr>
          <p:nvPr/>
        </p:nvPicPr>
        <p:blipFill>
          <a:blip r:embed="rId2"/>
          <a:srcRect/>
          <a:stretch>
            <a:fillRect/>
          </a:stretch>
        </p:blipFill>
        <p:spPr bwMode="auto">
          <a:xfrm>
            <a:off x="0" y="0"/>
            <a:ext cx="12192000" cy="6851838"/>
          </a:xfrm>
          <a:prstGeom prst="rect">
            <a:avLst/>
          </a:prstGeom>
          <a:noFill/>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92780" y="1451610"/>
            <a:ext cx="5581976" cy="3416320"/>
          </a:xfrm>
          <a:prstGeom prst="rect">
            <a:avLst/>
          </a:prstGeom>
          <a:noFill/>
        </p:spPr>
        <p:txBody>
          <a:bodyPr wrap="square" lIns="91440" tIns="45720" rIns="91440" bIns="45720">
            <a:spAutoFit/>
          </a:bodyPr>
          <a:lstStyle/>
          <a:p>
            <a:pPr algn="ctr"/>
            <a:r>
              <a:rPr lang="uk-UA"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Дякую за увагу! </a:t>
            </a:r>
          </a:p>
          <a:p>
            <a:pPr algn="ctr"/>
            <a:r>
              <a:rPr lang="ru-RU" sz="5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Підготував</a:t>
            </a: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Шевченко т.</a:t>
            </a:r>
          </a:p>
          <a:p>
            <a:pPr algn="ctr"/>
            <a:r>
              <a:rPr lang="ru-RU"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М.ІІ-25</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3654126182"/>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1590" y="609600"/>
            <a:ext cx="4331084" cy="1863436"/>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r"/>
            <a:r>
              <a:rPr lang="uk-UA"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Євромайдан – це </a:t>
            </a: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національно-патріотичні</a:t>
            </a:r>
            <a:r>
              <a:rPr lang="ru-RU"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uk-UA" sz="2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протестні</a:t>
            </a:r>
            <a:r>
              <a:rPr lang="ru-RU"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акції</a:t>
            </a: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в Україні, </a:t>
            </a:r>
            <a:r>
              <a:rPr lang="ru-RU" sz="2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проти</a:t>
            </a:r>
            <a:r>
              <a:rPr lang="ru-RU"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корупції</a:t>
            </a:r>
            <a:r>
              <a:rPr lang="ru-RU" sz="2000" b="1" cap="none" spc="0" baseline="30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соціальної</a:t>
            </a:r>
            <a:r>
              <a:rPr lang="ru-RU"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нерівності</a:t>
            </a:r>
            <a:r>
              <a:rPr lang="ru-RU" sz="2000" b="1" cap="none" spc="0" baseline="30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свавілля</a:t>
            </a:r>
            <a:r>
              <a:rPr lang="ru-RU"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правоохоронних</a:t>
            </a: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органів</a:t>
            </a: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та сил </a:t>
            </a:r>
            <a:r>
              <a:rPr lang="ru-RU"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спецпризначення</a:t>
            </a: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на </a:t>
            </a:r>
            <a:r>
              <a:rPr lang="ru-RU"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підтримку</a:t>
            </a: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європейського</a:t>
            </a: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вектора </a:t>
            </a:r>
            <a:r>
              <a:rPr lang="ru-RU"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зовнішньої</a:t>
            </a: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політики</a:t>
            </a: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 </a:t>
            </a:r>
            <a:r>
              <a:rPr lang="ru-RU" sz="2000" b="1" cap="none" spc="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України</a:t>
            </a: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cs typeface="Calibri" panose="020F0502020204030204" pitchFamily="34" charset="0"/>
              </a:rPr>
              <a:t>.</a:t>
            </a:r>
          </a:p>
        </p:txBody>
      </p:sp>
      <p:sp>
        <p:nvSpPr>
          <p:cNvPr id="3" name="Объект 2"/>
          <p:cNvSpPr>
            <a:spLocks noGrp="1"/>
          </p:cNvSpPr>
          <p:nvPr>
            <p:ph sz="quarter" idx="13"/>
          </p:nvPr>
        </p:nvSpPr>
        <p:spPr>
          <a:xfrm>
            <a:off x="128584" y="2877211"/>
            <a:ext cx="4831619" cy="3880773"/>
          </a:xfrm>
        </p:spPr>
        <p:txBody>
          <a:bodyPr>
            <a:normAutofit/>
          </a:bodyPr>
          <a:lstStyle/>
          <a:p>
            <a:pPr marL="0" indent="0" algn="r">
              <a:buNone/>
            </a:pPr>
            <a:r>
              <a:rPr lang="uk-UA" sz="1800" b="1"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ea typeface="+mj-ea"/>
                <a:cs typeface="Calibri" panose="020F0502020204030204" pitchFamily="34" charset="0"/>
              </a:rPr>
              <a:t>Протести розпочалися 21 листопада 2013 року як реакція на рішення Кабінету Міністрів України про призупинення процесу підготування до підписання Угоди про асоціацію між Україною та Євросоюзом і значно поширилися після силового розгону демонстрації в Києві вночі 30 листопада. У рамках поняття протестів кінця 2013 року відбувалися зокрема мітинги, демонстрації, студентські страйки.</a:t>
            </a:r>
          </a:p>
        </p:txBody>
      </p:sp>
      <p:pic>
        <p:nvPicPr>
          <p:cNvPr id="6" name="Рисунок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38551" y="641268"/>
            <a:ext cx="6964875" cy="4643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1129888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Гимн Украины поет 200 000 человек на _ЕВРОМАЙДАНЕ 14.12.2013 КИЕВ, Майдан Незалежности _Евромайдан">
            <a:hlinkClick r:id="" action="ppaction://media"/>
          </p:cNvPr>
          <p:cNvPicPr>
            <a:picLocks noGrp="1" noChangeAspect="1"/>
          </p:cNvPicPr>
          <p:nvPr>
            <p:ph sz="quarter" idx="13"/>
            <a:videoFile r:link="rId1"/>
            <p:extLst>
              <p:ext uri="{DAA4B4D4-6D71-4841-9C94-3DE7FCFB9230}">
                <p14:media xmlns:p14="http://schemas.microsoft.com/office/powerpoint/2010/main" xmlns="" r:embed="rId3">
                  <p14:fade in="1000"/>
                </p14:media>
              </p:ext>
            </p:extLst>
          </p:nvPr>
        </p:nvPicPr>
        <p:blipFill>
          <a:blip r:embed="rId4"/>
          <a:stretch>
            <a:fillRect/>
          </a:stretch>
        </p:blipFill>
        <p:spPr>
          <a:xfrm>
            <a:off x="2834641" y="821994"/>
            <a:ext cx="6543304" cy="3680608"/>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
        <p:nvSpPr>
          <p:cNvPr id="2" name="Заголовок 1"/>
          <p:cNvSpPr>
            <a:spLocks noGrp="1"/>
          </p:cNvSpPr>
          <p:nvPr>
            <p:ph type="title"/>
          </p:nvPr>
        </p:nvSpPr>
        <p:spPr>
          <a:xfrm>
            <a:off x="0" y="4789170"/>
            <a:ext cx="12192000" cy="1143000"/>
          </a:xfrm>
        </p:spPr>
        <p:txBody>
          <a:bodyPr>
            <a:normAutofit/>
          </a:bodyPr>
          <a:lstStyle/>
          <a:p>
            <a:pPr algn="ctr"/>
            <a:r>
              <a:rPr lang="uk-UA"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Майже вся Україна повстала проти режиму Януковича.</a:t>
            </a:r>
            <a:br>
              <a:rPr lang="uk-UA"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uk-UA"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Люди стояли </a:t>
            </a:r>
            <a:r>
              <a:rPr lang="uk-UA" sz="20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не за євроінтеграцію, не за гроші, не за Юлю, Віталіка, Арсенія чи когось ще, зараз люди стоять за своє майбутнє, майбутнє наших дітей, за незалежну Україну</a:t>
            </a:r>
            <a:r>
              <a:rPr lang="uk-UA" sz="1800" dirty="0" smtClean="0">
                <a:solidFill>
                  <a:schemeClr val="tx1">
                    <a:lumMod val="75000"/>
                    <a:lumOff val="25000"/>
                  </a:schemeClr>
                </a:solidFill>
              </a:rPr>
              <a:t>.</a:t>
            </a:r>
            <a:endParaRPr lang="uk-UA" sz="1800" dirty="0">
              <a:solidFill>
                <a:schemeClr val="tx1">
                  <a:lumMod val="75000"/>
                  <a:lumOff val="25000"/>
                </a:schemeClr>
              </a:solidFill>
            </a:endParaRPr>
          </a:p>
        </p:txBody>
      </p:sp>
    </p:spTree>
    <p:extLst>
      <p:ext uri="{BB962C8B-B14F-4D97-AF65-F5344CB8AC3E}">
        <p14:creationId xmlns:p14="http://schemas.microsoft.com/office/powerpoint/2010/main" xmlns="" val="3779322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3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3636">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296883" y="771898"/>
            <a:ext cx="3389292" cy="3724096"/>
          </a:xfrm>
          <a:prstGeom prst="rect">
            <a:avLst/>
          </a:prstGeom>
          <a:noFill/>
        </p:spPr>
        <p:txBody>
          <a:bodyPr wrap="square" lIns="91440" tIns="45720" rIns="91440" bIns="45720">
            <a:spAutoFit/>
          </a:bodyPr>
          <a:lstStyle/>
          <a:p>
            <a:pPr algn="ctr"/>
            <a:r>
              <a:rPr lang="uk-UA"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Майже в кожній країні</a:t>
            </a:r>
          </a:p>
          <a:p>
            <a:pPr algn="ctr"/>
            <a:r>
              <a:rPr lang="uk-UA"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люди на підтримку України організовують власні </a:t>
            </a:r>
          </a:p>
          <a:p>
            <a:pPr algn="ctr"/>
            <a:r>
              <a:rPr lang="uk-UA"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майдани</a:t>
            </a:r>
            <a:endParaRPr lang="ru-RU"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33915" y="2776821"/>
            <a:ext cx="5771211" cy="3835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05727" y="249382"/>
            <a:ext cx="5370814" cy="35796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13307267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714999"/>
            <a:ext cx="12192000" cy="787111"/>
          </a:xfrm>
        </p:spPr>
        <p:txBody>
          <a:bodyPr>
            <a:normAutofit/>
          </a:bodyPr>
          <a:lstStyle/>
          <a:p>
            <a:pPr algn="ctr"/>
            <a:r>
              <a:rPr lang="uk-UA"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Дуже багато талановитої молоді на майдані. Такою молоддю можна пишатись.</a:t>
            </a:r>
            <a:endParaRPr lang="uk-UA"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26362" y="225388"/>
            <a:ext cx="8334933" cy="5556622"/>
          </a:xfrm>
          <a:prstGeom prst="rect">
            <a:avLst/>
          </a:prstGeom>
          <a:ln w="38100" cap="sq">
            <a:noFill/>
            <a:prstDash val="solid"/>
            <a:miter lim="800000"/>
          </a:ln>
          <a:effectLst>
            <a:glow rad="63500">
              <a:schemeClr val="accent2">
                <a:satMod val="175000"/>
                <a:alpha val="40000"/>
              </a:schemeClr>
            </a:glow>
            <a:outerShdw blurRad="184150" dist="241300" dir="11520000" sx="110000" sy="110000" algn="ctr">
              <a:srgbClr val="000000">
                <a:alpha val="18000"/>
              </a:srgbClr>
            </a:outerShdw>
          </a:effectLst>
        </p:spPr>
      </p:pic>
    </p:spTree>
    <p:extLst>
      <p:ext uri="{BB962C8B-B14F-4D97-AF65-F5344CB8AC3E}">
        <p14:creationId xmlns:p14="http://schemas.microsoft.com/office/powerpoint/2010/main" xmlns="" val="321746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3148" y="593765"/>
            <a:ext cx="3628840" cy="4690755"/>
          </a:xfrm>
        </p:spPr>
        <p:txBody>
          <a:bodyPr>
            <a:normAutofit fontScale="90000"/>
          </a:bodyPr>
          <a:lstStyle/>
          <a:p>
            <a:pPr algn="r">
              <a:lnSpc>
                <a:spcPct val="150000"/>
              </a:lnSpc>
            </a:pPr>
            <a:r>
              <a:rPr lang="uk-UA" sz="2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Завдяки </a:t>
            </a:r>
            <a:r>
              <a:rPr lang="uk-UA" sz="2400" b="1" cap="none" spc="0"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Є</a:t>
            </a:r>
            <a:r>
              <a:rPr lang="uk-UA" sz="24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вромайдану</a:t>
            </a:r>
            <a:r>
              <a:rPr lang="uk-UA" sz="2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український тлумачний словник поповнився новим словом «</a:t>
            </a:r>
            <a:r>
              <a:rPr lang="uk-UA" sz="24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Тітушка</a:t>
            </a:r>
            <a:r>
              <a:rPr lang="uk-UA" sz="2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(-і)». </a:t>
            </a:r>
            <a:r>
              <a:rPr lang="uk-UA" sz="2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r>
            <a:br>
              <a:rPr lang="uk-UA" sz="2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br>
            <a:r>
              <a:rPr lang="uk-UA" sz="2400" b="1" cap="none" spc="0"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Тітушки</a:t>
            </a:r>
            <a:r>
              <a:rPr lang="uk-UA" sz="2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uk-UA" sz="24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це люди які продали свою честь і гідність за якісь 200 гривень, це ті хто б'є невинних дітей.</a:t>
            </a:r>
            <a:endParaRPr lang="uk-UA" sz="2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4" name="Рисунок 3"/>
          <p:cNvPicPr>
            <a:picLocks noChangeAspect="1"/>
          </p:cNvPicPr>
          <p:nvPr/>
        </p:nvPicPr>
        <p:blipFill>
          <a:blip r:embed="rId2"/>
          <a:stretch>
            <a:fillRect/>
          </a:stretch>
        </p:blipFill>
        <p:spPr>
          <a:xfrm>
            <a:off x="4583874" y="1092531"/>
            <a:ext cx="6336881" cy="5645495"/>
          </a:xfrm>
          <a:prstGeom prst="rect">
            <a:avLst/>
          </a:prstGeom>
          <a:scene3d>
            <a:camera prst="perspectiveHeroicExtremeLeftFacing"/>
            <a:lightRig rig="threePt" dir="t"/>
          </a:scene3d>
        </p:spPr>
      </p:pic>
    </p:spTree>
    <p:extLst>
      <p:ext uri="{BB962C8B-B14F-4D97-AF65-F5344CB8AC3E}">
        <p14:creationId xmlns:p14="http://schemas.microsoft.com/office/powerpoint/2010/main" xmlns="" val="22574373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80959" y="1151164"/>
            <a:ext cx="3563341" cy="4417621"/>
          </a:xfrm>
        </p:spPr>
        <p:txBody>
          <a:bodyPr>
            <a:noAutofit/>
          </a:bodyPr>
          <a:lstStyle/>
          <a:p>
            <a:pPr>
              <a:lnSpc>
                <a:spcPct val="150000"/>
              </a:lnSpc>
            </a:pPr>
            <a:r>
              <a:rPr lang="uk-UA" sz="32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По прикладу киян, піднялась вся Україна, і всі об'єднані однією ідеєю.</a:t>
            </a:r>
            <a:br>
              <a:rPr lang="uk-UA" sz="32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br>
            <a:endParaRPr lang="uk-UA" sz="32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pic>
        <p:nvPicPr>
          <p:cNvPr id="3074" name="Picture 2" descr="http://cs424621.vk.me/v424621544/9ad0/z4u0C-JgIi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86813" y="785102"/>
            <a:ext cx="6252463" cy="45869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541662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Киев. Евромайдан и ул. Грушевского, день 73-й"/>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1885" y="457429"/>
            <a:ext cx="3665910" cy="2445430"/>
          </a:xfrm>
          <a:prstGeom prst="rect">
            <a:avLst/>
          </a:prstGeom>
          <a:ln>
            <a:noFill/>
          </a:ln>
          <a:effectLst>
            <a:softEdge rad="112500"/>
          </a:effectLst>
          <a:scene3d>
            <a:camera prst="perspectiveContrastingRightFacing"/>
            <a:lightRig rig="threePt" dir="t"/>
          </a:scene3d>
          <a:extLst>
            <a:ext uri="{909E8E84-426E-40DD-AFC4-6F175D3DCCD1}">
              <a14:hiddenFill xmlns:a14="http://schemas.microsoft.com/office/drawing/2010/main" xmlns="">
                <a:solidFill>
                  <a:srgbClr val="FFFFFF"/>
                </a:solidFill>
              </a14:hiddenFill>
            </a:ext>
          </a:extLst>
        </p:spPr>
      </p:pic>
      <p:pic>
        <p:nvPicPr>
          <p:cNvPr id="2050" name="Picture 2" descr="Киев. Евромайдан и ул. Грушевского, день 73-й"/>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76201" y="457429"/>
            <a:ext cx="3665910" cy="244543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2" name="Picture 4" descr="Киев. Евромайдан и ул. Грушевского, день 73-й"/>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283720" y="457429"/>
            <a:ext cx="3665910" cy="2445430"/>
          </a:xfrm>
          <a:prstGeom prst="rect">
            <a:avLst/>
          </a:prstGeom>
          <a:ln>
            <a:noFill/>
          </a:ln>
          <a:effectLst>
            <a:softEdge rad="112500"/>
          </a:effectLst>
          <a:scene3d>
            <a:camera prst="perspectiveContrastingLeftFacing"/>
            <a:lightRig rig="threePt" dir="t"/>
          </a:scene3d>
          <a:extLst>
            <a:ext uri="{909E8E84-426E-40DD-AFC4-6F175D3DCCD1}">
              <a14:hiddenFill xmlns:a14="http://schemas.microsoft.com/office/drawing/2010/main" xmlns="">
                <a:solidFill>
                  <a:srgbClr val="FFFFFF"/>
                </a:solidFill>
              </a14:hiddenFill>
            </a:ext>
          </a:extLst>
        </p:spPr>
      </p:pic>
      <p:pic>
        <p:nvPicPr>
          <p:cNvPr id="2054" name="Picture 6" descr="Киев. Евромайдан и ул. Грушевского, день 73-й"/>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88855" y="3171598"/>
            <a:ext cx="3665910" cy="244543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6" name="Picture 8" descr="Киев. Евромайдан и ул. Грушевского, день 73-й"/>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381500" y="3171599"/>
            <a:ext cx="3665910" cy="244543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8" name="Picture 10" descr="Киев. Евромайдан и ул. Грушевского, день 73-й"/>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283720" y="3171599"/>
            <a:ext cx="3665910" cy="244543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161015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par>
                                <p:cTn id="11" presetID="22" presetClass="entr" presetSubtype="4"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wipe(down)">
                                      <p:cBhvr>
                                        <p:cTn id="16" dur="500"/>
                                        <p:tgtEl>
                                          <p:spTgt spid="2054"/>
                                        </p:tgtEl>
                                      </p:cBhvr>
                                    </p:animEffect>
                                  </p:childTnLst>
                                </p:cTn>
                              </p:par>
                              <p:par>
                                <p:cTn id="17" presetID="22" presetClass="entr" presetSubtype="4" fill="hold" nodeType="withEffect">
                                  <p:stCondLst>
                                    <p:cond delay="0"/>
                                  </p:stCondLst>
                                  <p:childTnLst>
                                    <p:set>
                                      <p:cBhvr>
                                        <p:cTn id="18" dur="1" fill="hold">
                                          <p:stCondLst>
                                            <p:cond delay="0"/>
                                          </p:stCondLst>
                                        </p:cTn>
                                        <p:tgtEl>
                                          <p:spTgt spid="2056"/>
                                        </p:tgtEl>
                                        <p:attrNameLst>
                                          <p:attrName>style.visibility</p:attrName>
                                        </p:attrNameLst>
                                      </p:cBhvr>
                                      <p:to>
                                        <p:strVal val="visible"/>
                                      </p:to>
                                    </p:set>
                                    <p:animEffect transition="in" filter="wipe(down)">
                                      <p:cBhvr>
                                        <p:cTn id="19" dur="500"/>
                                        <p:tgtEl>
                                          <p:spTgt spid="2056"/>
                                        </p:tgtEl>
                                      </p:cBhvr>
                                    </p:animEffect>
                                  </p:childTnLst>
                                </p:cTn>
                              </p:par>
                              <p:par>
                                <p:cTn id="20" presetID="22" presetClass="entr" presetSubtype="4" fill="hold" nodeType="with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wipe(down)">
                                      <p:cBhvr>
                                        <p:cTn id="22"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14212" y="212260"/>
            <a:ext cx="3926075" cy="923330"/>
          </a:xfrm>
          <a:prstGeom prst="rect">
            <a:avLst/>
          </a:prstGeom>
          <a:noFill/>
        </p:spPr>
        <p:txBody>
          <a:bodyPr wrap="none" lIns="91440" tIns="45720" rIns="91440" bIns="45720">
            <a:spAutoFit/>
          </a:bodyPr>
          <a:lstStyle/>
          <a:p>
            <a:pPr algn="ctr"/>
            <a:r>
              <a:rPr lang="uk-UA"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Криваві події</a:t>
            </a:r>
            <a:endParaRPr lang="ru-RU"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977249" y="1793175"/>
            <a:ext cx="5640285" cy="37601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4379" y="1135590"/>
            <a:ext cx="5715000" cy="3800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36673753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Horizon</Template>
  <TotalTime>369</TotalTime>
  <Words>241</Words>
  <Application>Microsoft Office PowerPoint</Application>
  <PresentationFormat>Произвольный</PresentationFormat>
  <Paragraphs>76</Paragraphs>
  <Slides>15</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Горизонт</vt:lpstr>
      <vt:lpstr>Євромайдан</vt:lpstr>
      <vt:lpstr>Євромайдан – це  національно-патріотичні, протестні акції в Україні, проти корупції соціальної нерівності свавілля правоохоронних органів та сил спецпризначення, на підтримку європейського  вектора зовнішньої політики України.</vt:lpstr>
      <vt:lpstr>Майже вся Україна повстала проти режиму Януковича. Люди стояли не за євроінтеграцію, не за гроші, не за Юлю, Віталіка, Арсенія чи когось ще, зараз люди стоять за своє майбутнє, майбутнє наших дітей, за незалежну Україну.</vt:lpstr>
      <vt:lpstr>Слайд 4</vt:lpstr>
      <vt:lpstr>Дуже багато талановитої молоді на майдані. Такою молоддю можна пишатись.</vt:lpstr>
      <vt:lpstr>Завдяки Євромайдану український тлумачний словник поповнився новим словом «Тітушка(-і)».  Тітушки це люди які продали свою честь і гідність за якісь 200 гривень, це ті хто б'є невинних дітей.</vt:lpstr>
      <vt:lpstr>По прикладу киян, піднялась вся Україна, і всі об'єднані однією ідеєю. </vt:lpstr>
      <vt:lpstr>Слайд 8</vt:lpstr>
      <vt:lpstr>Слайд 9</vt:lpstr>
      <vt:lpstr>Слайд 10</vt:lpstr>
      <vt:lpstr>Слайд 11</vt:lpstr>
      <vt:lpstr>Слайд 12</vt:lpstr>
      <vt:lpstr>Слайд 13</vt:lpstr>
      <vt:lpstr>Слайд 14</vt:lpstr>
      <vt:lpstr>Слайд 15</vt:lpstr>
    </vt:vector>
  </TitlesOfParts>
  <Company>SPecialiST RePack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Євромайдан</dc:title>
  <dc:creator>DimaIvaMac</dc:creator>
  <cp:lastModifiedBy>User</cp:lastModifiedBy>
  <cp:revision>41</cp:revision>
  <dcterms:created xsi:type="dcterms:W3CDTF">2014-02-03T16:26:39Z</dcterms:created>
  <dcterms:modified xsi:type="dcterms:W3CDTF">2014-12-25T07:28:53Z</dcterms:modified>
</cp:coreProperties>
</file>