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D4F05-C2DC-4227-88D9-702A3CF9781E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2696B-3841-4796-83A9-6BFAB80E9D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6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2696B-3841-4796-83A9-6BFAB80E9D4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30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E89FBC-62EC-498C-B50D-FE94BEDBCE6C}" type="datetimeFigureOut">
              <a:rPr lang="ru-RU" smtClean="0"/>
              <a:t>25.12.2012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178CA93-21C7-4953-B9AD-5470FB5B36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F%D1%80%D0%BE%D1%81%D0%BB%D0%B0%D0%B2_%D0%9C%D1%83%D0%B4%D1%80%D0%B8%D0%B9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uk.wikipedia.org/wiki/%D0%A4%D1%80%D0%B5%D1%81%D0%BA%D0%B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#cite_note-1"/><Relationship Id="rId2" Type="http://schemas.openxmlformats.org/officeDocument/2006/relationships/hyperlink" Target="http://uk.wikipedia.org/w/index.php?title=%D0%92%D0%B8%D1%81%D0%BE%D1%86%D1%8C%D0%BA%D0%B8%D0%B9_%D0%A1%D0%B5%D1%80%D0%B3%D1%96%D0%B9_%D0%9E%D0%BB%D0%B5%D0%BA%D1%81%D0%B0%D0%BD%D0%B4%D1%80%D0%BE%D0%B2%D0%B8%D1%87&amp;action=edit&amp;redlink=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k.wikipedia.org/wiki/%D0%91%D0%B0%D1%80%D0%BE%D0%BA%D0%BE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wVcAvkFxF6E" TargetMode="External"/><Relationship Id="rId3" Type="http://schemas.openxmlformats.org/officeDocument/2006/relationships/hyperlink" Target="http://kraevid.org/kyiv/geography/models/saint_sophia_cathedral/uk/" TargetMode="External"/><Relationship Id="rId7" Type="http://schemas.openxmlformats.org/officeDocument/2006/relationships/hyperlink" Target="http://www.unian.net/ukr/news/news-371245.html" TargetMode="External"/><Relationship Id="rId2" Type="http://schemas.openxmlformats.org/officeDocument/2006/relationships/hyperlink" Target="http://nzsk.org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yslenedrevo.com.ua/studies/arox/ipp/falsejubilee.html" TargetMode="External"/><Relationship Id="rId5" Type="http://schemas.openxmlformats.org/officeDocument/2006/relationships/hyperlink" Target="http://oko.kiev.ua/Monument.jsp?monumentId=30" TargetMode="External"/><Relationship Id="rId4" Type="http://schemas.openxmlformats.org/officeDocument/2006/relationships/hyperlink" Target="http://www.sophia.org.ua/museum.html" TargetMode="External"/><Relationship Id="rId9" Type="http://schemas.openxmlformats.org/officeDocument/2006/relationships/hyperlink" Target="http://uk.wikipedia.org/wiki/%D0%A1%D0%BE%D1%84%D1%96%D0%B9%D1%81%D1%8C%D0%BA%D0%B8%D0%B9_%D1%81%D0%BE%D0%B1%D0%BE%D1%80_(%D0%9A%D0%B8%D1%97%D0%B2)#.D0.9C.D0.BE.D0.B7.D0.B0.D1.97.D0.BA.D0.B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E%D0%9D%D0%95%D0%A1%D0%9A%D0%9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83%D0%B4%D0%B8%D0%BD%D0%BE%D0%BA_%D0%BC%D0%B8%D1%82%D1%80%D0%BE%D0%BF%D0%BE%D0%BB%D0%B8%D1%82%D0%B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uk.wikipedia.org/wiki/%D0%91%D1%96%D0%B1%D0%BB%D1%96%D0%BE%D1%82%D0%B5%D0%BA%D0%B0_%D0%AF%D1%80%D0%BE%D1%81%D0%BB%D0%B0%D0%B2%D0%B0_%D0%9C%D1%83%D0%B4%D1%80%D0%BE%D0%B3%D0%BE" TargetMode="External"/><Relationship Id="rId4" Type="http://schemas.openxmlformats.org/officeDocument/2006/relationships/hyperlink" Target="http://uk.wikipedia.org/wiki/%D0%91%D1%80%D0%B0%D0%BC%D0%B0_%D0%97%D0%B0%D0%B1%D0%BE%D1%80%D0%BE%D0%B2%D1%81%D1%8C%D0%BA%D0%BE%D0%B3%D0%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3265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latin typeface="Times New Roman" pitchFamily="18" charset="0"/>
                <a:cs typeface="Times New Roman" pitchFamily="18" charset="0"/>
              </a:rPr>
              <a:t>Презентація на тему: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1532983"/>
            <a:ext cx="8388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latin typeface="Times New Roman" pitchFamily="18" charset="0"/>
                <a:cs typeface="Times New Roman" pitchFamily="18" charset="0"/>
              </a:rPr>
              <a:t>Софіївський собор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59563" y="5621115"/>
            <a:ext cx="22157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354013">
              <a:defRPr>
                <a:solidFill>
                  <a:schemeClr val="tx1"/>
                </a:solidFill>
                <a:latin typeface="Arial" charset="0"/>
              </a:defRPr>
            </a:lvl1pPr>
            <a:lvl2pPr marL="533400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uk-UA" sz="2400" dirty="0">
                <a:latin typeface="Times New Roman" pitchFamily="18" charset="0"/>
              </a:rPr>
              <a:t>Виконав Учень 10 </a:t>
            </a:r>
            <a:r>
              <a:rPr lang="uk-UA" sz="2400" dirty="0" smtClean="0">
                <a:latin typeface="Times New Roman" pitchFamily="18" charset="0"/>
              </a:rPr>
              <a:t>класу</a:t>
            </a:r>
            <a:endParaRPr lang="ru-RU" sz="2400" dirty="0">
              <a:latin typeface="Times New Roman" pitchFamily="18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59563" y="6461125"/>
            <a:ext cx="2484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000" dirty="0"/>
              <a:t>Драчук Микола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8977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" presetClass="emph" presetSubtype="5" grpId="0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build="allAtOnce"/>
      <p:bldP spid="7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5856" y="44245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Фрески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3695" y="292387"/>
            <a:ext cx="3816424" cy="6463308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r>
              <a:rPr lang="uk-UA" dirty="0" smtClean="0"/>
              <a:t>Частина фресок, що збереглися в Софійському соборі, датується ХІ століттям — вони були виконані під час будівництва собору. В XIX столітті, під час реконструкції собору, на стіни були нанесені нові малюнки, виконані олійними фарбами, які, як правило, повторювали контури старих зображень. В ХХ столітті, під час чергової реставрації вченими було виявлено, що велика частина фресок ХІ століття збереглася під шаром тиньку та олійних фарб, і, де це було можливо, старі фрески були відкриті.</a:t>
            </a:r>
            <a:endParaRPr lang="ru-RU" dirty="0"/>
          </a:p>
        </p:txBody>
      </p:sp>
      <p:pic>
        <p:nvPicPr>
          <p:cNvPr id="9218" name="Picture 2" descr="G:\Зображення\Rodyna_Yaroslav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9020"/>
            <a:ext cx="3096344" cy="2432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3103400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Родина Київського Князя 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  <a:hlinkClick r:id="rId3" tooltip="Ярослав Мудрий"/>
              </a:rPr>
              <a:t>Ярослава Мудрого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  <a:hlinkClick r:id="rId4" tooltip="Фреска"/>
              </a:rPr>
              <a:t>Фреска</a:t>
            </a:r>
            <a:r>
              <a:rPr lang="uk-UA" sz="1600" dirty="0" smtClean="0">
                <a:effectLst/>
                <a:latin typeface="Times New Roman" pitchFamily="18" charset="0"/>
                <a:cs typeface="Times New Roman" pitchFamily="18" charset="0"/>
              </a:rPr>
              <a:t> ХІ століття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G:\Зображення\Sv_Evdokiy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34397"/>
            <a:ext cx="1755847" cy="245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89120" y="4369405"/>
            <a:ext cx="738664" cy="201622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uk-UA" dirty="0" smtClean="0">
                <a:effectLst/>
              </a:rPr>
              <a:t>Свята Євдокія. </a:t>
            </a:r>
            <a:r>
              <a:rPr lang="uk-UA" dirty="0" smtClean="0">
                <a:effectLst/>
                <a:hlinkClick r:id="rId4" tooltip="Фреска"/>
              </a:rPr>
              <a:t>Фреска</a:t>
            </a:r>
            <a:r>
              <a:rPr lang="uk-UA" dirty="0" smtClean="0">
                <a:effectLst/>
              </a:rPr>
              <a:t> XI ст.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5007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1920" y="143054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Графіті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68939" y="3461953"/>
            <a:ext cx="55279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стінах Софійського Собору досі залишилися написи та малюнки, залишені священиками та відвідувачами собору.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Ці написи та малюнки мають загальноприйняту назву — графіті. Кількість графіті та малюнків (збереглися понад 300) свідчать про високий рівень писемності в Київській Русі. Найпомітнішим дослідником та відкривачем більшості графіті був історик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2" tooltip="Висоцький Сергій Олександрович (ще не написана)"/>
              </a:rPr>
              <a:t>Сергій Висоцький</a:t>
            </a:r>
            <a:r>
              <a:rPr lang="uk-UA" baseline="30000" dirty="0" smtClean="0">
                <a:latin typeface="Times New Roman" pitchFamily="18" charset="0"/>
                <a:cs typeface="Times New Roman" pitchFamily="18" charset="0"/>
                <a:hlinkClick r:id="rId3"/>
              </a:rPr>
              <a:t>[1]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Найперше — це цінні знахідки давньоруської письменності, оскільки найдавніші з них виконані не кирилицею, а глаголицею.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054"/>
            <a:ext cx="288032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4509120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/>
              </a:rPr>
              <a:t>Повідомлення про смерть Великого Київського князя Ярослава Мудрого.</a:t>
            </a:r>
            <a:endParaRPr lang="ru-RU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02956"/>
            <a:ext cx="3168352" cy="172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71542" y="95662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/>
              </a:rPr>
              <a:t>Автограф Володимира Мономаха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5996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139" y="620687"/>
            <a:ext cx="578224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ХІ ст. під час будівництва Собору вівтар був відокремлений від загального приміщення лише невисокою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передвівтарною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огорожею, виготовленою з мармуру.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Перший іконостас був виготовлений та встановлений під час перебудови Собору Митрополитом Петром Могилою у 1637–1638 роках.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Під час великої перебудови XVIII зміни в бік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  <a:hlinkClick r:id="rId2" tooltip="Бароко"/>
              </a:rPr>
              <a:t>бароко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торкнулися і інтер'єру Собору. Виконаний у цьому стилі дерев'яний позолочений іконостас був виготовлений в 1747 році українськими майстрами і є чудовим взірцем різьблення по дереву та станкового живопису. Іконостас мав 3 яруси, з яких дотепер зберігся тільки нижній, оскільки в 1935–1937 роках більшовики зруйнували та спалили вісім барокових іконостасів, бічних вівтарів та верхні яруси головного вівтаря.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7984" y="397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Іконостас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62187"/>
            <a:ext cx="2913112" cy="356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2" y="5949280"/>
            <a:ext cx="2913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/>
                <a:latin typeface="Times New Roman" pitchFamily="18" charset="0"/>
                <a:cs typeface="Times New Roman" pitchFamily="18" charset="0"/>
              </a:rPr>
              <a:t>Іконостас Софійського Собору 1747 року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7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124743"/>
            <a:ext cx="73448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695450"/>
            <a:r>
              <a:rPr lang="uk-UA" b="1" dirty="0" smtClean="0"/>
              <a:t>Посилання</a:t>
            </a:r>
          </a:p>
          <a:p>
            <a:r>
              <a:rPr lang="uk-UA" dirty="0" smtClean="0">
                <a:hlinkClick r:id="rId2"/>
              </a:rPr>
              <a:t>Національний заповідник «Софія Київська»</a:t>
            </a:r>
            <a:r>
              <a:rPr lang="uk-UA" dirty="0" smtClean="0"/>
              <a:t> — офіційний сайт</a:t>
            </a:r>
          </a:p>
          <a:p>
            <a:r>
              <a:rPr lang="uk-UA" dirty="0" smtClean="0">
                <a:hlinkClick r:id="rId3"/>
              </a:rPr>
              <a:t>Тривимірна модель Софійського собору (3,2Мб)</a:t>
            </a:r>
            <a:endParaRPr lang="uk-UA" dirty="0" smtClean="0"/>
          </a:p>
          <a:p>
            <a:r>
              <a:rPr lang="uk-UA" dirty="0" smtClean="0">
                <a:hlinkClick r:id="rId4"/>
              </a:rPr>
              <a:t>Софія Київська</a:t>
            </a:r>
            <a:r>
              <a:rPr lang="uk-UA" dirty="0" smtClean="0"/>
              <a:t> — Софійський собор</a:t>
            </a:r>
          </a:p>
          <a:p>
            <a:r>
              <a:rPr lang="uk-UA" dirty="0" err="1" smtClean="0">
                <a:hlinkClick r:id="rId5"/>
              </a:rPr>
              <a:t>oko.kiev.ua</a:t>
            </a:r>
            <a:r>
              <a:rPr lang="uk-UA" dirty="0" smtClean="0"/>
              <a:t> — Софійський монастир. Софійський собор (ХІ — XIX ст.)</a:t>
            </a:r>
          </a:p>
          <a:p>
            <a:r>
              <a:rPr lang="uk-UA" dirty="0" smtClean="0">
                <a:hlinkClick r:id="rId6"/>
              </a:rPr>
              <a:t>М. І. Жарких. Фальшивий ювілей, або помилковість думки про заснування Київської Софії князем Володимиром</a:t>
            </a:r>
            <a:endParaRPr lang="uk-UA" dirty="0" smtClean="0"/>
          </a:p>
          <a:p>
            <a:r>
              <a:rPr lang="uk-UA" dirty="0" smtClean="0">
                <a:hlinkClick r:id="rId7"/>
              </a:rPr>
              <a:t>Георгій </a:t>
            </a:r>
            <a:r>
              <a:rPr lang="uk-UA" dirty="0" err="1" smtClean="0">
                <a:hlinkClick r:id="rId7"/>
              </a:rPr>
              <a:t>Бурсов</a:t>
            </a:r>
            <a:r>
              <a:rPr lang="uk-UA" dirty="0" smtClean="0">
                <a:hlinkClick r:id="rId7"/>
              </a:rPr>
              <a:t>. На фресках Софії Київської насправді — князь Володимир з родиною?</a:t>
            </a:r>
            <a:endParaRPr lang="uk-UA" dirty="0" smtClean="0"/>
          </a:p>
          <a:p>
            <a:r>
              <a:rPr lang="uk-UA" dirty="0" smtClean="0">
                <a:hlinkClick r:id="rId8"/>
              </a:rPr>
              <a:t>Сергій Висоцький. Пам'ять минулого (фільм ДТРК «Культура», 2009 про відкриття у стінах Софії Київської)</a:t>
            </a:r>
            <a:endParaRPr lang="uk-UA" dirty="0" smtClean="0"/>
          </a:p>
          <a:p>
            <a:pPr indent="1695450"/>
            <a:r>
              <a:rPr lang="uk-UA" b="1" dirty="0" smtClean="0"/>
              <a:t>Джерела</a:t>
            </a:r>
          </a:p>
          <a:p>
            <a:r>
              <a:rPr lang="uk-UA" dirty="0" err="1" smtClean="0"/>
              <a:t>Нікітенко</a:t>
            </a:r>
            <a:r>
              <a:rPr lang="uk-UA" dirty="0" smtClean="0"/>
              <a:t> Н. Софії Київській 1000 років. К., 2011. </a:t>
            </a:r>
          </a:p>
          <a:p>
            <a:r>
              <a:rPr lang="en-US" dirty="0" smtClean="0">
                <a:hlinkClick r:id="rId9"/>
              </a:rPr>
              <a:t>http://uk.wikipedia.org/wiki/%D0%A1%D0%BE%D1%84%D1%96%D0%B9%D1%81%D1%8C%D0%BA%D0%B8%D0%B9_%D1%81%D0%BE%D0%B1%D0%BE%D1%80_(%D0%9A%D0%B8%D1%97%D0%B2)#.D0.9C.D0.BE.D0.B7.D0.B0.D1.97.D0.BA.D0.B0</a:t>
            </a:r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415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" action="ppaction://noaction" highlightClick="1"/>
          </p:cNvPr>
          <p:cNvSpPr/>
          <p:nvPr/>
        </p:nvSpPr>
        <p:spPr>
          <a:xfrm>
            <a:off x="1475656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</a:t>
            </a: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noaction" highlightClick="1"/>
          </p:cNvPr>
          <p:cNvSpPr/>
          <p:nvPr/>
        </p:nvSpPr>
        <p:spPr>
          <a:xfrm>
            <a:off x="2068163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о</a:t>
            </a: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noaction" highlightClick="1"/>
          </p:cNvPr>
          <p:cNvSpPr/>
          <p:nvPr/>
        </p:nvSpPr>
        <p:spPr>
          <a:xfrm>
            <a:off x="2660670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</a:t>
            </a:r>
            <a:endParaRPr lang="ru-RU" dirty="0"/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3244527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і</a:t>
            </a:r>
            <a:endParaRPr lang="ru-RU" dirty="0"/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3820591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ї</a:t>
            </a:r>
            <a:endParaRPr lang="ru-RU" dirty="0"/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4396655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</a:t>
            </a:r>
            <a:endParaRPr lang="ru-RU" dirty="0"/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972719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с</a:t>
            </a:r>
            <a:endParaRPr lang="ru-RU" dirty="0"/>
          </a:p>
        </p:txBody>
      </p:sp>
      <p:sp>
        <p:nvSpPr>
          <p:cNvPr id="9" name="Управляющая кнопка: настраиваемая 8">
            <a:hlinkClick r:id="" action="ppaction://noaction" highlightClick="1"/>
          </p:cNvPr>
          <p:cNvSpPr/>
          <p:nvPr/>
        </p:nvSpPr>
        <p:spPr>
          <a:xfrm>
            <a:off x="5548783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ь</a:t>
            </a:r>
            <a:endParaRPr lang="ru-RU" dirty="0"/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6124847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</a:t>
            </a:r>
            <a:endParaRPr lang="ru-RU" dirty="0"/>
          </a:p>
        </p:txBody>
      </p:sp>
      <p:sp>
        <p:nvSpPr>
          <p:cNvPr id="11" name="Управляющая кнопка: настраиваемая 10">
            <a:hlinkClick r:id="" action="ppaction://noaction" highlightClick="1"/>
          </p:cNvPr>
          <p:cNvSpPr/>
          <p:nvPr/>
        </p:nvSpPr>
        <p:spPr>
          <a:xfrm>
            <a:off x="6700911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и</a:t>
            </a:r>
            <a:endParaRPr lang="ru-RU" dirty="0"/>
          </a:p>
        </p:txBody>
      </p: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7276975" y="980728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й</a:t>
            </a:r>
            <a:endParaRPr lang="ru-RU" dirty="0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4390478" y="1621100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</a:t>
            </a:r>
            <a:endParaRPr lang="ru-RU" dirty="0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966542" y="1621100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</a:t>
            </a:r>
            <a:endParaRPr lang="ru-RU" dirty="0"/>
          </a:p>
        </p:txBody>
      </p:sp>
      <p:sp>
        <p:nvSpPr>
          <p:cNvPr id="16" name="Управляющая кнопка: настраиваемая 15">
            <a:hlinkClick r:id="" action="ppaction://noaction" highlightClick="1"/>
          </p:cNvPr>
          <p:cNvSpPr/>
          <p:nvPr/>
        </p:nvSpPr>
        <p:spPr>
          <a:xfrm>
            <a:off x="5542606" y="1621100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б</a:t>
            </a:r>
            <a:endParaRPr lang="ru-RU" dirty="0"/>
          </a:p>
        </p:txBody>
      </p:sp>
      <p:sp>
        <p:nvSpPr>
          <p:cNvPr id="17" name="Управляющая кнопка: настраиваемая 16">
            <a:hlinkClick r:id="" action="ppaction://noaction" highlightClick="1"/>
          </p:cNvPr>
          <p:cNvSpPr/>
          <p:nvPr/>
        </p:nvSpPr>
        <p:spPr>
          <a:xfrm>
            <a:off x="6118670" y="1621100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</a:t>
            </a:r>
            <a:endParaRPr lang="ru-RU" dirty="0"/>
          </a:p>
        </p:txBody>
      </p:sp>
      <p:sp>
        <p:nvSpPr>
          <p:cNvPr id="18" name="Управляющая кнопка: настраиваемая 17">
            <a:hlinkClick r:id="" action="ppaction://noaction" highlightClick="1"/>
          </p:cNvPr>
          <p:cNvSpPr/>
          <p:nvPr/>
        </p:nvSpPr>
        <p:spPr>
          <a:xfrm>
            <a:off x="6700911" y="1621100"/>
            <a:ext cx="576064" cy="57606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р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395536" y="1045036"/>
            <a:ext cx="936104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948702" y="3573016"/>
            <a:ext cx="3746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 smtClean="0">
                <a:latin typeface="Times New Roman" pitchFamily="18" charset="0"/>
                <a:cs typeface="Times New Roman" pitchFamily="18" charset="0"/>
              </a:rPr>
              <a:t>Кінець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879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785" y="324812"/>
            <a:ext cx="443840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 smtClean="0"/>
              <a:t>Собор святої Софії — Премудрості Божої</a:t>
            </a:r>
            <a:r>
              <a:rPr lang="uk-UA" dirty="0" smtClean="0"/>
              <a:t>, </a:t>
            </a:r>
            <a:r>
              <a:rPr lang="uk-UA" b="1" dirty="0" smtClean="0"/>
              <a:t>Софія Київська</a:t>
            </a:r>
            <a:r>
              <a:rPr lang="uk-UA" dirty="0" smtClean="0"/>
              <a:t> або </a:t>
            </a:r>
            <a:r>
              <a:rPr lang="uk-UA" b="1" dirty="0" smtClean="0"/>
              <a:t>Софійський Собор</a:t>
            </a:r>
            <a:r>
              <a:rPr lang="uk-UA" dirty="0" smtClean="0"/>
              <a:t> — християнський собор в центрі Києва, пам'ятка української архітектури і монументального живопису 11 — 18 століть, одна з небагатьох уцілілих споруд часів Київської Русі. Одна з найголовніших християнських святинь Східної Європи, історичний центр Київської митрополії. Знаходиться на території Софійського монастиря i є складовою </a:t>
            </a:r>
            <a:r>
              <a:rPr lang="uk-UA" dirty="0" err="1" smtClean="0"/>
              <a:t>Національногo</a:t>
            </a:r>
            <a:r>
              <a:rPr lang="uk-UA" dirty="0" smtClean="0"/>
              <a:t> заповідника «Софія Київська». Окрім цього собору до Національного заповідника належать такі пам'ятки історії, як Золоті ворота, Андріївська церква, Кирилівська церква і </a:t>
            </a:r>
            <a:r>
              <a:rPr lang="uk-UA" dirty="0" err="1" smtClean="0"/>
              <a:t>Судацька</a:t>
            </a:r>
            <a:r>
              <a:rPr lang="uk-UA" dirty="0" smtClean="0"/>
              <a:t> фортеця.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92" y="1340768"/>
            <a:ext cx="4557468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41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3662"/>
            <a:ext cx="7632848" cy="3416320"/>
          </a:xfrm>
          <a:prstGeom prst="rect">
            <a:avLst/>
          </a:prstGeom>
          <a:noFill/>
        </p:spPr>
        <p:txBody>
          <a:bodyPr wrap="square" numCol="1" spcCol="360000" rtlCol="0" anchor="b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У «Повісті минулих літ» заснування Софійського собору значиться під 1037 роком. Натомість в Новгородському літописі ця подія позначена 1017 роком. В будь-якому разі, засновником собору історичні джерела визначають київського князя Ярослава Володимировича (Мудрого). В останні роки набула певної популярності гіпотеза щодо заснування Софії Київської князем Володимиром, але, на думку значної частини вчених, ця гіпотеза є безпідставною.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00400"/>
            <a:ext cx="5715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834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268760"/>
            <a:ext cx="741682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Київський Софійський собор був однією з найбільших будівель свого часу. Загальна ширина храму — 54,6 м, довжина — 41,7 м, висота до зеніту центральної бані — 28,6 м. Собор має п'ять </a:t>
            </a:r>
            <a:r>
              <a:rPr lang="uk-UA" dirty="0" err="1" smtClean="0"/>
              <a:t>нав</a:t>
            </a:r>
            <a:r>
              <a:rPr lang="uk-UA" dirty="0" smtClean="0"/>
              <a:t>, завершених на сході апсидами, увінчаний 13-ма верхами, що утворюють пірамідальний силует, і оточений з трьох боків двома рядами відкритих галерей, з яких внутрішній має два яруси. Довгий час вважалося, що галереї прибудовані до собору пізніше, але дослідженнями останнього часу доведено, що вони пов'язані з ним єдиним задумом і виникли водночас. Тільки </a:t>
            </a:r>
            <a:r>
              <a:rPr lang="uk-UA" dirty="0" err="1" smtClean="0"/>
              <a:t>хрестильня</a:t>
            </a:r>
            <a:r>
              <a:rPr lang="uk-UA" dirty="0" smtClean="0"/>
              <a:t>, вбудована у західну галерею, належить до середини XII ст.</a:t>
            </a:r>
          </a:p>
          <a:p>
            <a:r>
              <a:rPr lang="uk-UA" dirty="0" smtClean="0"/>
              <a:t>Увінчувала собор ступінчаста композиція з тринадцяти бань, покритих свинцевими листами. Стіни викладалися з великих природних каменів — граніту й рожевого кварциту, що чергувалися з рядами плитоподібної цегли — плінфи. Мурування виконували на рожевому вапняно-цем'янковому розчині. Первісно собор не був зовні потинькований і побілений.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1835696" y="3326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Загальна характеристика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20451"/>
            <a:ext cx="7380312" cy="687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908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3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031" y="-99392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>
                <a:latin typeface="Times New Roman" pitchFamily="18" charset="0"/>
                <a:cs typeface="Times New Roman" pitchFamily="18" charset="0"/>
              </a:rPr>
              <a:t>Хронологічна таблиця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312509"/>
              </p:ext>
            </p:extLst>
          </p:nvPr>
        </p:nvGraphicFramePr>
        <p:xfrm>
          <a:off x="0" y="731605"/>
          <a:ext cx="9144000" cy="5481656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187624"/>
                <a:gridCol w="7956376"/>
              </a:tblGrid>
              <a:tr h="712039">
                <a:tc>
                  <a:txBody>
                    <a:bodyPr/>
                    <a:lstStyle/>
                    <a:p>
                      <a:pPr algn="l"/>
                      <a:r>
                        <a:rPr lang="uk-UA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1638 р</a:t>
                      </a:r>
                    </a:p>
                    <a:p>
                      <a:pPr algn="l"/>
                      <a:r>
                        <a:rPr lang="uk-UA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1654 році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в Соборі засновано чоловічий монастир.</a:t>
                      </a:r>
                    </a:p>
                    <a:p>
                      <a:pPr algn="l"/>
                      <a:r>
                        <a:rPr lang="uk-UA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кияни затверджували у Софійському соборі рішення Переяславської ради про військовий союз з Московією.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194">
                <a:tc>
                  <a:txBody>
                    <a:bodyPr/>
                    <a:lstStyle/>
                    <a:p>
                      <a:pPr algn="l"/>
                      <a:r>
                        <a:rPr lang="uk-UA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1651 р.</a:t>
                      </a:r>
                    </a:p>
                    <a:p>
                      <a:pPr algn="l"/>
                      <a:r>
                        <a:rPr lang="uk-UA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1697 році 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позолочено верхні малі куполи.</a:t>
                      </a:r>
                    </a:p>
                    <a:p>
                      <a:pPr algn="l"/>
                      <a:r>
                        <a:rPr lang="uk-UA" sz="1600" b="1" i="0" dirty="0" smtClean="0">
                          <a:latin typeface="Times New Roman" pitchFamily="18" charset="0"/>
                          <a:cs typeface="Times New Roman" pitchFamily="18" charset="0"/>
                        </a:rPr>
                        <a:t>велика пожежа знищила дерев'яні будівлі Софійського монастиря.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194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1786р.</a:t>
                      </a:r>
                    </a:p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1917 р.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монастир скасовано, а його землі </a:t>
                      </a:r>
                      <a:r>
                        <a:rPr lang="uk-UA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секуляризовано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початок досліджень Софії комітетом охорони старовини та мистецтва.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194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1934 р.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територія Софійського монастиря оголошена Державним </a:t>
                      </a:r>
                      <a:r>
                        <a:rPr lang="uk-UA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історико-архітектурним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заповідником.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194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1941 р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свідченням колишнього завідувача Софійського заповідника Олексія </a:t>
                      </a:r>
                      <a:r>
                        <a:rPr lang="uk-UA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Повстенка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більшовики намагалися замінувати та підірвати Собор, але, на щастя, ця спроба виявилася невдалою.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194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1950-их рр.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 часів СРСР, проводились реставраційні роботи, під час яких виявлені та відкриті фрески 11 сторіччя (фрагментарно, там, де вони збереглися) та відновлені фрески 18 сторіччя.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53194"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1990 р.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ансамбль Софійського монастиря </a:t>
                      </a:r>
                      <a:r>
                        <a:rPr lang="uk-UA" sz="16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занесено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до Переліку всесвітньої спадщини 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  <a:hlinkClick r:id="rId2" tooltip="ЮНЕСКО"/>
                        </a:rPr>
                        <a:t>ЮНЕСКО</a:t>
                      </a:r>
                      <a:r>
                        <a:rPr lang="uk-UA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600" b="1" i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874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G:\Зображення\270px-Sophia_She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147" y="348925"/>
            <a:ext cx="4716016" cy="405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40" y="1052736"/>
            <a:ext cx="54726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Схема території Київського Собору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effectLst/>
                <a:latin typeface="Times New Roman" pitchFamily="18" charset="0"/>
                <a:cs typeface="Times New Roman" pitchFamily="18" charset="0"/>
              </a:rPr>
              <a:t>Схема заповідника Софійський собор.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Софійський собор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Дзвіниця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3" tooltip="Будинок митрополита"/>
              </a:rPr>
              <a:t>Будинок митрополита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Трапезна церква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Братський корпус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Бурса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Консисторія (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хлібня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Південна в'їзна вежа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4" tooltip="Брама Заборовського"/>
              </a:rPr>
              <a:t>Брама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  <a:hlinkClick r:id="rId4" tooltip="Брама Заборовського"/>
              </a:rPr>
              <a:t>Заборовського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Келії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Монастирський готель</a:t>
            </a:r>
          </a:p>
          <a:p>
            <a:pPr marL="342900" indent="-342900">
              <a:buFont typeface="+mj-lt"/>
              <a:buAutoNum type="arabicParenR"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Пам'ятна стела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  <a:hlinkClick r:id="rId5" tooltip="Бібліотека Ярослава Мудрого"/>
              </a:rPr>
              <a:t>бібліотеці Ярослава Мудрого</a:t>
            </a: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6516216" y="5229200"/>
            <a:ext cx="1296144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54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Зображення\sofiyskiy_sobor_14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3" y="0"/>
            <a:ext cx="8532440" cy="552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назад 1">
            <a:hlinkClick r:id="" action="ppaction://hlinkshowjump?jump=previousslide" highlightClick="1"/>
          </p:cNvPr>
          <p:cNvSpPr/>
          <p:nvPr/>
        </p:nvSpPr>
        <p:spPr>
          <a:xfrm>
            <a:off x="6228184" y="5805264"/>
            <a:ext cx="1296144" cy="5760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7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7668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Збереглися і крізь віки до нас дійшли 260 кв. метрів мозаїк та 3 тисячі кв. метрів фресок. Навряд чи десь в Європі можна знайти стільки фресок та мозаїк 11 сторіччя, що </a:t>
            </a: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зберіглися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в одній церкві. Біля кожної мозаїчної композиції є написи грецькою мовою, що пояснюють сюжет. Імена мозаїстів невідомі. Однак художні особливості окремих зображень і способи укладання смальти дають можливість визначити склад бригади майстрів у кількості восьми чоловік (не рахуючи підмайстрів).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Зображення\220px-Sophiya_reconst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3679676" cy="31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34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548680"/>
            <a:ext cx="3816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Особливу цінність становлять мозаїки ХІ ст., які прикрашають головні частини храму — центральну баню і головний вівтар. Тут зображені основні персонажі християнського віровчення. Вони розташовані в строгому порядку згідно з «небесною ієрархією».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58" y="377340"/>
            <a:ext cx="2982121" cy="449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75186" y="4968337"/>
            <a:ext cx="2100063" cy="648072"/>
          </a:xfrm>
        </p:spPr>
        <p:txBody>
          <a:bodyPr/>
          <a:lstStyle/>
          <a:p>
            <a:r>
              <a:rPr lang="uk-UA" sz="1600" dirty="0" smtClean="0"/>
              <a:t>Богоматір Оранта </a:t>
            </a:r>
            <a:endParaRPr lang="ru-RU" sz="16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2592288" cy="305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1448" y="4149080"/>
            <a:ext cx="1015663" cy="230832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uk-UA" dirty="0" smtClean="0">
                <a:effectLst/>
              </a:rPr>
              <a:t>Мозаїка в центральному куполі — Христос</a:t>
            </a:r>
            <a:endParaRPr lang="ru-RU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92" y="3239662"/>
            <a:ext cx="2991123" cy="314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9537" y="2161585"/>
            <a:ext cx="2473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effectLst/>
              </a:rPr>
              <a:t>Мозаїка в центральному куполі — Архангел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20507" y="5417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Мозаїка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6970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126</TotalTime>
  <Words>1089</Words>
  <Application>Microsoft Office PowerPoint</Application>
  <PresentationFormat>Экран (4:3)</PresentationFormat>
  <Paragraphs>94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Коля</dc:creator>
  <cp:lastModifiedBy>Коля</cp:lastModifiedBy>
  <cp:revision>13</cp:revision>
  <dcterms:created xsi:type="dcterms:W3CDTF">2012-12-25T18:33:28Z</dcterms:created>
  <dcterms:modified xsi:type="dcterms:W3CDTF">2012-12-25T20:39:59Z</dcterms:modified>
</cp:coreProperties>
</file>