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08DAD0-9EEA-46CF-8FB2-B7E7346CD1D0}" type="datetimeFigureOut">
              <a:rPr lang="ru-RU" smtClean="0"/>
              <a:t>23.02.2011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EF2494-9437-47D7-B5D0-F02C3C97EA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714488"/>
            <a:ext cx="80010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Архітектура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Галицько-Волинського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князівства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3571900" cy="6215082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Протягом</a:t>
            </a:r>
            <a:r>
              <a:rPr lang="ru-RU" dirty="0" smtClean="0"/>
              <a:t> 989–996 </a:t>
            </a:r>
            <a:r>
              <a:rPr lang="ru-RU" dirty="0" err="1" smtClean="0"/>
              <a:t>рр</a:t>
            </a:r>
            <a:r>
              <a:rPr lang="ru-RU" dirty="0" smtClean="0"/>
              <a:t>. 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 </a:t>
            </a:r>
            <a:r>
              <a:rPr lang="ru-RU" dirty="0" err="1" smtClean="0"/>
              <a:t>будували</a:t>
            </a:r>
            <a:r>
              <a:rPr lang="ru-RU" dirty="0" smtClean="0"/>
              <a:t> </a:t>
            </a:r>
            <a:r>
              <a:rPr lang="ru-RU" b="1" i="1" dirty="0" smtClean="0"/>
              <a:t>храм </a:t>
            </a:r>
            <a:r>
              <a:rPr lang="ru-RU" b="1" i="1" dirty="0" err="1" smtClean="0"/>
              <a:t>Богородицi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Десятинної</a:t>
            </a:r>
            <a:r>
              <a:rPr lang="ru-RU" dirty="0" smtClean="0"/>
              <a:t> церкви – перший </a:t>
            </a:r>
            <a:r>
              <a:rPr lang="ru-RU" dirty="0" err="1" smtClean="0"/>
              <a:t>християнський</a:t>
            </a:r>
            <a:r>
              <a:rPr lang="ru-RU" dirty="0" smtClean="0"/>
              <a:t> </a:t>
            </a:r>
            <a:r>
              <a:rPr lang="ru-RU" dirty="0" err="1" smtClean="0"/>
              <a:t>кам'яний</a:t>
            </a:r>
            <a:r>
              <a:rPr lang="ru-RU" dirty="0" smtClean="0"/>
              <a:t> храм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2210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28670"/>
            <a:ext cx="3752872" cy="5072098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лоті_вор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286676" cy="6858000"/>
          </a:xfrm>
        </p:spPr>
      </p:pic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14356"/>
            <a:ext cx="3357586" cy="6858000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Видатною</a:t>
            </a:r>
            <a:r>
              <a:rPr lang="ru-RU" dirty="0" smtClean="0"/>
              <a:t> </a:t>
            </a:r>
            <a:r>
              <a:rPr lang="ru-RU" dirty="0" err="1" smtClean="0"/>
              <a:t>пам'яткою</a:t>
            </a:r>
            <a:r>
              <a:rPr lang="ru-RU" dirty="0" smtClean="0"/>
              <a:t> </a:t>
            </a:r>
            <a:r>
              <a:rPr lang="ru-RU" dirty="0" err="1" smtClean="0"/>
              <a:t>давньоруської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b="1" i="1" dirty="0" err="1" smtClean="0"/>
              <a:t>Успенський</a:t>
            </a:r>
            <a:r>
              <a:rPr lang="ru-RU" b="1" i="1" dirty="0" smtClean="0"/>
              <a:t> собор </a:t>
            </a:r>
            <a:r>
              <a:rPr lang="ru-RU" b="1" i="1" dirty="0" err="1" smtClean="0"/>
              <a:t>Печерського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монастиря</a:t>
            </a:r>
            <a:r>
              <a:rPr lang="ru-RU" b="1" i="1" dirty="0" smtClean="0"/>
              <a:t>,</a:t>
            </a:r>
            <a:r>
              <a:rPr lang="ru-RU" dirty="0" smtClean="0"/>
              <a:t> </a:t>
            </a:r>
            <a:endParaRPr lang="ru-RU" dirty="0" smtClean="0"/>
          </a:p>
          <a:p>
            <a:pPr lvl="0"/>
            <a:r>
              <a:rPr lang="ru-RU" dirty="0" err="1" smtClean="0"/>
              <a:t>збудований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1073–1078 </a:t>
            </a:r>
            <a:r>
              <a:rPr lang="ru-RU" dirty="0" err="1" smtClean="0"/>
              <a:t>рр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6" name="Рисунок 5" descr="usp_west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4500594" cy="6319234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5572140"/>
            <a:ext cx="8229600" cy="12858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1108–1113 </a:t>
            </a:r>
            <a:r>
              <a:rPr lang="ru-RU" dirty="0" err="1" smtClean="0"/>
              <a:t>рр</a:t>
            </a:r>
            <a:r>
              <a:rPr lang="ru-RU" dirty="0" smtClean="0"/>
              <a:t>. великий </a:t>
            </a:r>
            <a:r>
              <a:rPr lang="ru-RU" dirty="0" err="1" smtClean="0"/>
              <a:t>київський</a:t>
            </a:r>
            <a:r>
              <a:rPr lang="ru-RU" dirty="0" smtClean="0"/>
              <a:t> князь Святополк-Михайло </a:t>
            </a:r>
            <a:r>
              <a:rPr lang="ru-RU" dirty="0" err="1" smtClean="0"/>
              <a:t>Ізяславич</a:t>
            </a:r>
            <a:r>
              <a:rPr lang="ru-RU" dirty="0" smtClean="0"/>
              <a:t> </a:t>
            </a:r>
            <a:r>
              <a:rPr lang="ru-RU" dirty="0" err="1" smtClean="0"/>
              <a:t>збудував</a:t>
            </a:r>
            <a:r>
              <a:rPr lang="ru-RU" dirty="0" smtClean="0"/>
              <a:t> </a:t>
            </a:r>
            <a:r>
              <a:rPr lang="ru-RU" b="1" i="1" dirty="0" err="1" smtClean="0"/>
              <a:t>Михайлівський</a:t>
            </a:r>
            <a:r>
              <a:rPr lang="ru-RU" b="1" i="1" dirty="0" smtClean="0"/>
              <a:t> Золотоверхий собор</a:t>
            </a:r>
            <a:endParaRPr lang="ru-RU" dirty="0"/>
          </a:p>
        </p:txBody>
      </p:sp>
      <p:pic>
        <p:nvPicPr>
          <p:cNvPr id="4" name="Рисунок 3" descr="ChMixaylovskiy_s_kolokol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7286676" cy="528641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рисоглібський собор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07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15304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llink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7929618" cy="6858000"/>
          </a:xfrm>
        </p:spPr>
      </p:pic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15480_lar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286676" cy="6858000"/>
          </a:xfrm>
        </p:spPr>
      </p:pic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84457449_1245077687_kk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357430"/>
            <a:ext cx="4038600" cy="3836670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281518" cy="62151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галицької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 для </a:t>
            </a:r>
            <a:r>
              <a:rPr lang="ru-RU" dirty="0" err="1" smtClean="0"/>
              <a:t>оздоблення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та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облицювання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 </a:t>
            </a:r>
            <a:r>
              <a:rPr lang="ru-RU" dirty="0" err="1" smtClean="0"/>
              <a:t>керамічними</a:t>
            </a:r>
            <a:r>
              <a:rPr lang="ru-RU" dirty="0" smtClean="0"/>
              <a:t> </a:t>
            </a:r>
            <a:r>
              <a:rPr lang="ru-RU" dirty="0" err="1" smtClean="0"/>
              <a:t>рельєфними</a:t>
            </a:r>
            <a:r>
              <a:rPr lang="ru-RU" dirty="0" smtClean="0"/>
              <a:t> плитками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грифонів</a:t>
            </a:r>
            <a:r>
              <a:rPr lang="ru-RU" dirty="0" smtClean="0"/>
              <a:t>, </a:t>
            </a:r>
            <a:r>
              <a:rPr lang="ru-RU" dirty="0" err="1" smtClean="0"/>
              <a:t>орлів</a:t>
            </a:r>
            <a:r>
              <a:rPr lang="ru-RU" dirty="0" smtClean="0"/>
              <a:t>, </a:t>
            </a:r>
            <a:r>
              <a:rPr lang="ru-RU" dirty="0" err="1" smtClean="0"/>
              <a:t>воїнів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рослинним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геометричним</a:t>
            </a:r>
            <a:r>
              <a:rPr lang="ru-RU" dirty="0" smtClean="0"/>
              <a:t> орнаментом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142908" y="285728"/>
            <a:ext cx="4357718" cy="657227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Розквіту</a:t>
            </a:r>
            <a:r>
              <a:rPr lang="ru-RU" sz="3200" dirty="0" smtClean="0"/>
              <a:t> </a:t>
            </a:r>
            <a:r>
              <a:rPr lang="ru-RU" sz="3200" dirty="0" err="1" smtClean="0"/>
              <a:t>архітектура</a:t>
            </a:r>
            <a:r>
              <a:rPr lang="ru-RU" sz="3200" dirty="0" smtClean="0"/>
              <a:t> </a:t>
            </a:r>
            <a:r>
              <a:rPr lang="ru-RU" sz="3200" dirty="0" err="1" smtClean="0"/>
              <a:t>Галицької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досягла</a:t>
            </a:r>
            <a:r>
              <a:rPr lang="ru-RU" sz="3200" dirty="0" smtClean="0"/>
              <a:t> у 12 ст. за </a:t>
            </a:r>
            <a:r>
              <a:rPr lang="ru-RU" sz="3200" dirty="0" err="1" smtClean="0"/>
              <a:t>князювання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Ростиславичів</a:t>
            </a:r>
            <a:r>
              <a:rPr lang="ru-RU" sz="3200" dirty="0" smtClean="0"/>
              <a:t>. У </a:t>
            </a:r>
            <a:r>
              <a:rPr lang="ru-RU" sz="3200" dirty="0" err="1" smtClean="0"/>
              <a:t>стольних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містах</a:t>
            </a:r>
            <a:r>
              <a:rPr lang="ru-RU" sz="3200" dirty="0" smtClean="0"/>
              <a:t> </a:t>
            </a:r>
            <a:r>
              <a:rPr lang="ru-RU" sz="3200" dirty="0" err="1" smtClean="0"/>
              <a:t>тоді</a:t>
            </a:r>
            <a:r>
              <a:rPr lang="ru-RU" sz="3200" dirty="0" smtClean="0"/>
              <a:t> </a:t>
            </a:r>
            <a:r>
              <a:rPr lang="ru-RU" sz="3200" dirty="0" err="1" smtClean="0"/>
              <a:t>з'явилися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муровані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князівські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палаци</a:t>
            </a:r>
            <a:r>
              <a:rPr lang="ru-RU" sz="3200" dirty="0" smtClean="0"/>
              <a:t>, </a:t>
            </a:r>
            <a:r>
              <a:rPr lang="ru-RU" sz="3200" dirty="0" err="1" smtClean="0"/>
              <a:t>кам'яні</a:t>
            </a:r>
            <a:r>
              <a:rPr lang="ru-RU" sz="3200" dirty="0" smtClean="0"/>
              <a:t> </a:t>
            </a:r>
            <a:r>
              <a:rPr lang="ru-RU" sz="3200" dirty="0" err="1" smtClean="0"/>
              <a:t>храми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оборонні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споруди</a:t>
            </a:r>
            <a:endParaRPr lang="ru-RU" sz="3200" dirty="0"/>
          </a:p>
        </p:txBody>
      </p:sp>
      <p:pic>
        <p:nvPicPr>
          <p:cNvPr id="10" name="Содержимое 9" descr="575489ac6d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038600" cy="3028950"/>
          </a:xfr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643314"/>
            <a:ext cx="4071966" cy="292895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012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6000792" cy="6357982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929290" y="1071546"/>
            <a:ext cx="3214710" cy="5500726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Найвідомішою</a:t>
            </a:r>
            <a:r>
              <a:rPr lang="ru-RU" dirty="0" smtClean="0"/>
              <a:t> </a:t>
            </a:r>
            <a:r>
              <a:rPr lang="ru-RU" dirty="0" err="1" smtClean="0"/>
              <a:t>пам’яткою</a:t>
            </a:r>
            <a:r>
              <a:rPr lang="ru-RU" dirty="0" smtClean="0"/>
              <a:t> </a:t>
            </a:r>
            <a:r>
              <a:rPr lang="ru-RU" dirty="0" err="1" smtClean="0"/>
              <a:t>галицької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грандіозний</a:t>
            </a:r>
            <a:endParaRPr lang="ru-RU" dirty="0" smtClean="0"/>
          </a:p>
          <a:p>
            <a:pPr lvl="0"/>
            <a:r>
              <a:rPr lang="ru-RU" b="1" i="1" dirty="0" err="1" smtClean="0"/>
              <a:t>Успенський</a:t>
            </a:r>
            <a:r>
              <a:rPr lang="ru-RU" b="1" i="1" dirty="0" smtClean="0"/>
              <a:t> </a:t>
            </a:r>
            <a:r>
              <a:rPr lang="ru-RU" b="1" i="1" dirty="0" smtClean="0"/>
              <a:t>собор у </a:t>
            </a:r>
            <a:r>
              <a:rPr lang="ru-RU" b="1" i="1" dirty="0" err="1" smtClean="0"/>
              <a:t>Галичі</a:t>
            </a:r>
            <a:r>
              <a:rPr lang="ru-RU" b="1" i="1" dirty="0" smtClean="0"/>
              <a:t>, </a:t>
            </a:r>
            <a:endParaRPr lang="ru-RU" b="1" i="1" dirty="0" smtClean="0"/>
          </a:p>
          <a:p>
            <a:pPr lvl="0"/>
            <a:r>
              <a:rPr lang="ru-RU" dirty="0" err="1" smtClean="0"/>
              <a:t>збудований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середині</a:t>
            </a:r>
            <a:r>
              <a:rPr lang="ru-RU" dirty="0" smtClean="0"/>
              <a:t> 12 ст.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30.panova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038600" cy="40215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214291"/>
            <a:ext cx="4643438" cy="3071834"/>
          </a:xfrm>
        </p:spPr>
        <p:txBody>
          <a:bodyPr/>
          <a:lstStyle/>
          <a:p>
            <a:pPr lvl="0"/>
            <a:r>
              <a:rPr lang="ru-RU" dirty="0" smtClean="0"/>
              <a:t>У </a:t>
            </a:r>
            <a:r>
              <a:rPr lang="ru-RU" dirty="0" err="1" smtClean="0"/>
              <a:t>соборі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розкопок</a:t>
            </a:r>
            <a:r>
              <a:rPr lang="ru-RU" dirty="0" smtClean="0"/>
              <a:t> фундаменту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саркофаг самого </a:t>
            </a:r>
            <a:r>
              <a:rPr lang="ru-RU" dirty="0" smtClean="0"/>
              <a:t>князя, Ярослава </a:t>
            </a:r>
            <a:r>
              <a:rPr lang="ru-RU" dirty="0" err="1" smtClean="0"/>
              <a:t>Осмомисла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osmomysl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071810"/>
            <a:ext cx="2500330" cy="350046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500462" cy="307183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214291"/>
            <a:ext cx="4110038" cy="350046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спорудою</a:t>
            </a:r>
            <a:r>
              <a:rPr lang="ru-RU" dirty="0" smtClean="0"/>
              <a:t> </a:t>
            </a:r>
            <a:r>
              <a:rPr lang="ru-RU" dirty="0" err="1" smtClean="0"/>
              <a:t>давнього</a:t>
            </a:r>
            <a:r>
              <a:rPr lang="ru-RU" dirty="0" smtClean="0"/>
              <a:t> Галича,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до наших </a:t>
            </a:r>
            <a:r>
              <a:rPr lang="ru-RU" dirty="0" err="1" smtClean="0"/>
              <a:t>часів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b="1" i="1" dirty="0" err="1" smtClean="0"/>
              <a:t>церква</a:t>
            </a:r>
            <a:r>
              <a:rPr lang="ru-RU" b="1" i="1" dirty="0" smtClean="0"/>
              <a:t> св. </a:t>
            </a:r>
            <a:r>
              <a:rPr lang="ru-RU" b="1" i="1" dirty="0" err="1" smtClean="0"/>
              <a:t>Пантелеймона</a:t>
            </a:r>
            <a:r>
              <a:rPr lang="ru-RU" b="1" i="1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побудована</a:t>
            </a:r>
            <a:r>
              <a:rPr lang="ru-RU" dirty="0" smtClean="0"/>
              <a:t> 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12 ст.</a:t>
            </a:r>
            <a:r>
              <a:rPr lang="ru-RU" i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сучасне</a:t>
            </a:r>
            <a:r>
              <a:rPr lang="ru-RU" dirty="0" smtClean="0"/>
              <a:t> село </a:t>
            </a:r>
            <a:r>
              <a:rPr lang="ru-RU" dirty="0" err="1" smtClean="0"/>
              <a:t>Крилос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8" name="Рисунок 7" descr="01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571900" cy="514353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643438" cy="628654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У 13 ст.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архітектурним</a:t>
            </a:r>
            <a:r>
              <a:rPr lang="ru-RU" dirty="0" smtClean="0"/>
              <a:t> центром </a:t>
            </a:r>
            <a:r>
              <a:rPr lang="ru-RU" dirty="0" err="1" smtClean="0"/>
              <a:t>був</a:t>
            </a:r>
            <a:r>
              <a:rPr lang="ru-RU" dirty="0" smtClean="0"/>
              <a:t> Холм, де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галицької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На жаль, </a:t>
            </a:r>
            <a:r>
              <a:rPr lang="ru-RU" dirty="0" err="1" smtClean="0"/>
              <a:t>жодна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холмської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не </a:t>
            </a:r>
            <a:r>
              <a:rPr lang="ru-RU" dirty="0" err="1" smtClean="0"/>
              <a:t>збереглася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 smtClean="0"/>
              <a:t> </a:t>
            </a:r>
            <a:r>
              <a:rPr lang="ru-RU" dirty="0" err="1" smtClean="0"/>
              <a:t>розповідав</a:t>
            </a:r>
            <a:r>
              <a:rPr lang="ru-RU" dirty="0" smtClean="0"/>
              <a:t> про собор </a:t>
            </a:r>
            <a:r>
              <a:rPr lang="ru-RU" dirty="0" err="1" smtClean="0"/>
              <a:t>Іоанна</a:t>
            </a:r>
            <a:r>
              <a:rPr lang="ru-RU" dirty="0" smtClean="0"/>
              <a:t> Златоуста, яку князь Данило </a:t>
            </a:r>
            <a:r>
              <a:rPr lang="ru-RU" dirty="0" err="1" smtClean="0"/>
              <a:t>спорудив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відновив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Холма 1256 р.</a:t>
            </a:r>
          </a:p>
          <a:p>
            <a:endParaRPr lang="ru-RU" dirty="0"/>
          </a:p>
        </p:txBody>
      </p:sp>
      <p:pic>
        <p:nvPicPr>
          <p:cNvPr id="4" name="Рисунок 3" descr="y_silhouette_i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71546"/>
            <a:ext cx="4005259" cy="471488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4429156" cy="6429420"/>
          </a:xfrm>
        </p:spPr>
        <p:txBody>
          <a:bodyPr/>
          <a:lstStyle/>
          <a:p>
            <a:pPr lvl="0"/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збережених</a:t>
            </a:r>
            <a:r>
              <a:rPr lang="ru-RU" dirty="0" smtClean="0"/>
              <a:t> </a:t>
            </a:r>
            <a:r>
              <a:rPr lang="ru-RU" dirty="0" err="1" smtClean="0"/>
              <a:t>храмових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</a:t>
            </a:r>
            <a:r>
              <a:rPr lang="ru-RU" dirty="0" err="1" smtClean="0"/>
              <a:t>найстаршим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b="1" i="1" dirty="0" err="1" smtClean="0"/>
              <a:t>Успенський</a:t>
            </a:r>
            <a:r>
              <a:rPr lang="ru-RU" b="1" i="1" dirty="0" smtClean="0"/>
              <a:t> собор у </a:t>
            </a:r>
            <a:r>
              <a:rPr lang="ru-RU" b="1" i="1" dirty="0" err="1" smtClean="0"/>
              <a:t>Володимирі</a:t>
            </a:r>
            <a:r>
              <a:rPr lang="ru-RU" dirty="0" smtClean="0"/>
              <a:t>, </a:t>
            </a:r>
            <a:r>
              <a:rPr lang="ru-RU" dirty="0" err="1" smtClean="0"/>
              <a:t>збудована</a:t>
            </a:r>
            <a:r>
              <a:rPr lang="ru-RU" dirty="0" smtClean="0"/>
              <a:t> за князя Мстислава </a:t>
            </a:r>
            <a:r>
              <a:rPr lang="ru-RU" dirty="0" err="1" smtClean="0"/>
              <a:t>Ізяславича</a:t>
            </a:r>
            <a:r>
              <a:rPr lang="ru-RU" dirty="0" smtClean="0"/>
              <a:t> в 1160 р. </a:t>
            </a:r>
          </a:p>
          <a:p>
            <a:pPr lvl="0"/>
            <a:r>
              <a:rPr lang="ru-RU" dirty="0" smtClean="0"/>
              <a:t>У 13 ст. на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</a:t>
            </a:r>
            <a:r>
              <a:rPr lang="ru-RU" dirty="0" err="1" smtClean="0"/>
              <a:t>з’явився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тип </a:t>
            </a:r>
            <a:r>
              <a:rPr lang="ru-RU" dirty="0" err="1" smtClean="0"/>
              <a:t>оборонних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– </a:t>
            </a:r>
            <a:r>
              <a:rPr lang="ru-RU" dirty="0" err="1" smtClean="0"/>
              <a:t>великі</a:t>
            </a:r>
            <a:r>
              <a:rPr lang="ru-RU" dirty="0" smtClean="0"/>
              <a:t> </a:t>
            </a:r>
            <a:r>
              <a:rPr lang="ru-RU" b="1" i="1" dirty="0" err="1" smtClean="0"/>
              <a:t>оборонні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вежі-донжони</a:t>
            </a:r>
            <a:r>
              <a:rPr lang="ru-RU" dirty="0" smtClean="0"/>
              <a:t>,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цегли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214842" cy="350046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1643050"/>
            <a:ext cx="64294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Кам’яне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храмове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будівництво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Київської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Русі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109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7</cp:revision>
  <dcterms:created xsi:type="dcterms:W3CDTF">2011-02-23T20:48:17Z</dcterms:created>
  <dcterms:modified xsi:type="dcterms:W3CDTF">2011-02-23T21:53:03Z</dcterms:modified>
</cp:coreProperties>
</file>