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1D88E2-4871-4AB9-ABE3-B7F423468560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4BEE2AC-CFE5-4371-92E7-3662941F2A7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24300"/>
            <a:ext cx="4572000" cy="1200329"/>
          </a:xfrm>
          <a:prstGeom prst="rect">
            <a:avLst/>
          </a:prstGeom>
        </p:spPr>
        <p:txBody>
          <a:bodyPr>
            <a:prstTxWarp prst="textArchUp">
              <a:avLst>
                <a:gd name="adj" fmla="val 1343585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ru-RU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Скіфська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культура</a:t>
            </a:r>
          </a:p>
          <a:p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83800"/>
            <a:ext cx="5292080" cy="437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38519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Культура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скіфів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українських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степів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була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місцевим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своєрідним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виявом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культури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величезного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кочового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іраномовного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світу</a:t>
            </a:r>
            <a:r>
              <a:rPr lang="ru-RU" sz="2400" dirty="0" smtClean="0">
                <a:solidFill>
                  <a:sysClr val="windowText" lastClr="000000"/>
                </a:solidFill>
              </a:rPr>
              <a:t>,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який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розвивався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в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євразійських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степах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від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Алтаю до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Нижнього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Дунаю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протягом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І тис. до н. е. Вона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творчо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вбирала в себе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впливи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сусідів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і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відповідно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пережила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кілька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етапів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історичного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розвитку</a:t>
            </a:r>
            <a:r>
              <a:rPr lang="ru-RU" sz="2400" dirty="0" smtClean="0">
                <a:solidFill>
                  <a:sysClr val="windowText" lastClr="000000"/>
                </a:solidFill>
              </a:rPr>
              <a:t>.</a:t>
            </a:r>
          </a:p>
          <a:p>
            <a:endParaRPr lang="uk-UA" sz="2400" dirty="0">
              <a:solidFill>
                <a:sysClr val="windowText" lastClr="000000"/>
              </a:solidFill>
            </a:endParaRPr>
          </a:p>
          <a:p>
            <a:endParaRPr lang="uk-UA" sz="2400" dirty="0" smtClean="0">
              <a:solidFill>
                <a:sysClr val="windowText" lastClr="000000"/>
              </a:solidFill>
            </a:endParaRPr>
          </a:p>
          <a:p>
            <a:endParaRPr lang="uk-UA" sz="2400" dirty="0">
              <a:solidFill>
                <a:sysClr val="windowText" lastClr="000000"/>
              </a:solidFill>
            </a:endParaRPr>
          </a:p>
          <a:p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9" name="Ludovico Einaudi - Dn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31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6258">
        <p:cut/>
      </p:transition>
    </mc:Choice>
    <mc:Fallback>
      <p:transition advTm="16258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/>
    </p:bldLst>
  </p:timing>
  <p:extLst>
    <p:ext uri="{E180D4A7-C9FB-4DFB-919C-405C955672EB}">
      <p14:showEvtLst xmlns:p14="http://schemas.microsoft.com/office/powerpoint/2010/main">
        <p14:playEvt time="15286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73" y="4490572"/>
            <a:ext cx="8676456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Масовою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знахідкою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могилах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воїнів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е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бронзові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втульчасті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трилопасні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наконечники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стріл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Ранні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вістря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масивніші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більші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розміром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довгою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втулкою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дволопасні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іноді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пером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ромбічної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форми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шипом 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довгій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втулці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Пізньоскіфські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наконечники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дрібніші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з короткою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або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схованою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втулкою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іноді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трикутної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перетині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форми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5" y="0"/>
            <a:ext cx="2565582" cy="256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582"/>
            <a:ext cx="3851920" cy="185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1"/>
            <a:ext cx="4881533" cy="443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986348"/>
      </p:ext>
    </p:extLst>
  </p:cSld>
  <p:clrMapOvr>
    <a:masterClrMapping/>
  </p:clrMapOvr>
  <p:transition spd="slow" advTm="114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727" y="117693"/>
            <a:ext cx="8892480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Звіриний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стиль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полягає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широкому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запровадженні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прикладному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мистецтві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зооморфних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мотивів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Реалістичні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чи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схематичні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зображення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диких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тварин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динамічних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позах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прикрашали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зброю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кінську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упряж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одяг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предмети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побуту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Ранньоскіфський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звіриний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стиль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відзначався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реалізмом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виразними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впливами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Близького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Сходу,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зображенням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суто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азійських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тварин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: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гірських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баранів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хижаків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родини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котячих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грифо-баранів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 У </a:t>
            </a:r>
            <a:r>
              <a:rPr lang="de-DE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V—III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внаслідок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потужного культурного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впливу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грецьких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колоній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Надчорномор'я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півдні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України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поширюється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пізній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різновид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звіриного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стилю,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який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називається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греко-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скіфським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Він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характеризується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схематизацією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поширенням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суто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античних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міфологічних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і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орнаментальних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мотивів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поряд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скіфськими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Такий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стнль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був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західним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виявом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прикладного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мистецтва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євразійського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степу, де в І тис. до н. е.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панували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зооморфні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мотиви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[12, т. 2, с. 166—170; 179, с. 100—104].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04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9069">
        <p14:flash/>
      </p:transition>
    </mc:Choice>
    <mc:Fallback>
      <p:transition spd="slow" advTm="19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76621"/>
            <a:ext cx="4896544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Вірування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належать до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політеїстичних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релігій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передкласових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суспільств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Серед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багатьох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богів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виділялися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головні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один з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був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верховним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божеством.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Племінні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вірування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первісних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скотарів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перебували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стадії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трансформації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національну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релігію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ранньокласової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скіфської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держави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[12, т. 2, с. 157—163].</a:t>
            </a:r>
            <a:b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релігія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має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численні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паралелі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віруваннях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інших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індоєвропейських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народів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насамперед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індо-іранців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Першим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це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відзначив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Геродот,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який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назвав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сім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головних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божеств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їхні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аналоги 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грецькому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пантеоні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b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397844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0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4451">
        <p:dissolve/>
      </p:transition>
    </mc:Choice>
    <mc:Fallback>
      <p:transition spd="slow" advTm="1445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568952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Головними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скіфськими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божествами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були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богиня священного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вогню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домашнього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вогнища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Табіті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Гестія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стародавніх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греків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),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уособлення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неба Папай (Зевс) та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його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дружина, богиня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землі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й води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Апі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(Гея).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Важливе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місце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пантеоні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займали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бог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сонця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Гойтасир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(Аполлон), богиня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родючості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життя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Аргімпаса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Афродіта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), бог — герой Геракл та божество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війни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Арей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(Арес). Геродот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яскраво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змалював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поклоніння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мечу,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який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був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символом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Арея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та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принесення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жертву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йому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військовополонених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[36, с. 193, 194].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Царські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поклонялися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ще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й родоначальнику та покровителю коней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Тагимасаду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вірування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являють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собою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яскравий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приклад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індоіранських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релігій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 Про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це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свідчать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такі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традиційні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індоіранських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культів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елементи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як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семибожжя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поклоніння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сонцю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вогню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, небу,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обожнення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коня та меча </a:t>
            </a:r>
            <a:r>
              <a:rPr lang="ru-RU" sz="2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тощо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36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7313">
        <p:checker/>
      </p:transition>
    </mc:Choice>
    <mc:Fallback>
      <p:transition spd="slow" advTm="1731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97347"/>
            <a:ext cx="5652120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Вражаюча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різниця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між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грандіозними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поховальними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спорудами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царів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бідними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могилами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рядових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демонструє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ступінь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майнового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соціального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розшарування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скіфського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суспільства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За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майновим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правовим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статусом 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ньому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простежуються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верстви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рядових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общинників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родової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аристократії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верховних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правителів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царів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підкорена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місцева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людність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раби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з числа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військовополонених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Є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всі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підстави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говорити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про початок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формування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скіфської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держави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Як і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всі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державні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утворення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кочових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скотарів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гунська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імперія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Аттіли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Аварський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каганат,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імперія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Чингізидів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тощо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),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держава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була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досить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нестійким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ефемерним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об'єднанням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яке скоро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розпалося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через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різні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об'єктивні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й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суб'єктивні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причини.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Крім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того, на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сходу тиснула нова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хвиля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іраномовних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кочовиків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сарматів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5148"/>
            <a:ext cx="340225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357397"/>
            <a:ext cx="3261920" cy="242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" y="0"/>
            <a:ext cx="3235346" cy="21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77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518">
        <p:blinds dir="vert"/>
      </p:transition>
    </mc:Choice>
    <mc:Fallback>
      <p:transition spd="slow" advTm="1051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6234"/>
            <a:ext cx="435597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рубежі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IV—III ст. до н. е.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Північному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Надчорномор'ї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зникають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кургани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степових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населення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концентрується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регіонах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придатних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землеробства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осілого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скотарства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Нижньому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Дніпрі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Нижньому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Подунав'ї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Північному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Передгірному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Криму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Давньогрецький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географ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Страбон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назвав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Нижній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Дніпро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цього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часу Малою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Скіфією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4364971"/>
            <a:ext cx="5033394" cy="24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99442"/>
      </p:ext>
    </p:extLst>
  </p:cSld>
  <p:clrMapOvr>
    <a:masterClrMapping/>
  </p:clrMapOvr>
  <p:transition spd="slow" advTm="489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086" y="-36234"/>
            <a:ext cx="897057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Спустілий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степ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між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Доном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Дніпром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de-DE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III—II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заселило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сарматське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племінне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об'єднання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роксоланів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Численні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пізньоскіфські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укріплення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суцільним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ланцюгом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тягнуться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уздовж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правого берега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Нижнього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Дніпра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Запорожжя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до Херсона,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майже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до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кінця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І ст. до н. е.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стримували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просування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сарматів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українським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степом на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захід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683"/>
            <a:ext cx="4716016" cy="494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02758"/>
            <a:ext cx="4427983" cy="495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7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369">
        <p14:ripple/>
      </p:transition>
    </mc:Choice>
    <mc:Fallback>
      <p:transition spd="slow" advTm="10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Дослідження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останніх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років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свідчать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про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певну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залежність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економіки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Надчорномор'я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циклічних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змін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клімату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степовій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зоні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Так,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розквіт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грецьких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торгово-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ремісничих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центрів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de-DE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V—IV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збігся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періодом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максимального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зволоження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клімату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надчорноморських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степів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їхня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аридизація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de-DE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III—II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зумовила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колапс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кочового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скотарства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і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перехід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пізніх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до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землеробства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річкових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долинах.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Вірогідно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сармати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de-DE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II—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І ст. до н. е.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зайняли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вже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спустілий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степ. На початку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нашої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ери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кількість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опадів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степах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півдня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Східної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Європи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зросла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Не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випадково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розквіт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Сарматії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відбувся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саме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цей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сприятливий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скотарства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природно-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кліматичний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період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02" y="3170099"/>
            <a:ext cx="5097413" cy="368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11" y="3157024"/>
            <a:ext cx="3888577" cy="366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6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3100">
        <p14:honeycomb/>
      </p:transition>
    </mc:Choice>
    <mc:Fallback>
      <p:transition spd="slow" advTm="13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-2709"/>
            <a:ext cx="4499992" cy="5324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Мала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Криму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столицею Неаполь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Скіфський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нині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околиця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Сімферополя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)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проіснувала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до </a:t>
            </a:r>
            <a:r>
              <a:rPr lang="de-DE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IV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ст. н. е. Вона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поступово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втрачала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свої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характерні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риси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оскільки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розвивалася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сильним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військово-політичним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і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культурним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впливом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сарматів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півночі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грецьких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колоністів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кримського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узбережжя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 У </a:t>
            </a:r>
            <a:r>
              <a:rPr lang="de-DE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III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ст. н. е.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Кримська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Скіфія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зазнала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нападу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готських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дружин з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півночі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а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наприкінці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de-DE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IV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ст.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ударами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гунів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загинула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переважна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більшість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пізньоскіфських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поселень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Криму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755"/>
            <a:ext cx="4427984" cy="3203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4820" y="5331360"/>
            <a:ext cx="410364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Показ слайдів на тему</a:t>
            </a:r>
          </a:p>
          <a:p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« Скіфська культура» підготувала учениця 10 класу </a:t>
            </a:r>
            <a:r>
              <a:rPr lang="uk-UA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Дудинська</a:t>
            </a:r>
            <a:r>
              <a:rPr lang="uk-UA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Анастасія 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84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452">
        <p:dissolve/>
      </p:transition>
    </mc:Choice>
    <mc:Fallback>
      <p:transition spd="slow" advTm="1345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66907"/>
            <a:ext cx="864096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Формування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відбувалося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de-DE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VII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знаком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поглинення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і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засвоєння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елементів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попереднього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населення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Надчорномор'я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кіммерійців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час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походів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Кавказький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хребет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сприйняли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багато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передньоазійських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здобутків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З </a:t>
            </a:r>
            <a:r>
              <a:rPr lang="de-DE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розвивалася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сильним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культурним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впливом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античної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Греції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переважно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міст-колоній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чорноморського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узбережжя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376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905">
        <p:fade/>
      </p:transition>
    </mc:Choice>
    <mc:Fallback>
      <p:transition spd="med" advTm="179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964488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кочовими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скотарями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і весь час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рухалися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слідом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табунами коней та гуртами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овець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Чоловіки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їхали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верхи, 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жінки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діти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кибитках —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чотири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навіть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шестиколісних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возах,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які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вкриті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повстю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негоди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Взимку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пасли худобу на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малосніжних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низинах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Нижнього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Подніпров'я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Надчорномор'я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Надазов'я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Північного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Криму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Літо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проводили на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півночі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у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лісостепах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де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більше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води, а трава на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пасовиськах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менше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вигорала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сонцем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Геродот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сповіщав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відступаючи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перед персами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вглиб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степів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відправили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свої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сім'ї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худобою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північ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тобто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традиційні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літні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пасовиська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кочовиків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7245"/>
      </p:ext>
    </p:extLst>
  </p:cSld>
  <p:clrMapOvr>
    <a:masterClrMapping/>
  </p:clrMapOvr>
  <p:transition spd="slow" advTm="227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653136"/>
            <a:ext cx="892716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Скотарській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економіці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відповідав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їхній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раціон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м'ясо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молоко, сир. Геродот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докладно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описує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виготовлення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екзотичного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для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греків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продукту —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іпаки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сиру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кобилячого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молока.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Значну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частку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раціону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становили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каші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пшенична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ячмінна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919"/>
            <a:ext cx="3672408" cy="444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6" y="297881"/>
            <a:ext cx="3586480" cy="418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836864"/>
      </p:ext>
    </p:extLst>
  </p:cSld>
  <p:clrMapOvr>
    <a:masterClrMapping/>
  </p:clrMapOvr>
  <p:transition spd="slow" advTm="121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332" y="908720"/>
            <a:ext cx="8166519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Уявлення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зовнішність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одяг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озброєння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дають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численні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зображення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срібному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золотому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посуді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інших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ювелірних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виробах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знайдених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могилах (мал. 64).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чоловіки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носили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бороди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вдягалися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короткі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кафтани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вузькі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штани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шкіряні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черевики. Голову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прикривали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повстяним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башликом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конічної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форми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Одяг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прикрашався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хутром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орнаментом, для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аристократії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золотими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орнаментованими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платівками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число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яких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іноді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сягало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кількох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тисяч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На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довгому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вбранні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знатних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скіфянок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високому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головному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уборі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чимало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золотих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бляшок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 нашивок.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07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264">
        <p:split orient="vert"/>
      </p:transition>
    </mc:Choice>
    <mc:Fallback>
      <p:transition spd="slow" advTm="92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21088"/>
            <a:ext cx="81369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Основа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війська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легка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кіннота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озброєна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короткими мечами-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акінаками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сокирами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списами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Проте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головною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зброєю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лук та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стріли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Невеликий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потужний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лук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стріляв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відстань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 500 м.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Своєрідністю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тактики бою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влучна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стрілянина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 ворогу на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повному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скаку.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63988" cy="42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-2"/>
            <a:ext cx="4680012" cy="422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27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767">
        <p14:reveal/>
      </p:transition>
    </mc:Choice>
    <mc:Fallback>
      <p:transition spd="slow" advTm="11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20472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Досконалий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лук та лучники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добре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відомі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межами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Не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лише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безпосередні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сусіди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а й далека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Греція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запозичили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наконечники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стріл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типів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Письмові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джерела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свідчать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поліцейську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службу в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Афінах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несли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найманці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лучники.</a:t>
            </a:r>
          </a:p>
          <a:p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Ударною силою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війська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важкоозброєиа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кіинота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Вона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складалася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знаті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яка могла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придбати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коштовний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захисний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обладунок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Останній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крім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щита, включав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шкіряні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куртку,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штани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шолом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обшиті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як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лускою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залізними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бронзовими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пластинами.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Найдорожчим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обладунок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грецької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роботи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виготовлені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із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суцільного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бронзового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сталевого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листа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шоломи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поножі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античної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роботи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Визначальний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внесок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вивчення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матеріальної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побуту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зробили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археологи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України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ході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розкопок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скіфських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курганів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Північного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Надчорномор'я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504886"/>
      </p:ext>
    </p:extLst>
  </p:cSld>
  <p:clrMapOvr>
    <a:masterClrMapping/>
  </p:clrMapOvr>
  <p:transition spd="slow" advTm="45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573" y="188640"/>
            <a:ext cx="871296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Визначальний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внесок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вивчення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матеріальної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культури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побуту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зробили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археологи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ході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розкопок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курганів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Північного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Надчорномор'я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Дамо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короткий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опис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типового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поховання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рядового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воїна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de-DE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IV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Кургани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кочових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розташовувались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українських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степах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групами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найвищих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вододільних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ділянках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рельєфу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курганним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насипом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заввишки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 2 м.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знаходилась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прямокутна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яма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площею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приблизно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2 х 3 м.,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завглибшки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2—4 м.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нижній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частині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північної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стіни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ями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робився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підбій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поховальній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камері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випростаній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позі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головою 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захід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клали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небіжчика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Поряд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як правило,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зліва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знаходять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горит (футляр для лука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стріл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кількома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десятками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бронзових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наконечників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стріл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також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1—2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залізні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наконечники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списів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наконечник дротика,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рештки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залізного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меча-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акінака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В головам лежать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рештки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загробної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їжі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частина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скелета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вівці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коня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залізний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господарчий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ніж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кістяним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руків'ям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іноді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грецька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амфора з-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вина.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чоловічих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могилах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знаходять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кам'яні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фігури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воїнів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родоначальників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Як правило,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вусатого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воїна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зображували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гривною на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шиї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рогом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руці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бойовим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поясом 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різноманітною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зброєю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13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215">
        <p:circle/>
      </p:transition>
    </mc:Choice>
    <mc:Fallback>
      <p:transition spd="slow" advTm="1521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1" y="0"/>
            <a:ext cx="5342587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Старожитності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археологи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розрізняють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 так званою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скіфською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тріадою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своєрідною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зброєю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кінською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упряжжю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звіриним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стилем у прикладному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мистецтві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В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розвитку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останніх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простежується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два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головні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періоди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ранній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de-DE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VII—V)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пізній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de-DE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V—III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 до н. е.).</a:t>
            </a: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Ранньоскіфські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мечі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мають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брусковидне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навершя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серцеподібне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перехрестя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Пізніше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навершя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набуває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антеновидної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перехрестя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трикутної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лезо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—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гостролистої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форми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Вузьку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гостролисту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форму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мають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і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пізньоскіфські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наконечники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списів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на</a:t>
            </a: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відміну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масивних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лавролистих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наконечників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de-DE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VII—V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ст. до н. е. У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пізній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період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великого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поширення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набувають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залізні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наконечники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метальних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дротиків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довгою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тонкою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втулкою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79911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077072"/>
            <a:ext cx="3779911" cy="2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816059"/>
      </p:ext>
    </p:extLst>
  </p:cSld>
  <p:clrMapOvr>
    <a:masterClrMapping/>
  </p:clrMapOvr>
  <p:transition spd="slow" advTm="190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1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|1.1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2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4|2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2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1631</Words>
  <Application>Microsoft Office PowerPoint</Application>
  <PresentationFormat>Экран (4:3)</PresentationFormat>
  <Paragraphs>35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10</cp:revision>
  <dcterms:created xsi:type="dcterms:W3CDTF">2013-10-10T21:05:13Z</dcterms:created>
  <dcterms:modified xsi:type="dcterms:W3CDTF">2013-10-12T19:19:06Z</dcterms:modified>
</cp:coreProperties>
</file>