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25ABC-575E-4D63-8DAA-0D155E2DCDF1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2453-7409-4F23-9549-CD60F3D58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24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B2453-7409-4F23-9549-CD60F3D58AC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2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A3742D7-4C7A-4AC2-86B4-B384095C69C0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1D4C-37DE-4C97-B897-F6CBF23DB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42D7-4C7A-4AC2-86B4-B384095C69C0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1D4C-37DE-4C97-B897-F6CBF23DB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42D7-4C7A-4AC2-86B4-B384095C69C0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1D4C-37DE-4C97-B897-F6CBF23DB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42D7-4C7A-4AC2-86B4-B384095C69C0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1D4C-37DE-4C97-B897-F6CBF23DBD6B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42D7-4C7A-4AC2-86B4-B384095C69C0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1D4C-37DE-4C97-B897-F6CBF23DBD6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42D7-4C7A-4AC2-86B4-B384095C69C0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1D4C-37DE-4C97-B897-F6CBF23DBD6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42D7-4C7A-4AC2-86B4-B384095C69C0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1D4C-37DE-4C97-B897-F6CBF23DB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42D7-4C7A-4AC2-86B4-B384095C69C0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1D4C-37DE-4C97-B897-F6CBF23DBD6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42D7-4C7A-4AC2-86B4-B384095C69C0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1D4C-37DE-4C97-B897-F6CBF23DB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42D7-4C7A-4AC2-86B4-B384095C69C0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1D4C-37DE-4C97-B897-F6CBF23DBD6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42D7-4C7A-4AC2-86B4-B384095C69C0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1D4C-37DE-4C97-B897-F6CBF23DB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A3742D7-4C7A-4AC2-86B4-B384095C69C0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5531D4C-37DE-4C97-B897-F6CBF23DBD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772816"/>
            <a:ext cx="6400800" cy="1295400"/>
          </a:xfrm>
        </p:spPr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2448272"/>
          </a:xfrm>
        </p:spPr>
        <p:txBody>
          <a:bodyPr>
            <a:normAutofit fontScale="85000" lnSpcReduction="20000"/>
          </a:bodyPr>
          <a:lstStyle/>
          <a:p>
            <a:r>
              <a:rPr lang="uk-UA" sz="4400" b="1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Повоєнна відбудова та розвиток України в 1946-на початку 1950-х рр.</a:t>
            </a:r>
            <a:endParaRPr lang="ru-RU" sz="4400" b="1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1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804" cy="68732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Колективізація села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1472" y="3561914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У західних областях налічувалося десятки тисяч хуторів і тисячі дрібних сіл. У травні 1945р. З ініціативи М.Хрущова з’явилася компартійно-радянська постанова про утворення земельних общин,які мали регулювати користування угіддями, утворювати супряги, щоб допомагати господарствам  у обробці землі. За 1945 р. було організовано близько 240 тис. супряг. Влаштовувалися екскурсії в колгоспи східних областей, щоб селяни переконались в перевагах колективного господарювання та розповіли про це односельцям. На заможних селян держава </a:t>
            </a:r>
            <a:r>
              <a:rPr lang="uk-UA" dirty="0"/>
              <a:t>с</a:t>
            </a:r>
            <a:r>
              <a:rPr lang="uk-UA" dirty="0" smtClean="0"/>
              <a:t>керовувала вістря податкового тиску. З початком колективізації поширилось пряме розкуркулення заможних господарств. До середини 1950 р. в 7190колгоспах було об’єднано 98% селянських господарств.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3371037" cy="2553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36712"/>
            <a:ext cx="3800322" cy="255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7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23"/>
            <a:ext cx="9189072" cy="68907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400800" cy="685800"/>
          </a:xfrm>
        </p:spPr>
        <p:txBody>
          <a:bodyPr/>
          <a:lstStyle/>
          <a:p>
            <a:r>
              <a:rPr lang="uk-UA" b="1" dirty="0" smtClean="0"/>
              <a:t>Операція «Вісла»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877362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28 квітня 1947 р. розпочалась акція «Вісла» , тобто примусове виселення українців у глиб Польщі, їх переселяли із так званого </a:t>
            </a:r>
            <a:r>
              <a:rPr lang="uk-UA" dirty="0" err="1" smtClean="0"/>
              <a:t>Закерзоння</a:t>
            </a:r>
            <a:r>
              <a:rPr lang="uk-UA" dirty="0" smtClean="0"/>
              <a:t>, тобто з давніх українських земель, що опинилися на польському боці лінії кордону. </a:t>
            </a:r>
            <a:br>
              <a:rPr lang="uk-UA" dirty="0" smtClean="0"/>
            </a:br>
            <a:r>
              <a:rPr lang="uk-UA" dirty="0" smtClean="0"/>
              <a:t>С </a:t>
            </a:r>
            <a:r>
              <a:rPr lang="uk-UA" dirty="0" err="1" smtClean="0"/>
              <a:t>Моссор</a:t>
            </a:r>
            <a:r>
              <a:rPr lang="uk-UA" dirty="0" smtClean="0"/>
              <a:t> запропонував план переселення українців у західні землі. Фактично кожного українця було </a:t>
            </a:r>
            <a:r>
              <a:rPr lang="uk-UA" dirty="0" err="1" smtClean="0"/>
              <a:t>потрактовано</a:t>
            </a:r>
            <a:r>
              <a:rPr lang="uk-UA" dirty="0" smtClean="0"/>
              <a:t>  як співучасника УПА, як «націоналіста».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613666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На збирання людям давали 2-3 години, брати з собою в дорогу дозволялось лише найнеобхідніше. Селян довго тримали у пересильних пунктах. На нових місцях, як правило, переселенцям виділяли найгірші землі. Не лише влада, а й сусіди ставилися до них переважно вороже, вважали й називали їх « українськими бандитами».</a:t>
            </a:r>
          </a:p>
          <a:p>
            <a:r>
              <a:rPr lang="uk-UA" dirty="0" smtClean="0"/>
              <a:t>Переселення близько 150 тис. осіб </a:t>
            </a:r>
            <a:r>
              <a:rPr lang="uk-UA" dirty="0" err="1" smtClean="0"/>
              <a:t>знелюднило</a:t>
            </a:r>
            <a:r>
              <a:rPr lang="uk-UA" dirty="0" smtClean="0"/>
              <a:t> Бескиди.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74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95400"/>
            <a:ext cx="8712968" cy="6858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Наслідки радянізації західноукраїнських земель у повоєнний період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552" y="2780928"/>
            <a:ext cx="4032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dirty="0" smtClean="0"/>
              <a:t>Радянізація західноукраїнських земель супроводжувалася, як і радянізація основної частини України, масовими репресіями. Найголовнішим наслідком радянізації західноукраїнських земель слід вважати особливо активну участь їх населення в національно – визвольному русі, безпосереднім наслідком якого стала суверенізація України.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780927"/>
            <a:ext cx="4176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dirty="0" smtClean="0"/>
              <a:t>Важливою складовою радянізації були заходи, пов’язані з ліквідацією неписьменності й створення мережі загальноосвітніх і вищих навчальних закладів з українською мовою викладання.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48" y="-21312"/>
            <a:ext cx="9139944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4355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dirty="0" smtClean="0"/>
              <a:t>Головним аспектом радянізації була колективізація сільського господарства. На відміну від основної частини України,де колективізація села на переламі 20-х і 30-х рр. супроводжувався переважно «глухим» спротивом (саботажем), тут опір набув збройних форм завдяки сприятливим природним умовам і наявності в регіоні повстанських структур ОУН і УПА. Десятирічне протистояння ОУН і УПА збройним силам наддержави було можливим тільки тому, що національно – визвольна боротьба поєднувалась з соціально – економічною боротьбою селянства.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99815" y="376589"/>
            <a:ext cx="400463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dirty="0" smtClean="0"/>
              <a:t>Важливим наслідком радянізації регіонів, які перебували на кордоні з Європою, було швидке подолання їхньої віковічної економічної відсталості. Тоталітарна влада, яка зосереджувала у своїх руках всі  економічні ресурси наддержави, спромоглася за короткий термін індустріалізувати основну частину західноукраїнських земель. Індустріалізація регіону здійснювали, враховуючи наявні тут корисні копалини ( нафта, газ, вугілля, сірка)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97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0"/>
            <a:ext cx="9144000" cy="68618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400800" cy="685800"/>
          </a:xfrm>
        </p:spPr>
        <p:txBody>
          <a:bodyPr/>
          <a:lstStyle/>
          <a:p>
            <a:r>
              <a:rPr lang="uk-UA" b="1" dirty="0" smtClean="0"/>
              <a:t>Культурне життя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Запровадження 7-річного навчання і створення 1300 шкіл на 400 тис. учнівських місць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У 1946р. Було здійснено пуск першого в УРСР атомного реактора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В 1948-1951 рр. розроблено першу в СРСР </a:t>
            </a:r>
            <a:r>
              <a:rPr lang="uk-UA" dirty="0" err="1" smtClean="0"/>
              <a:t>електронно</a:t>
            </a:r>
            <a:r>
              <a:rPr lang="uk-UA" dirty="0" smtClean="0"/>
              <a:t> – обчислювальну машину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У літературу прийшли молоді письменники, збагачені життєвим досвідом недавньої війни: Олесь Гончар(роман «Прапороносці»), Віктор Некрасов (роман « В окопах Сталінграда»), Максим Рильський, Юрій Яновський.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Продовжували свою творчість художники: М.</a:t>
            </a:r>
            <a:r>
              <a:rPr lang="uk-UA" dirty="0" err="1" smtClean="0"/>
              <a:t>Глущенко</a:t>
            </a:r>
            <a:r>
              <a:rPr lang="uk-UA" dirty="0" smtClean="0"/>
              <a:t>, М.</a:t>
            </a:r>
            <a:r>
              <a:rPr lang="uk-UA" dirty="0" err="1" smtClean="0"/>
              <a:t>Дерегус</a:t>
            </a:r>
            <a:r>
              <a:rPr lang="uk-UA" dirty="0" smtClean="0"/>
              <a:t>, О.</a:t>
            </a:r>
            <a:r>
              <a:rPr lang="uk-UA" dirty="0" err="1" smtClean="0"/>
              <a:t>Шовкуренко</a:t>
            </a:r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Композитори: К.Данькевич, Д.</a:t>
            </a:r>
            <a:r>
              <a:rPr lang="uk-UA" dirty="0" err="1" smtClean="0"/>
              <a:t>Хлебанов</a:t>
            </a:r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Актори: А.Бучма, Н.Ужвій, Г.Юра, Ю.</a:t>
            </a:r>
            <a:r>
              <a:rPr lang="uk-UA" dirty="0" err="1" smtClean="0"/>
              <a:t>Шумський</a:t>
            </a:r>
            <a:r>
              <a:rPr lang="uk-UA" dirty="0" smtClean="0"/>
              <a:t> та ін.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На трьох кіностудіях у Києві, Одесі і Ялті випускалися фільми, які йшли в загальносоюзний прокат</a:t>
            </a:r>
          </a:p>
        </p:txBody>
      </p:sp>
    </p:spTree>
    <p:extLst>
      <p:ext uri="{BB962C8B-B14F-4D97-AF65-F5344CB8AC3E}">
        <p14:creationId xmlns:p14="http://schemas.microsoft.com/office/powerpoint/2010/main" val="273508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5699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Підготувала </a:t>
            </a:r>
            <a:br>
              <a:rPr lang="uk-UA" dirty="0" smtClean="0"/>
            </a:br>
            <a:r>
              <a:rPr lang="uk-UA" dirty="0" err="1" smtClean="0"/>
              <a:t>Штанько</a:t>
            </a:r>
            <a:r>
              <a:rPr lang="uk-UA" dirty="0" smtClean="0"/>
              <a:t> Дар’я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95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4" y="-1"/>
            <a:ext cx="9150424" cy="685800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42492" y="116632"/>
            <a:ext cx="6400800" cy="936104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Україна - суб’єкт міжнародних відносин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75640" y="1035680"/>
            <a:ext cx="5976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У </a:t>
            </a:r>
            <a:r>
              <a:rPr lang="uk-UA" b="1" i="1" u="sng" dirty="0" smtClean="0"/>
              <a:t>червні 1945 р</a:t>
            </a:r>
            <a:r>
              <a:rPr lang="uk-UA" b="1" i="1" dirty="0" smtClean="0"/>
              <a:t>. </a:t>
            </a:r>
            <a:r>
              <a:rPr lang="uk-UA" b="1" dirty="0" smtClean="0"/>
              <a:t>УРСР стала членом ООН. </a:t>
            </a:r>
            <a:r>
              <a:rPr lang="uk-UA" b="1" i="1" u="sng" dirty="0" smtClean="0"/>
              <a:t>Восени 1945 р. </a:t>
            </a:r>
            <a:r>
              <a:rPr lang="uk-UA" b="1" dirty="0" smtClean="0"/>
              <a:t>Підготовча комісія ООН розробляла порядок денний першої сесії Генеральної Асамблеї ООН. Першим </a:t>
            </a:r>
            <a:r>
              <a:rPr lang="uk-UA" b="1" dirty="0" err="1" smtClean="0"/>
              <a:t>віце</a:t>
            </a:r>
            <a:r>
              <a:rPr lang="uk-UA" b="1" dirty="0" smtClean="0"/>
              <a:t> – головою Підготовчої комісії був обраний тодішній нарком закордонних справ УРСР, відомий партійно – радянський функціонер Дмитро </a:t>
            </a:r>
            <a:r>
              <a:rPr lang="uk-UA" b="1" dirty="0" err="1" smtClean="0"/>
              <a:t>Мануїльський</a:t>
            </a:r>
            <a:r>
              <a:rPr lang="uk-UA" b="1" dirty="0" smtClean="0"/>
              <a:t>. Україна вступила до численних спеціалізованих органів і </a:t>
            </a:r>
            <a:r>
              <a:rPr lang="uk-UA" b="1" dirty="0" err="1" smtClean="0"/>
              <a:t>агенств</a:t>
            </a:r>
            <a:r>
              <a:rPr lang="uk-UA" b="1" dirty="0" smtClean="0"/>
              <a:t> ООН – Статистичної комісії,</a:t>
            </a:r>
            <a:r>
              <a:rPr lang="uk-UA" b="1" dirty="0" err="1" smtClean="0"/>
              <a:t>Комісії</a:t>
            </a:r>
            <a:r>
              <a:rPr lang="uk-UA" b="1" dirty="0" smtClean="0"/>
              <a:t> з прав людини, Комітету у справах біженців і переміщених осіб. До 1950 р. УРСР стала членом 12 міжнародних організацій. </a:t>
            </a:r>
            <a:endParaRPr lang="uk-U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2" y="1753508"/>
            <a:ext cx="25844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1296" y="4437112"/>
            <a:ext cx="86431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29 </a:t>
            </a:r>
            <a:r>
              <a:rPr lang="ru-RU" b="1" i="1" u="sng" dirty="0" err="1" smtClean="0"/>
              <a:t>червня</a:t>
            </a:r>
            <a:r>
              <a:rPr lang="ru-RU" b="1" i="1" u="sng" dirty="0" smtClean="0"/>
              <a:t> 1945 р</a:t>
            </a:r>
            <a:r>
              <a:rPr lang="ru-RU" b="1" dirty="0" smtClean="0"/>
              <a:t>.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підписано</a:t>
            </a:r>
            <a:r>
              <a:rPr lang="ru-RU" b="1" dirty="0" smtClean="0"/>
              <a:t> </a:t>
            </a:r>
            <a:r>
              <a:rPr lang="ru-RU" b="1" dirty="0" err="1" smtClean="0"/>
              <a:t>радянсько</a:t>
            </a:r>
            <a:r>
              <a:rPr lang="ru-RU" b="1" dirty="0" smtClean="0"/>
              <a:t> – </a:t>
            </a:r>
            <a:r>
              <a:rPr lang="ru-RU" b="1" dirty="0" err="1" smtClean="0"/>
              <a:t>чехословацький</a:t>
            </a:r>
            <a:r>
              <a:rPr lang="ru-RU" b="1" dirty="0" smtClean="0"/>
              <a:t> </a:t>
            </a:r>
            <a:r>
              <a:rPr lang="ru-RU" b="1" dirty="0" err="1" smtClean="0"/>
              <a:t>договір</a:t>
            </a:r>
            <a:r>
              <a:rPr lang="ru-RU" b="1" dirty="0" smtClean="0"/>
              <a:t> про </a:t>
            </a:r>
            <a:r>
              <a:rPr lang="ru-RU" b="1" dirty="0" err="1" smtClean="0"/>
              <a:t>включення</a:t>
            </a:r>
            <a:r>
              <a:rPr lang="ru-RU" b="1" dirty="0" smtClean="0"/>
              <a:t> </a:t>
            </a:r>
            <a:r>
              <a:rPr lang="ru-RU" b="1" dirty="0" err="1" smtClean="0"/>
              <a:t>Закарпатської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до складу УРСР. У </a:t>
            </a:r>
            <a:r>
              <a:rPr lang="ru-RU" b="1" dirty="0" err="1" smtClean="0"/>
              <a:t>листопаді</a:t>
            </a:r>
            <a:r>
              <a:rPr lang="ru-RU" b="1" dirty="0" smtClean="0"/>
              <a:t> 1945 р.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ратифіковано</a:t>
            </a:r>
            <a:r>
              <a:rPr lang="ru-RU" b="1" dirty="0" smtClean="0"/>
              <a:t> </a:t>
            </a:r>
            <a:r>
              <a:rPr lang="ru-RU" b="1" dirty="0" err="1" smtClean="0"/>
              <a:t>Національними</a:t>
            </a:r>
            <a:r>
              <a:rPr lang="ru-RU" b="1" dirty="0" smtClean="0"/>
              <a:t> </a:t>
            </a:r>
            <a:r>
              <a:rPr lang="ru-RU" b="1" dirty="0" err="1" smtClean="0"/>
              <a:t>зборами</a:t>
            </a:r>
            <a:r>
              <a:rPr lang="ru-RU" b="1" dirty="0" smtClean="0"/>
              <a:t> </a:t>
            </a:r>
            <a:r>
              <a:rPr lang="ru-RU" b="1" dirty="0" err="1" smtClean="0"/>
              <a:t>Чехословацької</a:t>
            </a:r>
            <a:r>
              <a:rPr lang="ru-RU" b="1" dirty="0" smtClean="0"/>
              <a:t> </a:t>
            </a:r>
            <a:r>
              <a:rPr lang="ru-RU" b="1" dirty="0" err="1" smtClean="0"/>
              <a:t>Республіки</a:t>
            </a:r>
            <a:r>
              <a:rPr lang="ru-RU" b="1" dirty="0" smtClean="0"/>
              <a:t>, а </a:t>
            </a:r>
            <a:r>
              <a:rPr lang="ru-RU" b="1" i="1" u="sng" dirty="0" smtClean="0"/>
              <a:t>22 </a:t>
            </a:r>
            <a:r>
              <a:rPr lang="ru-RU" b="1" i="1" u="sng" dirty="0" err="1" smtClean="0"/>
              <a:t>січня</a:t>
            </a:r>
            <a:r>
              <a:rPr lang="ru-RU" b="1" i="1" u="sng" dirty="0" smtClean="0"/>
              <a:t> 1946 р. </a:t>
            </a:r>
            <a:r>
              <a:rPr lang="ru-RU" b="1" dirty="0" smtClean="0"/>
              <a:t>у </a:t>
            </a:r>
            <a:r>
              <a:rPr lang="ru-RU" b="1" dirty="0" err="1" smtClean="0"/>
              <a:t>складі</a:t>
            </a:r>
            <a:r>
              <a:rPr lang="ru-RU" b="1" dirty="0" smtClean="0"/>
              <a:t> УРСР </a:t>
            </a:r>
            <a:r>
              <a:rPr lang="ru-RU" b="1" dirty="0" err="1" smtClean="0"/>
              <a:t>було</a:t>
            </a:r>
            <a:r>
              <a:rPr lang="ru-RU" b="1" dirty="0" smtClean="0"/>
              <a:t> створено </a:t>
            </a:r>
            <a:r>
              <a:rPr lang="ru-RU" b="1" dirty="0" err="1" smtClean="0"/>
              <a:t>Закарпатську</a:t>
            </a:r>
            <a:r>
              <a:rPr lang="ru-RU" b="1" dirty="0" smtClean="0"/>
              <a:t> область з центром у </a:t>
            </a:r>
            <a:r>
              <a:rPr lang="ru-RU" b="1" dirty="0" err="1" smtClean="0"/>
              <a:t>місті</a:t>
            </a:r>
            <a:r>
              <a:rPr lang="ru-RU" b="1" dirty="0" smtClean="0"/>
              <a:t> </a:t>
            </a:r>
            <a:r>
              <a:rPr lang="ru-RU" b="1" dirty="0" err="1" smtClean="0"/>
              <a:t>Ужгороді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Наприкінці</a:t>
            </a:r>
            <a:r>
              <a:rPr lang="ru-RU" b="1" dirty="0" smtClean="0"/>
              <a:t> 1945 р. </a:t>
            </a:r>
            <a:r>
              <a:rPr lang="ru-RU" b="1" dirty="0" err="1" smtClean="0"/>
              <a:t>територія</a:t>
            </a:r>
            <a:r>
              <a:rPr lang="ru-RU" b="1" dirty="0" smtClean="0"/>
              <a:t> УРСР </a:t>
            </a:r>
            <a:r>
              <a:rPr lang="ru-RU" b="1" dirty="0" err="1" smtClean="0"/>
              <a:t>збільшилась</a:t>
            </a:r>
            <a:r>
              <a:rPr lang="ru-RU" b="1" dirty="0" smtClean="0"/>
              <a:t> до </a:t>
            </a:r>
            <a:r>
              <a:rPr lang="ru-RU" b="1" dirty="0" err="1" smtClean="0"/>
              <a:t>понад</a:t>
            </a:r>
            <a:r>
              <a:rPr lang="ru-RU" b="1" dirty="0" smtClean="0"/>
              <a:t> 580 </a:t>
            </a:r>
            <a:r>
              <a:rPr lang="ru-RU" b="1" dirty="0" err="1" smtClean="0"/>
              <a:t>тис.км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5648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4" y="0"/>
            <a:ext cx="9269760" cy="68488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5596" y="476672"/>
            <a:ext cx="6400800" cy="114448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Влада за часів пізнього сталінізму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988840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Й.Сталін відверто ігнорував керівні органи державної партії. З’їзди не скликалися до жовтня 1952р. Понад 5 з половиною років не скликались пленуми ЦК. У жовтні 1952 р. відбувся перший після війни </a:t>
            </a:r>
            <a:r>
              <a:rPr lang="en-US" dirty="0" smtClean="0"/>
              <a:t>XIX</a:t>
            </a:r>
            <a:r>
              <a:rPr lang="uk-UA" dirty="0" smtClean="0"/>
              <a:t> з’їзд державної партії, яка стала називатись  Комуністичною партією Радянського Союзу(КПРС) </a:t>
            </a:r>
          </a:p>
          <a:p>
            <a:pPr algn="just"/>
            <a:r>
              <a:rPr lang="uk-UA" dirty="0" smtClean="0"/>
              <a:t>Лютий 1942р. – грудень 1947 р. уряд республіки очолював Микита Хрущов.</a:t>
            </a:r>
            <a:endParaRPr lang="uk-UA" dirty="0"/>
          </a:p>
          <a:p>
            <a:pPr algn="just"/>
            <a:r>
              <a:rPr lang="uk-UA" dirty="0" smtClean="0"/>
              <a:t>Березень 1947р. – грудень 1947 р. на вищій партійній посаді перебував Л. </a:t>
            </a:r>
            <a:r>
              <a:rPr lang="uk-UA" dirty="0" err="1" smtClean="0"/>
              <a:t>Каганович</a:t>
            </a:r>
            <a:endParaRPr lang="uk-UA" dirty="0" smtClean="0"/>
          </a:p>
          <a:p>
            <a:pPr algn="just"/>
            <a:r>
              <a:rPr lang="uk-UA" dirty="0" smtClean="0"/>
              <a:t>Потім знову Хрущов, і пробувши на цій посаді 2 роки, волею генсека Сталіна знову опинився в Москві, а першим секретарем ЦК КП(б)У став Л.Мельников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59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" y="-56706"/>
            <a:ext cx="9144000" cy="692629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400800" cy="10801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Відбудова промисловості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72816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Українська промисловість відбудовувалась досить швидко, якщо порівняти досягнуті результати з масштабами руйнувань. Об’єкти, потрібні центральному керівництву, не відчували труднощів з фінансуванням. Відбудовані підприємства починали одразу працювати на загальносоюзний народно господарський комплекс.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645024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відновленні</a:t>
            </a:r>
            <a:r>
              <a:rPr lang="ru-RU" dirty="0" smtClean="0"/>
              <a:t> </a:t>
            </a:r>
            <a:r>
              <a:rPr lang="ru-RU" dirty="0" err="1" smtClean="0"/>
              <a:t>Дніпрогесу</a:t>
            </a:r>
            <a:r>
              <a:rPr lang="ru-RU" dirty="0" smtClean="0"/>
              <a:t> брали участь 120 </a:t>
            </a:r>
            <a:r>
              <a:rPr lang="ru-RU" dirty="0" err="1" smtClean="0"/>
              <a:t>підприємств</a:t>
            </a:r>
            <a:r>
              <a:rPr lang="ru-RU" dirty="0" smtClean="0"/>
              <a:t> СРСР. У </a:t>
            </a:r>
            <a:r>
              <a:rPr lang="ru-RU" dirty="0" err="1" smtClean="0"/>
              <a:t>березні</a:t>
            </a:r>
            <a:r>
              <a:rPr lang="ru-RU" dirty="0" smtClean="0"/>
              <a:t> 1947 р. дав </a:t>
            </a:r>
            <a:r>
              <a:rPr lang="ru-RU" dirty="0" err="1" smtClean="0"/>
              <a:t>електричний</a:t>
            </a:r>
            <a:r>
              <a:rPr lang="ru-RU" dirty="0" smtClean="0"/>
              <a:t> струм перший генератор </a:t>
            </a:r>
            <a:r>
              <a:rPr lang="ru-RU" dirty="0" err="1" smtClean="0"/>
              <a:t>Дніпрогесу</a:t>
            </a:r>
            <a:r>
              <a:rPr lang="ru-RU" dirty="0" smtClean="0"/>
              <a:t>. 1950 р.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вироблялося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напередодні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 У 1948 р. </a:t>
            </a:r>
            <a:r>
              <a:rPr lang="ru-RU" dirty="0" err="1" smtClean="0"/>
              <a:t>виник</a:t>
            </a:r>
            <a:r>
              <a:rPr lang="ru-RU" dirty="0" smtClean="0"/>
              <a:t> </a:t>
            </a:r>
            <a:r>
              <a:rPr lang="ru-RU" dirty="0" err="1" smtClean="0"/>
              <a:t>грандіозний</a:t>
            </a:r>
            <a:r>
              <a:rPr lang="ru-RU" dirty="0" smtClean="0"/>
              <a:t> « </a:t>
            </a:r>
            <a:r>
              <a:rPr lang="ru-RU" dirty="0" err="1" smtClean="0"/>
              <a:t>Сталінський</a:t>
            </a:r>
            <a:r>
              <a:rPr lang="ru-RU" dirty="0" smtClean="0"/>
              <a:t> план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 » 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вимагав</a:t>
            </a:r>
            <a:r>
              <a:rPr lang="ru-RU" dirty="0" smtClean="0"/>
              <a:t> </a:t>
            </a:r>
            <a:r>
              <a:rPr lang="ru-RU" dirty="0" err="1" smtClean="0"/>
              <a:t>величезних</a:t>
            </a:r>
            <a:r>
              <a:rPr lang="ru-RU" dirty="0" smtClean="0"/>
              <a:t> </a:t>
            </a:r>
            <a:r>
              <a:rPr lang="ru-RU" dirty="0" err="1" smtClean="0"/>
              <a:t>капіталовкладень</a:t>
            </a:r>
            <a:r>
              <a:rPr lang="ru-RU" dirty="0" smtClean="0"/>
              <a:t> на </a:t>
            </a:r>
            <a:r>
              <a:rPr lang="ru-RU" dirty="0" err="1" smtClean="0"/>
              <a:t>спорудження</a:t>
            </a:r>
            <a:r>
              <a:rPr lang="ru-RU" dirty="0" smtClean="0"/>
              <a:t> </a:t>
            </a:r>
            <a:r>
              <a:rPr lang="ru-RU" dirty="0" err="1" smtClean="0"/>
              <a:t>дніпровських</a:t>
            </a:r>
            <a:r>
              <a:rPr lang="ru-RU" dirty="0" smtClean="0"/>
              <a:t> </a:t>
            </a:r>
            <a:r>
              <a:rPr lang="ru-RU" dirty="0" err="1" smtClean="0"/>
              <a:t>електростанцій</a:t>
            </a:r>
            <a:r>
              <a:rPr lang="ru-RU" dirty="0" smtClean="0"/>
              <a:t> і </a:t>
            </a:r>
            <a:r>
              <a:rPr lang="ru-RU" dirty="0" err="1" smtClean="0"/>
              <a:t>каналів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Дніпра</a:t>
            </a:r>
            <a:r>
              <a:rPr lang="ru-RU" dirty="0" smtClean="0"/>
              <a:t> в </a:t>
            </a:r>
            <a:r>
              <a:rPr lang="ru-RU" dirty="0" err="1" smtClean="0"/>
              <a:t>посушливій</a:t>
            </a:r>
            <a:r>
              <a:rPr lang="ru-RU" dirty="0" smtClean="0"/>
              <a:t> </a:t>
            </a:r>
            <a:r>
              <a:rPr lang="ru-RU" dirty="0" err="1" smtClean="0"/>
              <a:t>місцевості</a:t>
            </a:r>
            <a:r>
              <a:rPr lang="ru-RU" dirty="0" smtClean="0"/>
              <a:t> </a:t>
            </a:r>
            <a:r>
              <a:rPr lang="ru-RU" dirty="0" err="1" smtClean="0"/>
              <a:t>Південної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і в </a:t>
            </a:r>
            <a:r>
              <a:rPr lang="ru-RU" dirty="0" err="1" smtClean="0"/>
              <a:t>Крим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5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-20960"/>
            <a:ext cx="9139944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99" y="3475167"/>
            <a:ext cx="3809402" cy="24761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8639"/>
            <a:ext cx="3948826" cy="24482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27" y="188639"/>
            <a:ext cx="3886146" cy="24482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66565" y="5951278"/>
            <a:ext cx="3510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Дніпровська</a:t>
            </a:r>
            <a:r>
              <a:rPr lang="ru-RU" dirty="0" smtClean="0"/>
              <a:t> ГЕС </a:t>
            </a:r>
            <a:r>
              <a:rPr lang="ru-RU" dirty="0" err="1" smtClean="0"/>
              <a:t>напередодні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 </a:t>
            </a:r>
            <a:r>
              <a:rPr lang="ru-RU" dirty="0" err="1" smtClean="0"/>
              <a:t>Запоріжжя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71979" y="2636911"/>
            <a:ext cx="277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Руїни</a:t>
            </a:r>
            <a:r>
              <a:rPr lang="ru-RU" dirty="0" smtClean="0"/>
              <a:t> </a:t>
            </a:r>
            <a:r>
              <a:rPr lang="ru-RU" dirty="0" err="1" smtClean="0"/>
              <a:t>Дніпрогесу</a:t>
            </a:r>
            <a:r>
              <a:rPr lang="ru-RU" dirty="0" smtClean="0"/>
              <a:t>. 1944 р.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2353" y="2633786"/>
            <a:ext cx="3366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Відбудова</a:t>
            </a:r>
            <a:r>
              <a:rPr lang="ru-RU" dirty="0" smtClean="0"/>
              <a:t> </a:t>
            </a:r>
            <a:r>
              <a:rPr lang="ru-RU" dirty="0" err="1" smtClean="0"/>
              <a:t>Краматорського</a:t>
            </a:r>
            <a:r>
              <a:rPr lang="ru-RU" dirty="0" smtClean="0"/>
              <a:t> </a:t>
            </a:r>
            <a:r>
              <a:rPr lang="ru-RU" dirty="0" err="1" smtClean="0"/>
              <a:t>металургійного</a:t>
            </a:r>
            <a:r>
              <a:rPr lang="ru-RU" dirty="0" smtClean="0"/>
              <a:t> заводу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06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" y="0"/>
            <a:ext cx="913994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400800" cy="685800"/>
          </a:xfrm>
        </p:spPr>
        <p:txBody>
          <a:bodyPr/>
          <a:lstStyle/>
          <a:p>
            <a:r>
              <a:rPr lang="uk-UA" b="1" dirty="0" smtClean="0"/>
              <a:t>Голод 1946-1947 рр.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6876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Зима 1945-1946 рр. видалась малосніжною. Весна й літо 1946 р. на півдні України виявилися найбільш посушливими за останні півсотню років. Отже,погодні умови складалися навіть гірше, ніж у 1921 р. У середньому по Україні врожайність зернових не перевищила 3,8 центнера з гектара. На півдні колгоспники не змогли повернути посіяного. Однак виняткові погодні умови вплинули на розміри хлібозаготівельного плану. У листопаді 1946 р. ,коли стало зрозуміло, що з України витиснули все наявне зерно, але хлібозаготівельного плану не виконали.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3920" y="3577084"/>
            <a:ext cx="43120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Залишені без допомоги південні області республіки пережили трагічну зиму 1946-1947 рр. У Одеській,Ізмаїльській,Кіровоградській,Миколаївській,Херсонській областях голод тривав аж до нового врожаю. Кількість хворих на голодну дистрофію у червні перевищувала мільйон осіб,кількість померлих від голоду серед госпіталізованих дійшла до 102 тис. осіб. Однак дані про чисельність жертв неповні.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43" y="3717032"/>
            <a:ext cx="3522697" cy="251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8"/>
            <a:ext cx="9146664" cy="68842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872808" cy="100811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Становище сільського господарства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36" y="948690"/>
            <a:ext cx="53285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Радянська держава завжди розв’язувала свої економічні проблеми за рахунок села, а під час післявоєнної розрухи – тим більше. Тиск держави на колгоспи взяли на свої плечі жінки.</a:t>
            </a:r>
          </a:p>
          <a:p>
            <a:r>
              <a:rPr lang="uk-UA" dirty="0" smtClean="0"/>
              <a:t>У МТС катастрофічно не вистачало техніки, запчастин,пального. Коней у колгоспах залишилось мало, і орати часто доводилось на селянських коровах, які після цього різко знижували надої. </a:t>
            </a:r>
          </a:p>
          <a:p>
            <a:r>
              <a:rPr lang="uk-UA" dirty="0" smtClean="0"/>
              <a:t>Порівняно з довоєнним рівнем істотно зросли поставки технічних культур, передусім цукрових буряків.</a:t>
            </a:r>
            <a:br>
              <a:rPr lang="uk-UA" dirty="0" smtClean="0"/>
            </a:br>
            <a:r>
              <a:rPr lang="uk-UA" dirty="0" smtClean="0"/>
              <a:t>Застосовувалися методи батога та пряника. Пряником було «соціалістичне змагання». Політика батога виявилась в указі М.Хрущова : «Про виселення з Української РСР осіб, які злісно ухиляються від трудової діяльності в сільському господарстві і ведуть антигромадський , паразитичний спосіб життя». </a:t>
            </a:r>
            <a:r>
              <a:rPr lang="uk-UA" b="1" u="sng" dirty="0" smtClean="0"/>
              <a:t>Цей указ став для місцевої влади засобом шантажу й залякування колгоспників.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36" y="1124744"/>
            <a:ext cx="3481536" cy="23326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32" y="3717032"/>
            <a:ext cx="3071544" cy="262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04856" cy="100047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Розгром </a:t>
            </a:r>
            <a:r>
              <a:rPr lang="uk-UA" b="1" dirty="0" err="1" smtClean="0"/>
              <a:t>греко</a:t>
            </a:r>
            <a:r>
              <a:rPr lang="uk-UA" b="1" dirty="0" smtClean="0"/>
              <a:t> </a:t>
            </a:r>
            <a:r>
              <a:rPr lang="uk-UA" b="1" dirty="0" err="1" smtClean="0"/>
              <a:t>-католицької</a:t>
            </a:r>
            <a:r>
              <a:rPr lang="uk-UA" b="1" dirty="0" smtClean="0"/>
              <a:t> церкви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96752"/>
            <a:ext cx="50405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Радянізація Західної України почалася, як і в передвоєнні роки , з репресій. 1 листопада 1944 р. помер </a:t>
            </a:r>
            <a:r>
              <a:rPr lang="uk-UA" dirty="0" err="1" smtClean="0"/>
              <a:t>Андрей</a:t>
            </a:r>
            <a:r>
              <a:rPr lang="uk-UA" dirty="0" smtClean="0"/>
              <a:t> </a:t>
            </a:r>
            <a:r>
              <a:rPr lang="uk-UA" dirty="0" err="1" smtClean="0"/>
              <a:t>Шептинський</a:t>
            </a:r>
            <a:r>
              <a:rPr lang="uk-UA" dirty="0" smtClean="0"/>
              <a:t>. Це полегшило задуману Сталіним ліквідацію </a:t>
            </a:r>
            <a:r>
              <a:rPr lang="uk-UA" dirty="0" err="1" smtClean="0"/>
              <a:t>греко</a:t>
            </a:r>
            <a:r>
              <a:rPr lang="uk-UA" dirty="0" smtClean="0"/>
              <a:t> - католицької церкви. Духовенству і віруючим було запропоновано злитися з Російською православною церквою. Після того як вищі ієрархи </a:t>
            </a:r>
            <a:r>
              <a:rPr lang="uk-UA" dirty="0" err="1" smtClean="0"/>
              <a:t>греко</a:t>
            </a:r>
            <a:r>
              <a:rPr lang="uk-UA" dirty="0" smtClean="0"/>
              <a:t> – католицької церкви відмовилися розглянути таку пропозицію. Новопризначений митрополит Й.Сліпий у квітні 1945 р. був заарештований з групою єпископів за стандартним звинуваченням у співробітництві з німецькими окупантами. У цьому ж місяці ініціативна група віруючих на чолі з священиком Г. </a:t>
            </a:r>
            <a:r>
              <a:rPr lang="uk-UA" dirty="0" err="1" smtClean="0"/>
              <a:t>Костельником</a:t>
            </a:r>
            <a:r>
              <a:rPr lang="uk-UA" dirty="0" smtClean="0"/>
              <a:t> зібрала у </a:t>
            </a:r>
            <a:r>
              <a:rPr lang="uk-UA" dirty="0" err="1" smtClean="0"/>
              <a:t>львові</a:t>
            </a:r>
            <a:r>
              <a:rPr lang="uk-UA" dirty="0" smtClean="0"/>
              <a:t> собор, який прийняв рішення про скасування </a:t>
            </a:r>
            <a:r>
              <a:rPr lang="uk-UA" dirty="0" err="1" smtClean="0"/>
              <a:t>Берестенської</a:t>
            </a:r>
            <a:r>
              <a:rPr lang="uk-UA" dirty="0" smtClean="0"/>
              <a:t> унії 1596 р. За межами СРСР, під радянським тиском унія була ліквідована 1950.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30288"/>
            <a:ext cx="3409528" cy="24321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53618"/>
            <a:ext cx="24574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0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" y="0"/>
            <a:ext cx="9170796" cy="68785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400800" cy="114448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Індустріалізація західних областей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408232"/>
            <a:ext cx="45365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Політику радянізації здійснювали руками тих,хто добровільно або під тиском їхав на постійну роботу в західні області. Масштаби таких переселень були істотними. У прийнятому в березні 1946 р. законі про п’ятирічний план окремим пунктом формулювалося завдання перетворити Львів на великий промисловий центр. У 1946 – 1947 рр. в Дрогобицькій області було відкрито газові родовища, а в 1949 р. – побудовано найбільший тоді в СРСР і Європі магістральний газопровід </a:t>
            </a:r>
            <a:r>
              <a:rPr lang="uk-UA" dirty="0" err="1" smtClean="0"/>
              <a:t>Дашава</a:t>
            </a:r>
            <a:r>
              <a:rPr lang="uk-UA" dirty="0" smtClean="0"/>
              <a:t> – Київ.</a:t>
            </a:r>
          </a:p>
          <a:p>
            <a:r>
              <a:rPr lang="uk-UA" dirty="0" smtClean="0"/>
              <a:t>З 1949 р. у </a:t>
            </a:r>
            <a:r>
              <a:rPr lang="uk-UA" dirty="0" err="1" smtClean="0"/>
              <a:t>Львівсько</a:t>
            </a:r>
            <a:r>
              <a:rPr lang="uk-UA" dirty="0" smtClean="0"/>
              <a:t> – Волинському вугільному басейні почалось шахтне будівництво.  </a:t>
            </a:r>
          </a:p>
          <a:p>
            <a:r>
              <a:rPr lang="uk-UA" dirty="0" smtClean="0"/>
              <a:t>Став до ладу потужний цементний завод у Миколаєві Дрогобицької області.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96" y="2276872"/>
            <a:ext cx="343422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9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279</TotalTime>
  <Words>1387</Words>
  <Application>Microsoft Office PowerPoint</Application>
  <PresentationFormat>Экран (4:3)</PresentationFormat>
  <Paragraphs>52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Кутюр</vt:lpstr>
      <vt:lpstr> </vt:lpstr>
      <vt:lpstr>Україна - суб’єкт міжнародних відносин</vt:lpstr>
      <vt:lpstr>Влада за часів пізнього сталінізму</vt:lpstr>
      <vt:lpstr>Відбудова промисловості</vt:lpstr>
      <vt:lpstr>Презентация PowerPoint</vt:lpstr>
      <vt:lpstr>Голод 1946-1947 рр.</vt:lpstr>
      <vt:lpstr>Становище сільського господарства</vt:lpstr>
      <vt:lpstr>Розгром греко -католицької церкви</vt:lpstr>
      <vt:lpstr>Індустріалізація західних областей</vt:lpstr>
      <vt:lpstr>Колективізація села</vt:lpstr>
      <vt:lpstr>Операція «Вісла»</vt:lpstr>
      <vt:lpstr>Наслідки радянізації західноукраїнських земель у повоєнний період </vt:lpstr>
      <vt:lpstr>Презентация PowerPoint</vt:lpstr>
      <vt:lpstr>Культурне життя</vt:lpstr>
      <vt:lpstr>Підготувала  Штанько Дар’я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Пользователь</dc:creator>
  <cp:lastModifiedBy>Пользователь</cp:lastModifiedBy>
  <cp:revision>23</cp:revision>
  <dcterms:created xsi:type="dcterms:W3CDTF">2014-11-30T10:31:59Z</dcterms:created>
  <dcterms:modified xsi:type="dcterms:W3CDTF">2014-11-30T15:45:58Z</dcterms:modified>
</cp:coreProperties>
</file>