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16" r:id="rId11"/>
  </p:sldMasterIdLst>
  <p:sldIdLst>
    <p:sldId id="256" r:id="rId12"/>
    <p:sldId id="257" r:id="rId13"/>
    <p:sldId id="259" r:id="rId14"/>
    <p:sldId id="260" r:id="rId15"/>
    <p:sldId id="262" r:id="rId16"/>
    <p:sldId id="261" r:id="rId17"/>
    <p:sldId id="263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0817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3492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6140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893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7210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9231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5492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8279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274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499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906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2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916434E-4AFD-4EAE-85DB-A626BA4F4432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52DF9F8-25B3-4CBD-89F1-D2F524561E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857232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sz="5400" b="1" dirty="0" smtClean="0">
                <a:ln/>
                <a:solidFill>
                  <a:schemeClr val="accent3"/>
                </a:solidFill>
              </a:rPr>
              <a:t>Живопис </a:t>
            </a:r>
            <a:r>
              <a:rPr lang="en-US" sz="5400" b="1" dirty="0" smtClean="0">
                <a:ln/>
                <a:solidFill>
                  <a:schemeClr val="accent3"/>
                </a:solidFill>
              </a:rPr>
              <a:t>XIX </a:t>
            </a:r>
            <a:r>
              <a:rPr lang="uk-UA" sz="5400" b="1" dirty="0" smtClean="0">
                <a:ln/>
                <a:solidFill>
                  <a:schemeClr val="accent3"/>
                </a:solidFill>
              </a:rPr>
              <a:t>століття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071678"/>
            <a:ext cx="7072362" cy="417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642918"/>
            <a:ext cx="3272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Романтизм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571612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Наймасштабнішою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фігурою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живописі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рубежі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XVIII—XIX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ст.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був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іспанський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художник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гравер Ф. Гойя,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який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повернув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живопису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своєї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країни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її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минулу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велич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Творчість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Ф. Гойя мала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величезне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значення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як для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формування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європейського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романтизму, так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для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становлення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реалізму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якими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пов'язані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головні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здобутки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європейського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живопису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XIX ст.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785794"/>
            <a:ext cx="33909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71480"/>
            <a:ext cx="857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Гойєю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створені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приголомшуючі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картини</a:t>
            </a:r>
            <a:r>
              <a:rPr lang="ru-RU" sz="2400" b="1" dirty="0" smtClean="0"/>
              <a:t> про </a:t>
            </a:r>
            <a:r>
              <a:rPr lang="ru-RU" sz="2400" b="1" dirty="0" err="1" smtClean="0"/>
              <a:t>героїчну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боротьбу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іспанського</a:t>
            </a:r>
            <a:r>
              <a:rPr lang="ru-RU" sz="2400" b="1" dirty="0" smtClean="0"/>
              <a:t> народу </a:t>
            </a:r>
            <a:r>
              <a:rPr lang="ru-RU" sz="2400" b="1" dirty="0" err="1" smtClean="0"/>
              <a:t>проти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французьких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окупантів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серії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офортів</a:t>
            </a:r>
            <a:r>
              <a:rPr lang="ru-RU" sz="2400" b="1" dirty="0" smtClean="0"/>
              <a:t> (гравюр на </a:t>
            </a:r>
            <a:r>
              <a:rPr lang="ru-RU" sz="2400" b="1" dirty="0" err="1" smtClean="0"/>
              <a:t>металі</a:t>
            </a:r>
            <a:r>
              <a:rPr lang="ru-RU" sz="2400" b="1" dirty="0" smtClean="0"/>
              <a:t>) «</a:t>
            </a:r>
            <a:r>
              <a:rPr lang="ru-RU" sz="2400" b="1" dirty="0" err="1" smtClean="0"/>
              <a:t>Капричос</a:t>
            </a:r>
            <a:r>
              <a:rPr lang="ru-RU" sz="2400" b="1" dirty="0" smtClean="0"/>
              <a:t>» («</a:t>
            </a:r>
            <a:r>
              <a:rPr lang="ru-RU" sz="2400" b="1" dirty="0" err="1" smtClean="0"/>
              <a:t>Фантазія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гра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уяви</a:t>
            </a:r>
            <a:r>
              <a:rPr lang="ru-RU" sz="2400" b="1" dirty="0" smtClean="0"/>
              <a:t>»), «</a:t>
            </a:r>
            <a:r>
              <a:rPr lang="ru-RU" sz="2400" b="1" dirty="0" err="1" smtClean="0"/>
              <a:t>Діспаратес</a:t>
            </a:r>
            <a:r>
              <a:rPr lang="ru-RU" sz="2400" b="1" dirty="0" smtClean="0"/>
              <a:t>» («</a:t>
            </a:r>
            <a:r>
              <a:rPr lang="ru-RU" sz="2400" b="1" dirty="0" err="1" smtClean="0"/>
              <a:t>Божевілля</a:t>
            </a:r>
            <a:r>
              <a:rPr lang="ru-RU" sz="2400" b="1" dirty="0" smtClean="0"/>
              <a:t>»), « </a:t>
            </a:r>
            <a:r>
              <a:rPr lang="ru-RU" sz="2400" b="1" dirty="0" err="1" smtClean="0"/>
              <a:t>Лихоліття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війни</a:t>
            </a:r>
            <a:r>
              <a:rPr lang="ru-RU" sz="2400" b="1" dirty="0" smtClean="0"/>
              <a:t> ».</a:t>
            </a:r>
            <a:endParaRPr lang="ru-RU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00306"/>
            <a:ext cx="2786082" cy="41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643182"/>
            <a:ext cx="5224230" cy="3757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35716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літературі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український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реалізм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почався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другої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половини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19 ст.,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прийшовши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зміну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романтизмові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якого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він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перебрав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захоплення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етнографізмом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героїзацію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історичних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постатей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Типові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для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реалізму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поезії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—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вірші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Б.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Грінченка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П.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Грабовського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14290"/>
            <a:ext cx="2143140" cy="311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2571744"/>
            <a:ext cx="1959544" cy="274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85720" y="5143512"/>
            <a:ext cx="642942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підрадянській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Україні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реалізм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— стиль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майже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обов'язковий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і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виступає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у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формі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соцреалізму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85728"/>
            <a:ext cx="7786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Декаданс як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конкретно-історичний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факт постав у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другій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половині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XIX ст.,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зокрема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Франції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928802"/>
            <a:ext cx="39290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арно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було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шукати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чистого декадансу,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значно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продуктивніше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вбачати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елементи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творчості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конкретного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письменника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естетизація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потворного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Шарля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Бодлера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естетизм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Оскара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Вайльда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підкреслений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індивідуалізм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А.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Стріндберга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аморалізм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М.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Арцибашева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Володимира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Винниченка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.)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85860"/>
            <a:ext cx="3429011" cy="526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357166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останній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третині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сторіччя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грані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реалізму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декадансу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з'являється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напрям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—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імпресіонізм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000240"/>
            <a:ext cx="2928958" cy="37856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err="1" smtClean="0"/>
              <a:t>Імпресіонізм</a:t>
            </a:r>
            <a:r>
              <a:rPr lang="ru-RU" sz="2400" dirty="0" smtClean="0"/>
              <a:t> </a:t>
            </a:r>
            <a:r>
              <a:rPr lang="ru-RU" sz="2400" dirty="0" err="1" smtClean="0"/>
              <a:t>зайняв</a:t>
            </a:r>
            <a:r>
              <a:rPr lang="ru-RU" sz="2400" dirty="0" smtClean="0"/>
              <a:t> в </a:t>
            </a:r>
            <a:r>
              <a:rPr lang="ru-RU" sz="2400" dirty="0" err="1" smtClean="0"/>
              <a:t>історії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</a:t>
            </a:r>
            <a:r>
              <a:rPr lang="ru-RU" sz="2400" dirty="0" smtClean="0"/>
              <a:t>, яке </a:t>
            </a:r>
            <a:r>
              <a:rPr lang="ru-RU" sz="2400" dirty="0" err="1" smtClean="0"/>
              <a:t>дорівнює</a:t>
            </a:r>
            <a:r>
              <a:rPr lang="ru-RU" sz="2400" dirty="0" smtClean="0"/>
              <a:t> </a:t>
            </a:r>
            <a:r>
              <a:rPr lang="ru-RU" sz="2400" dirty="0" err="1" smtClean="0"/>
              <a:t>цілим</a:t>
            </a:r>
            <a:r>
              <a:rPr lang="ru-RU" sz="2400" dirty="0" smtClean="0"/>
              <a:t> </a:t>
            </a:r>
            <a:r>
              <a:rPr lang="ru-RU" sz="2400" dirty="0" err="1" smtClean="0"/>
              <a:t>живописним</a:t>
            </a:r>
            <a:r>
              <a:rPr lang="ru-RU" sz="2400" dirty="0" smtClean="0"/>
              <a:t> </a:t>
            </a:r>
            <a:r>
              <a:rPr lang="ru-RU" sz="2400" dirty="0" err="1" smtClean="0"/>
              <a:t>епохам</a:t>
            </a:r>
            <a:r>
              <a:rPr lang="ru-RU" sz="2400" dirty="0" smtClean="0"/>
              <a:t>, </a:t>
            </a:r>
            <a:r>
              <a:rPr lang="ru-RU" sz="2400" dirty="0" err="1" smtClean="0"/>
              <a:t>хоча</a:t>
            </a:r>
            <a:r>
              <a:rPr lang="ru-RU" sz="2400" dirty="0" smtClean="0"/>
              <a:t> сам </a:t>
            </a:r>
            <a:r>
              <a:rPr lang="ru-RU" sz="2400" dirty="0" err="1" smtClean="0"/>
              <a:t>рух</a:t>
            </a:r>
            <a:r>
              <a:rPr lang="ru-RU" sz="2400" dirty="0" smtClean="0"/>
              <a:t> </a:t>
            </a:r>
            <a:r>
              <a:rPr lang="ru-RU" sz="2400" dirty="0" err="1" smtClean="0"/>
              <a:t>охопив</a:t>
            </a:r>
            <a:r>
              <a:rPr lang="ru-RU" sz="2400" dirty="0" smtClean="0"/>
              <a:t> </a:t>
            </a:r>
            <a:r>
              <a:rPr lang="ru-RU" sz="2400" dirty="0" err="1" smtClean="0"/>
              <a:t>лише</a:t>
            </a:r>
            <a:r>
              <a:rPr lang="ru-RU" sz="2400" dirty="0" smtClean="0"/>
              <a:t> 12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8 </a:t>
            </a:r>
            <a:r>
              <a:rPr lang="ru-RU" sz="2400" dirty="0" err="1" smtClean="0"/>
              <a:t>виставок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2071678"/>
            <a:ext cx="4953008" cy="363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00694" y="1643050"/>
            <a:ext cx="3357618" cy="40934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Точкою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відліку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послужила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творчість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Едварда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Мане.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Його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картини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«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Сніданок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траві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й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«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Олімпія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 стали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подією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і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вплинули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становлення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майбутніх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імпресіоністів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,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але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сам художник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офіційно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до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руху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не </a:t>
            </a:r>
            <a:r>
              <a:rPr lang="ru-RU" sz="2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прилучився</a:t>
            </a:r>
            <a:r>
              <a:rPr lang="ru-RU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</a:t>
            </a:r>
            <a:endParaRPr lang="ru-RU" sz="2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214686"/>
            <a:ext cx="4214842" cy="337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500066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571480"/>
            <a:ext cx="8143932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Живо́пис (маля́рство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 — </a:t>
            </a:r>
            <a:r>
              <a:rPr lang="vi-V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 образотворчого мистецтва, пов'язаний з передачею зорових образів нанесенням фарб на тверді, гнучкі або тканеві поверхні, а також твори мистецтва, створені таким способом.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643314"/>
            <a:ext cx="6477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00496" y="357166"/>
            <a:ext cx="51435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поширені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твори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живопису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виконані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пласких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пласких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поверхнях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таких як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натягнуте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раму полотно,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папір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поверхні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стін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т. д. До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живопису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відносять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виконані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фарбами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зображення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декоративному та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церемоніальному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посуді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поверхня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може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мати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складну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форму.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714752"/>
            <a:ext cx="4321959" cy="288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857232"/>
            <a:ext cx="38290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500042"/>
            <a:ext cx="38576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ивопис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найпоширеніший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вид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образотворчого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мистецтва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Слово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живопис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означає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живо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писати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твори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живопису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створюються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допомогою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фарб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що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наносяться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будь яку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поверхню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500042"/>
            <a:ext cx="4018388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3500438"/>
            <a:ext cx="4572000" cy="3046988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Історія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живопису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розвивається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і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блукає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саме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в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цих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двох</a:t>
            </a:r>
            <a:endParaRPr lang="ru-RU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значеннях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в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образотворчості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реалістичності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і —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знаковості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від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ікони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(образ) до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абстракції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214422"/>
            <a:ext cx="3736854" cy="543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71480"/>
            <a:ext cx="4572032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4348" y="571480"/>
            <a:ext cx="4036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живопису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714488"/>
            <a:ext cx="3299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монументальний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357430"/>
            <a:ext cx="2188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станковий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2928934"/>
            <a:ext cx="2817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декоративний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3571876"/>
            <a:ext cx="2749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декораційний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4143380"/>
            <a:ext cx="2129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мініатюра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2357430"/>
            <a:ext cx="52387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500042"/>
            <a:ext cx="7715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живописі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XIX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століття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знайшли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відображення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класицизм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романтизм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реалізмом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декаданс.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Провідною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країною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художньому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житті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Європи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як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літературі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залишалася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Франція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643182"/>
            <a:ext cx="3836917" cy="327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500305"/>
            <a:ext cx="3360507" cy="343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0"/>
            <a:ext cx="311950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Класицизм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19489" y="644027"/>
            <a:ext cx="3929090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 роки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Великої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французької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революції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та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імперії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Наполеона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розцвів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талант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видатного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представника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класицизму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Жака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Луї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Давида. У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його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творчості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античні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традиції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раціоналізм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властиві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класицизму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органічно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злилися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політичними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реаліями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що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дозволяє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говорити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про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революційний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характер </a:t>
            </a:r>
            <a:r>
              <a:rPr lang="ru-RU" sz="2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творчості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Давида.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40671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142852"/>
            <a:ext cx="77867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Кращим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твором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Давида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вважається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картина «Смерть Марата» (1793 р.)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57818" y="1428736"/>
            <a:ext cx="35719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Класицизм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який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трансформувався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академізм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тобто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напрям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офіційно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визнаний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академіями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мистецтв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проіснував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усе XIX ст.,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залишився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узбіччі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магістральних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шляхів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розвитку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образотворчого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мистецтва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14422"/>
            <a:ext cx="4064302" cy="5224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210</TotalTime>
  <Words>550</Words>
  <Application>Microsoft Office PowerPoint</Application>
  <PresentationFormat>Экран (4:3)</PresentationFormat>
  <Paragraphs>27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15</vt:i4>
      </vt:variant>
    </vt:vector>
  </HeadingPairs>
  <TitlesOfParts>
    <vt:vector size="42" baseType="lpstr">
      <vt:lpstr>Calibri</vt:lpstr>
      <vt:lpstr>Cambria</vt:lpstr>
      <vt:lpstr>Century Schoolbook</vt:lpstr>
      <vt:lpstr>Constantia</vt:lpstr>
      <vt:lpstr>Corbel</vt:lpstr>
      <vt:lpstr>Georgia</vt:lpstr>
      <vt:lpstr>Gill Sans MT</vt:lpstr>
      <vt:lpstr>Rockwell</vt:lpstr>
      <vt:lpstr>Times New Roman</vt:lpstr>
      <vt:lpstr>Trebuchet MS</vt:lpstr>
      <vt:lpstr>Tw Cen MT</vt:lpstr>
      <vt:lpstr>Tw Cen MT Condensed</vt:lpstr>
      <vt:lpstr>Verdana</vt:lpstr>
      <vt:lpstr>Wingdings</vt:lpstr>
      <vt:lpstr>Wingdings 2</vt:lpstr>
      <vt:lpstr>Wingdings 3</vt:lpstr>
      <vt:lpstr>Бумажная</vt:lpstr>
      <vt:lpstr>Изящная</vt:lpstr>
      <vt:lpstr>Аспект</vt:lpstr>
      <vt:lpstr>Литейная</vt:lpstr>
      <vt:lpstr>Поток</vt:lpstr>
      <vt:lpstr>Эркер</vt:lpstr>
      <vt:lpstr>Солнцестояние</vt:lpstr>
      <vt:lpstr>Городская</vt:lpstr>
      <vt:lpstr>1_Изящная</vt:lpstr>
      <vt:lpstr>Официальная</vt:lpstr>
      <vt:lpstr>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Алина</dc:creator>
  <cp:lastModifiedBy>Наташа</cp:lastModifiedBy>
  <cp:revision>23</cp:revision>
  <dcterms:created xsi:type="dcterms:W3CDTF">2012-12-25T13:43:24Z</dcterms:created>
  <dcterms:modified xsi:type="dcterms:W3CDTF">2014-03-20T20:55:06Z</dcterms:modified>
</cp:coreProperties>
</file>