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99" r:id="rId2"/>
    <p:sldId id="284" r:id="rId3"/>
    <p:sldId id="285" r:id="rId4"/>
    <p:sldId id="298" r:id="rId5"/>
    <p:sldId id="286" r:id="rId6"/>
    <p:sldId id="289" r:id="rId7"/>
    <p:sldId id="290" r:id="rId8"/>
    <p:sldId id="287" r:id="rId9"/>
    <p:sldId id="291" r:id="rId10"/>
    <p:sldId id="295" r:id="rId11"/>
    <p:sldId id="296" r:id="rId12"/>
    <p:sldId id="293" r:id="rId13"/>
    <p:sldId id="294" r:id="rId14"/>
    <p:sldId id="300" r:id="rId15"/>
    <p:sldId id="282"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із теми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із теми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Світли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Помір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Помір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8" autoAdjust="0"/>
    <p:restoredTop sz="92661" autoAdjust="0"/>
  </p:normalViewPr>
  <p:slideViewPr>
    <p:cSldViewPr>
      <p:cViewPr>
        <p:scale>
          <a:sx n="70" d="100"/>
          <a:sy n="70" d="100"/>
        </p:scale>
        <p:origin x="-151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0AEE86-5FEC-4B00-9D8B-D4A4FB2576DF}"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DFC52EC-8FC2-4466-A390-21C980E86EB1}" type="datetimeFigureOut">
              <a:rPr lang="uk-UA" smtClean="0"/>
              <a:pPr/>
              <a:t>22.11.2014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5D0AEE86-5FEC-4B00-9D8B-D4A4FB2576DF}"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FC52EC-8FC2-4466-A390-21C980E86EB1}" type="datetimeFigureOut">
              <a:rPr lang="uk-UA" smtClean="0"/>
              <a:pPr/>
              <a:t>22.11.2014</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0AEE86-5FEC-4B00-9D8B-D4A4FB2576DF}"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22" name="Picture 2" descr="https://encrypted-tbn3.gstatic.com/images?q=tbn:ANd9GcRYgrS5RKr8dqby402ZZn8rpIWF2u2nBkaOaL_D9mtmRoi-soab"/>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кутник 4"/>
          <p:cNvSpPr/>
          <p:nvPr/>
        </p:nvSpPr>
        <p:spPr>
          <a:xfrm>
            <a:off x="7020272" y="5589240"/>
            <a:ext cx="1902187" cy="923330"/>
          </a:xfrm>
          <a:prstGeom prst="rect">
            <a:avLst/>
          </a:prstGeom>
        </p:spPr>
        <p:txBody>
          <a:bodyPr wrap="none">
            <a:spAutoFit/>
          </a:bodyPr>
          <a:lstStyle/>
          <a:p>
            <a:pPr algn="ctr"/>
            <a:r>
              <a:rPr lang="uk-UA" dirty="0" smtClean="0">
                <a:solidFill>
                  <a:schemeClr val="bg1">
                    <a:lumMod val="95000"/>
                  </a:schemeClr>
                </a:solidFill>
              </a:rPr>
              <a:t>Підготувала: </a:t>
            </a:r>
          </a:p>
          <a:p>
            <a:pPr algn="ctr"/>
            <a:r>
              <a:rPr lang="uk-UA" dirty="0" smtClean="0">
                <a:solidFill>
                  <a:schemeClr val="bg1">
                    <a:lumMod val="95000"/>
                  </a:schemeClr>
                </a:solidFill>
              </a:rPr>
              <a:t>учениця 11 </a:t>
            </a:r>
            <a:r>
              <a:rPr lang="uk-UA" dirty="0" err="1" smtClean="0">
                <a:solidFill>
                  <a:schemeClr val="bg1">
                    <a:lumMod val="95000"/>
                  </a:schemeClr>
                </a:solidFill>
              </a:rPr>
              <a:t>клсу</a:t>
            </a:r>
            <a:r>
              <a:rPr lang="uk-UA" dirty="0" smtClean="0">
                <a:solidFill>
                  <a:schemeClr val="bg1">
                    <a:lumMod val="95000"/>
                  </a:schemeClr>
                </a:solidFill>
              </a:rPr>
              <a:t/>
            </a:r>
            <a:br>
              <a:rPr lang="uk-UA" dirty="0" smtClean="0">
                <a:solidFill>
                  <a:schemeClr val="bg1">
                    <a:lumMod val="95000"/>
                  </a:schemeClr>
                </a:solidFill>
              </a:rPr>
            </a:br>
            <a:r>
              <a:rPr lang="uk-UA" dirty="0" err="1" smtClean="0">
                <a:solidFill>
                  <a:schemeClr val="bg1">
                    <a:lumMod val="95000"/>
                  </a:schemeClr>
                </a:solidFill>
              </a:rPr>
              <a:t>Сидорук</a:t>
            </a:r>
            <a:r>
              <a:rPr lang="uk-UA" dirty="0" smtClean="0">
                <a:solidFill>
                  <a:schemeClr val="bg1">
                    <a:lumMod val="95000"/>
                  </a:schemeClr>
                </a:solidFill>
              </a:rPr>
              <a:t> Оксана</a:t>
            </a:r>
            <a:endParaRPr lang="uk-UA"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467544" y="1412776"/>
            <a:ext cx="5472608" cy="4524315"/>
          </a:xfrm>
          <a:prstGeom prst="rect">
            <a:avLst/>
          </a:prstGeom>
        </p:spPr>
        <p:txBody>
          <a:bodyPr wrap="square">
            <a:spAutoFit/>
          </a:bodyPr>
          <a:lstStyle/>
          <a:p>
            <a:r>
              <a:rPr lang="uk-UA" dirty="0" smtClean="0"/>
              <a:t>Першою опозиційною організацією нового типу стала </a:t>
            </a:r>
            <a:r>
              <a:rPr lang="uk-UA" b="1" i="1" dirty="0" smtClean="0">
                <a:effectLst>
                  <a:outerShdw blurRad="38100" dist="38100" dir="2700000" algn="tl">
                    <a:srgbClr val="000000">
                      <a:alpha val="43137"/>
                    </a:srgbClr>
                  </a:outerShdw>
                </a:effectLst>
              </a:rPr>
              <a:t>Українська робітничо-селянська спілка</a:t>
            </a:r>
            <a:r>
              <a:rPr lang="uk-UA" dirty="0" smtClean="0">
                <a:effectLst>
                  <a:outerShdw blurRad="38100" dist="38100" dir="2700000" algn="tl">
                    <a:srgbClr val="000000">
                      <a:alpha val="43137"/>
                    </a:srgbClr>
                  </a:outerShdw>
                </a:effectLst>
              </a:rPr>
              <a:t> (</a:t>
            </a:r>
            <a:r>
              <a:rPr lang="uk-UA" b="1" i="1" dirty="0" smtClean="0">
                <a:effectLst>
                  <a:outerShdw blurRad="38100" dist="38100" dir="2700000" algn="tl">
                    <a:srgbClr val="000000">
                      <a:alpha val="43137"/>
                    </a:srgbClr>
                  </a:outerShdw>
                </a:effectLst>
              </a:rPr>
              <a:t>УРСС), </a:t>
            </a:r>
            <a:r>
              <a:rPr lang="uk-UA" dirty="0" smtClean="0"/>
              <a:t>створена у Львові в 1958 р. молодим юристом Левком Лук'яненком. Створена ним організація мала за мету вихід України зі складу СРСР. Уперше в повоєнній історії опозиціонери пропонували суспільству мирні засоби боротьби. Головним із них уважалася пропаганда реалізації статті конституцій СРСР та УРСР про право виходу України зі складу Радянського Союзу. Наступним кроком члени спілки вважали вирішення цього питання або Верховною Радою УРСР, або усенародним референдумом. Однак у січні 1961 р. учасники спілки були виявлені та заарештовані. У травні того ж року у Львові їм був оголошений судовий вирок»</a:t>
            </a:r>
            <a:endParaRPr lang="uk-UA" dirty="0"/>
          </a:p>
        </p:txBody>
      </p:sp>
      <p:sp>
        <p:nvSpPr>
          <p:cNvPr id="4" name="Заголовок 1"/>
          <p:cNvSpPr>
            <a:spLocks noGrp="1"/>
          </p:cNvSpPr>
          <p:nvPr>
            <p:ph type="title"/>
          </p:nvPr>
        </p:nvSpPr>
        <p:spPr>
          <a:xfrm>
            <a:off x="539552" y="260648"/>
            <a:ext cx="8305800" cy="1224136"/>
          </a:xfrm>
        </p:spPr>
        <p:txBody>
          <a:bodyPr>
            <a:normAutofit fontScale="90000"/>
          </a:bodyPr>
          <a:lstStyle/>
          <a:p>
            <a:r>
              <a:rPr lang="uk-UA" dirty="0" smtClean="0"/>
              <a:t>Організації  дисидентів:</a:t>
            </a:r>
            <a:br>
              <a:rPr lang="uk-UA" dirty="0" smtClean="0"/>
            </a:br>
            <a:endParaRPr lang="uk-UA" dirty="0"/>
          </a:p>
        </p:txBody>
      </p:sp>
      <p:pic>
        <p:nvPicPr>
          <p:cNvPr id="26626" name="Picture 2" descr="http://museum.khpg.org/files/photos/1299605372.jpg"/>
          <p:cNvPicPr>
            <a:picLocks noChangeAspect="1" noChangeArrowheads="1"/>
          </p:cNvPicPr>
          <p:nvPr/>
        </p:nvPicPr>
        <p:blipFill>
          <a:blip r:embed="rId2" cstate="print"/>
          <a:srcRect/>
          <a:stretch>
            <a:fillRect/>
          </a:stretch>
        </p:blipFill>
        <p:spPr bwMode="auto">
          <a:xfrm>
            <a:off x="6012160" y="1196752"/>
            <a:ext cx="2847975" cy="425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кутник 6"/>
          <p:cNvSpPr/>
          <p:nvPr/>
        </p:nvSpPr>
        <p:spPr>
          <a:xfrm>
            <a:off x="6300192" y="5661248"/>
            <a:ext cx="2039148" cy="369332"/>
          </a:xfrm>
          <a:prstGeom prst="rect">
            <a:avLst/>
          </a:prstGeom>
        </p:spPr>
        <p:txBody>
          <a:bodyPr wrap="none">
            <a:spAutoFit/>
          </a:bodyPr>
          <a:lstStyle/>
          <a:p>
            <a:r>
              <a:rPr lang="uk-UA" dirty="0" smtClean="0"/>
              <a:t>Левко Лук'яненко</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95536" y="0"/>
            <a:ext cx="8136904" cy="3046988"/>
          </a:xfrm>
          <a:prstGeom prst="rect">
            <a:avLst/>
          </a:prstGeom>
        </p:spPr>
        <p:txBody>
          <a:bodyPr wrap="square">
            <a:spAutoFit/>
          </a:bodyPr>
          <a:lstStyle/>
          <a:p>
            <a:pPr>
              <a:buFont typeface="Wingdings" pitchFamily="2" charset="2"/>
              <a:buChar char="§"/>
            </a:pPr>
            <a:r>
              <a:rPr lang="uk-UA" dirty="0" smtClean="0"/>
              <a:t> </a:t>
            </a:r>
            <a:r>
              <a:rPr lang="uk-UA" sz="2400" dirty="0" smtClean="0"/>
              <a:t>Об*</a:t>
            </a:r>
            <a:r>
              <a:rPr lang="uk-UA" sz="2400" dirty="0" err="1" smtClean="0"/>
              <a:t>єдна</a:t>
            </a:r>
            <a:r>
              <a:rPr lang="uk-UA" sz="2400" dirty="0" smtClean="0"/>
              <a:t> партія визволення України</a:t>
            </a:r>
          </a:p>
          <a:p>
            <a:pPr>
              <a:buFont typeface="Wingdings" pitchFamily="2" charset="2"/>
              <a:buChar char="§"/>
            </a:pPr>
            <a:r>
              <a:rPr lang="uk-UA" sz="2400" dirty="0" smtClean="0"/>
              <a:t> </a:t>
            </a:r>
            <a:r>
              <a:rPr lang="uk-UA" sz="2400" dirty="0" err="1" smtClean="0"/>
              <a:t>Ураїнський</a:t>
            </a:r>
            <a:r>
              <a:rPr lang="uk-UA" sz="2400" dirty="0" smtClean="0"/>
              <a:t>  національний фронт (УНФ) Створена  З.</a:t>
            </a:r>
            <a:r>
              <a:rPr lang="uk-UA" sz="2400" dirty="0" err="1" smtClean="0"/>
              <a:t>Красівським</a:t>
            </a:r>
            <a:r>
              <a:rPr lang="uk-UA" sz="2400" dirty="0" smtClean="0"/>
              <a:t> та М.Дяком у 1964 р.</a:t>
            </a:r>
          </a:p>
          <a:p>
            <a:pPr>
              <a:buFont typeface="Wingdings" pitchFamily="2" charset="2"/>
              <a:buChar char="§"/>
            </a:pPr>
            <a:r>
              <a:rPr lang="uk-UA" sz="2400" dirty="0" smtClean="0"/>
              <a:t>  Український національний комітет(УНК)</a:t>
            </a:r>
          </a:p>
          <a:p>
            <a:pPr>
              <a:buFont typeface="Wingdings" pitchFamily="2" charset="2"/>
              <a:buChar char="§"/>
            </a:pPr>
            <a:r>
              <a:rPr lang="ru-RU" sz="2400" dirty="0" smtClean="0"/>
              <a:t>  </a:t>
            </a:r>
            <a:r>
              <a:rPr lang="ru-RU" sz="2400" dirty="0" err="1" smtClean="0"/>
              <a:t>Демократичний</a:t>
            </a:r>
            <a:r>
              <a:rPr lang="ru-RU" sz="2400" dirty="0" smtClean="0"/>
              <a:t> союз </a:t>
            </a:r>
            <a:r>
              <a:rPr lang="ru-RU" sz="2400" dirty="0" err="1" smtClean="0"/>
              <a:t>соціалістів</a:t>
            </a:r>
            <a:endParaRPr lang="uk-UA" sz="2400" dirty="0" smtClean="0"/>
          </a:p>
          <a:p>
            <a:pPr>
              <a:buFont typeface="Wingdings" pitchFamily="2" charset="2"/>
              <a:buChar char="§"/>
            </a:pPr>
            <a:r>
              <a:rPr lang="uk-UA" sz="2400" dirty="0" smtClean="0"/>
              <a:t>  Партія боротьби за реалізацію ленінських ідей</a:t>
            </a:r>
          </a:p>
          <a:p>
            <a:pPr>
              <a:buFont typeface="Wingdings" pitchFamily="2" charset="2"/>
              <a:buChar char="§"/>
            </a:pPr>
            <a:r>
              <a:rPr lang="uk-UA" sz="2400" dirty="0" smtClean="0"/>
              <a:t>  Реалістичний робітничий гурток </a:t>
            </a:r>
            <a:r>
              <a:rPr lang="uk-UA" sz="2400" dirty="0" err="1" smtClean="0"/>
              <a:t>демократів—</a:t>
            </a:r>
            <a:r>
              <a:rPr lang="uk-UA" sz="2400" dirty="0" smtClean="0"/>
              <a:t> створений на Донбасі у 1956 р</a:t>
            </a:r>
          </a:p>
        </p:txBody>
      </p:sp>
      <p:pic>
        <p:nvPicPr>
          <p:cNvPr id="27650" name="Picture 2" descr="http://1576.ua/uploads/catalog/small/815594a326bcbc898cb6dec9b8a134cc2aa0d3ec.jpg"/>
          <p:cNvPicPr>
            <a:picLocks noChangeAspect="1" noChangeArrowheads="1"/>
          </p:cNvPicPr>
          <p:nvPr/>
        </p:nvPicPr>
        <p:blipFill>
          <a:blip r:embed="rId2" cstate="print"/>
          <a:srcRect/>
          <a:stretch>
            <a:fillRect/>
          </a:stretch>
        </p:blipFill>
        <p:spPr bwMode="auto">
          <a:xfrm>
            <a:off x="467544" y="3140968"/>
            <a:ext cx="2160240" cy="3180353"/>
          </a:xfrm>
          <a:prstGeom prst="rect">
            <a:avLst/>
          </a:prstGeom>
          <a:noFill/>
        </p:spPr>
      </p:pic>
      <p:sp>
        <p:nvSpPr>
          <p:cNvPr id="8" name="Прямокутник 7"/>
          <p:cNvSpPr/>
          <p:nvPr/>
        </p:nvSpPr>
        <p:spPr>
          <a:xfrm>
            <a:off x="755576" y="6309320"/>
            <a:ext cx="1678793" cy="369332"/>
          </a:xfrm>
          <a:prstGeom prst="rect">
            <a:avLst/>
          </a:prstGeom>
        </p:spPr>
        <p:txBody>
          <a:bodyPr wrap="none">
            <a:spAutoFit/>
          </a:bodyPr>
          <a:lstStyle/>
          <a:p>
            <a:r>
              <a:rPr lang="uk-UA" dirty="0" smtClean="0"/>
              <a:t>З.</a:t>
            </a:r>
            <a:r>
              <a:rPr lang="uk-UA" dirty="0" err="1" smtClean="0"/>
              <a:t>Красівський</a:t>
            </a:r>
            <a:endParaRPr lang="uk-UA" dirty="0"/>
          </a:p>
        </p:txBody>
      </p:sp>
      <p:pic>
        <p:nvPicPr>
          <p:cNvPr id="27654" name="Picture 6" descr="http://museum.khpg.org/files/photos/1157974233.jpg"/>
          <p:cNvPicPr>
            <a:picLocks noChangeAspect="1" noChangeArrowheads="1"/>
          </p:cNvPicPr>
          <p:nvPr/>
        </p:nvPicPr>
        <p:blipFill>
          <a:blip r:embed="rId3" cstate="print"/>
          <a:srcRect/>
          <a:stretch>
            <a:fillRect/>
          </a:stretch>
        </p:blipFill>
        <p:spPr bwMode="auto">
          <a:xfrm>
            <a:off x="2771800" y="3501008"/>
            <a:ext cx="3347864" cy="2088232"/>
          </a:xfrm>
          <a:prstGeom prst="rect">
            <a:avLst/>
          </a:prstGeom>
          <a:noFill/>
        </p:spPr>
      </p:pic>
      <p:pic>
        <p:nvPicPr>
          <p:cNvPr id="27656" name="Picture 8" descr="http://museum.khpg.org/files/photos/1128024147.jpg"/>
          <p:cNvPicPr>
            <a:picLocks noChangeAspect="1" noChangeArrowheads="1"/>
          </p:cNvPicPr>
          <p:nvPr/>
        </p:nvPicPr>
        <p:blipFill>
          <a:blip r:embed="rId4" cstate="print"/>
          <a:srcRect/>
          <a:stretch>
            <a:fillRect/>
          </a:stretch>
        </p:blipFill>
        <p:spPr bwMode="auto">
          <a:xfrm>
            <a:off x="6228184" y="2924944"/>
            <a:ext cx="2623773" cy="3240360"/>
          </a:xfrm>
          <a:prstGeom prst="rect">
            <a:avLst/>
          </a:prstGeom>
          <a:noFill/>
        </p:spPr>
      </p:pic>
      <p:sp>
        <p:nvSpPr>
          <p:cNvPr id="12" name="Прямокутник 11"/>
          <p:cNvSpPr/>
          <p:nvPr/>
        </p:nvSpPr>
        <p:spPr>
          <a:xfrm>
            <a:off x="7092280" y="6165304"/>
            <a:ext cx="856325" cy="369332"/>
          </a:xfrm>
          <a:prstGeom prst="rect">
            <a:avLst/>
          </a:prstGeom>
        </p:spPr>
        <p:txBody>
          <a:bodyPr wrap="none">
            <a:spAutoFit/>
          </a:bodyPr>
          <a:lstStyle/>
          <a:p>
            <a:r>
              <a:rPr lang="uk-UA" dirty="0" smtClean="0"/>
              <a:t>М.Дяк</a:t>
            </a:r>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я 2"/>
          <p:cNvGraphicFramePr>
            <a:graphicFrameLocks noGrp="1"/>
          </p:cNvGraphicFramePr>
          <p:nvPr/>
        </p:nvGraphicFramePr>
        <p:xfrm>
          <a:off x="1115616" y="1196752"/>
          <a:ext cx="7308301" cy="5161280"/>
        </p:xfrm>
        <a:graphic>
          <a:graphicData uri="http://schemas.openxmlformats.org/drawingml/2006/table">
            <a:tbl>
              <a:tblPr>
                <a:tableStyleId>{8A107856-5554-42FB-B03E-39F5DBC370BA}</a:tableStyleId>
              </a:tblPr>
              <a:tblGrid>
                <a:gridCol w="2736304"/>
                <a:gridCol w="1706380"/>
                <a:gridCol w="2865617"/>
              </a:tblGrid>
              <a:tr h="1108656">
                <a:tc gridSpan="3">
                  <a:txBody>
                    <a:bodyPr/>
                    <a:lstStyle/>
                    <a:p>
                      <a:pPr algn="ctr">
                        <a:lnSpc>
                          <a:spcPct val="115000"/>
                        </a:lnSpc>
                        <a:spcAft>
                          <a:spcPts val="1000"/>
                        </a:spcAft>
                      </a:pPr>
                      <a:r>
                        <a:rPr lang="uk-UA" sz="3200" dirty="0"/>
                        <a:t>Форми і методи </a:t>
                      </a:r>
                      <a:r>
                        <a:rPr lang="uk-UA" sz="3200" dirty="0" smtClean="0"/>
                        <a:t>боротьби</a:t>
                      </a:r>
                      <a:br>
                        <a:rPr lang="uk-UA" sz="3200" dirty="0" smtClean="0"/>
                      </a:br>
                      <a:r>
                        <a:rPr lang="uk-UA" sz="3200" dirty="0" smtClean="0"/>
                        <a:t> </a:t>
                      </a:r>
                      <a:r>
                        <a:rPr lang="uk-UA" sz="3200" dirty="0"/>
                        <a:t>з дисидентським рухом</a:t>
                      </a:r>
                      <a:endParaRPr lang="uk-UA" sz="3200" dirty="0">
                        <a:latin typeface="Calibri"/>
                        <a:ea typeface="Calibri"/>
                        <a:cs typeface="Times New Roman"/>
                      </a:endParaRPr>
                    </a:p>
                  </a:txBody>
                  <a:tcPr marL="68580" marR="68580" marT="0" marB="0"/>
                </a:tc>
                <a:tc hMerge="1">
                  <a:txBody>
                    <a:bodyPr/>
                    <a:lstStyle/>
                    <a:p>
                      <a:endParaRPr lang="uk-UA"/>
                    </a:p>
                  </a:txBody>
                  <a:tcPr/>
                </a:tc>
                <a:tc hMerge="1">
                  <a:txBody>
                    <a:bodyPr/>
                    <a:lstStyle/>
                    <a:p>
                      <a:endParaRPr lang="uk-UA"/>
                    </a:p>
                  </a:txBody>
                  <a:tcPr/>
                </a:tc>
              </a:tr>
              <a:tr h="662413">
                <a:tc>
                  <a:txBody>
                    <a:bodyPr/>
                    <a:lstStyle/>
                    <a:p>
                      <a:pPr algn="ctr">
                        <a:lnSpc>
                          <a:spcPct val="115000"/>
                        </a:lnSpc>
                        <a:spcAft>
                          <a:spcPts val="1000"/>
                        </a:spcAft>
                      </a:pPr>
                      <a:r>
                        <a:rPr lang="uk-UA" sz="2000" dirty="0"/>
                        <a:t>Позасудові </a:t>
                      </a:r>
                      <a:r>
                        <a:rPr lang="uk-UA" sz="2000" dirty="0" smtClean="0"/>
                        <a:t>переслідування</a:t>
                      </a:r>
                      <a:endParaRPr lang="uk-UA" sz="2000" dirty="0">
                        <a:latin typeface="Calibri"/>
                        <a:ea typeface="Calibri"/>
                        <a:cs typeface="Times New Roman"/>
                      </a:endParaRPr>
                    </a:p>
                  </a:txBody>
                  <a:tcPr marL="68580" marR="68580" marT="0" marB="0"/>
                </a:tc>
                <a:tc rowSpan="2">
                  <a:txBody>
                    <a:bodyPr/>
                    <a:lstStyle/>
                    <a:p>
                      <a:pPr algn="ctr">
                        <a:lnSpc>
                          <a:spcPct val="115000"/>
                        </a:lnSpc>
                        <a:spcAft>
                          <a:spcPts val="1000"/>
                        </a:spcAft>
                      </a:pPr>
                      <a:r>
                        <a:rPr lang="uk-UA" sz="2000" dirty="0"/>
                        <a:t>Ізоляція в </a:t>
                      </a:r>
                      <a:r>
                        <a:rPr lang="uk-UA" sz="2000" dirty="0" err="1" smtClean="0"/>
                        <a:t>психіатрич-них</a:t>
                      </a:r>
                      <a:r>
                        <a:rPr lang="uk-UA" sz="2000" dirty="0" smtClean="0"/>
                        <a:t> </a:t>
                      </a:r>
                      <a:r>
                        <a:rPr lang="uk-UA" sz="2000" dirty="0"/>
                        <a:t>лікарнях</a:t>
                      </a:r>
                      <a:endParaRPr lang="uk-UA" sz="2000" dirty="0">
                        <a:latin typeface="Calibri"/>
                        <a:ea typeface="Calibri"/>
                        <a:cs typeface="Times New Roman"/>
                      </a:endParaRPr>
                    </a:p>
                  </a:txBody>
                  <a:tcPr marL="68580" marR="68580" marT="0" marB="0"/>
                </a:tc>
                <a:tc>
                  <a:txBody>
                    <a:bodyPr/>
                    <a:lstStyle/>
                    <a:p>
                      <a:pPr algn="ctr">
                        <a:lnSpc>
                          <a:spcPct val="115000"/>
                        </a:lnSpc>
                        <a:spcAft>
                          <a:spcPts val="1000"/>
                        </a:spcAft>
                      </a:pPr>
                      <a:r>
                        <a:rPr lang="uk-UA" sz="1400" dirty="0"/>
                        <a:t>          </a:t>
                      </a:r>
                      <a:r>
                        <a:rPr lang="uk-UA" sz="2000" dirty="0"/>
                        <a:t>Арешти</a:t>
                      </a:r>
                      <a:endParaRPr lang="uk-UA" sz="1100" dirty="0">
                        <a:latin typeface="Calibri"/>
                        <a:ea typeface="Calibri"/>
                        <a:cs typeface="Times New Roman"/>
                      </a:endParaRPr>
                    </a:p>
                  </a:txBody>
                  <a:tcPr marL="68580" marR="68580" marT="0" marB="0"/>
                </a:tc>
              </a:tr>
              <a:tr h="406132">
                <a:tc rowSpan="2">
                  <a:txBody>
                    <a:bodyPr/>
                    <a:lstStyle/>
                    <a:p>
                      <a:pPr marL="342900" lvl="0" indent="-342900">
                        <a:lnSpc>
                          <a:spcPct val="115000"/>
                        </a:lnSpc>
                        <a:spcAft>
                          <a:spcPts val="1000"/>
                        </a:spcAft>
                        <a:buFont typeface="Symbol"/>
                        <a:buChar char=""/>
                      </a:pPr>
                      <a:r>
                        <a:rPr lang="uk-UA" sz="1600" dirty="0"/>
                        <a:t>Виключення з партій, громадських, </a:t>
                      </a:r>
                      <a:r>
                        <a:rPr lang="uk-UA" sz="1600" dirty="0" err="1" smtClean="0"/>
                        <a:t>громадсько-</a:t>
                      </a:r>
                      <a:r>
                        <a:rPr lang="uk-UA" sz="1600" dirty="0" smtClean="0"/>
                        <a:t> </a:t>
                      </a:r>
                      <a:r>
                        <a:rPr lang="uk-UA" sz="1600" dirty="0"/>
                        <a:t>політичних організацій, спілок.</a:t>
                      </a:r>
                      <a:endParaRPr lang="uk-UA" sz="1200" dirty="0"/>
                    </a:p>
                    <a:p>
                      <a:pPr marL="342900" lvl="0" indent="-342900">
                        <a:lnSpc>
                          <a:spcPct val="115000"/>
                        </a:lnSpc>
                        <a:spcAft>
                          <a:spcPts val="1000"/>
                        </a:spcAft>
                        <a:buFont typeface="Symbol"/>
                        <a:buChar char=""/>
                      </a:pPr>
                      <a:r>
                        <a:rPr lang="uk-UA" sz="1600" dirty="0"/>
                        <a:t>Звільнення з роботи</a:t>
                      </a:r>
                      <a:endParaRPr lang="uk-UA" sz="1200" dirty="0"/>
                    </a:p>
                    <a:p>
                      <a:pPr marL="342900" lvl="0" indent="-342900">
                        <a:lnSpc>
                          <a:spcPct val="115000"/>
                        </a:lnSpc>
                        <a:spcAft>
                          <a:spcPts val="1000"/>
                        </a:spcAft>
                        <a:buFont typeface="Symbol"/>
                        <a:buChar char=""/>
                      </a:pPr>
                      <a:r>
                        <a:rPr lang="uk-UA" sz="1600" dirty="0"/>
                        <a:t>Позбавлення радянського громадянства</a:t>
                      </a:r>
                      <a:endParaRPr lang="uk-UA" sz="1200" dirty="0"/>
                    </a:p>
                    <a:p>
                      <a:pPr marL="342900" lvl="0" indent="-342900">
                        <a:lnSpc>
                          <a:spcPct val="115000"/>
                        </a:lnSpc>
                        <a:spcAft>
                          <a:spcPts val="1000"/>
                        </a:spcAft>
                        <a:buFont typeface="Symbol"/>
                        <a:buChar char=""/>
                      </a:pPr>
                      <a:r>
                        <a:rPr lang="uk-UA" sz="1600" dirty="0"/>
                        <a:t>Організація громадянського осаду</a:t>
                      </a:r>
                      <a:endParaRPr lang="uk-UA" sz="1200" dirty="0">
                        <a:latin typeface="Calibri"/>
                        <a:ea typeface="Calibri"/>
                        <a:cs typeface="Times New Roman"/>
                      </a:endParaRPr>
                    </a:p>
                  </a:txBody>
                  <a:tcPr marL="68580" marR="68580" marT="0" marB="0"/>
                </a:tc>
                <a:tc vMerge="1">
                  <a:txBody>
                    <a:bodyPr/>
                    <a:lstStyle/>
                    <a:p>
                      <a:endParaRPr lang="uk-UA"/>
                    </a:p>
                  </a:txBody>
                  <a:tcPr/>
                </a:tc>
                <a:tc rowSpan="2">
                  <a:txBody>
                    <a:bodyPr/>
                    <a:lstStyle/>
                    <a:p>
                      <a:pPr marL="342900" lvl="0" indent="-342900">
                        <a:lnSpc>
                          <a:spcPct val="115000"/>
                        </a:lnSpc>
                        <a:spcAft>
                          <a:spcPts val="1000"/>
                        </a:spcAft>
                        <a:buFont typeface="Symbol"/>
                        <a:buChar char=""/>
                      </a:pPr>
                      <a:r>
                        <a:rPr lang="uk-UA" sz="1600" dirty="0"/>
                        <a:t>Перша хвиля арештів - </a:t>
                      </a:r>
                      <a:r>
                        <a:rPr lang="uk-UA" sz="1600" dirty="0" err="1"/>
                        <a:t>серпень-</a:t>
                      </a:r>
                      <a:r>
                        <a:rPr lang="uk-UA" sz="1600" dirty="0"/>
                        <a:t> вересень1965 р.</a:t>
                      </a:r>
                      <a:br>
                        <a:rPr lang="uk-UA" sz="1600" dirty="0"/>
                      </a:br>
                      <a:r>
                        <a:rPr lang="uk-UA" sz="1600" dirty="0"/>
                        <a:t>( заарештовано 25 осіб)</a:t>
                      </a:r>
                      <a:endParaRPr lang="uk-UA" sz="1200" dirty="0"/>
                    </a:p>
                    <a:p>
                      <a:pPr marL="342900" lvl="0" indent="-342900">
                        <a:lnSpc>
                          <a:spcPct val="115000"/>
                        </a:lnSpc>
                        <a:spcAft>
                          <a:spcPts val="1000"/>
                        </a:spcAft>
                        <a:buFont typeface="Symbol"/>
                        <a:buChar char=""/>
                      </a:pPr>
                      <a:r>
                        <a:rPr lang="uk-UA" sz="1600" dirty="0"/>
                        <a:t>Друга хвиля арештів – 1970-1972 рр.(заарештовано понад 100 осіб)</a:t>
                      </a:r>
                      <a:endParaRPr lang="uk-UA" sz="1200" dirty="0"/>
                    </a:p>
                    <a:p>
                      <a:pPr marL="342900" lvl="0" indent="-342900">
                        <a:lnSpc>
                          <a:spcPct val="115000"/>
                        </a:lnSpc>
                        <a:spcAft>
                          <a:spcPts val="1000"/>
                        </a:spcAft>
                        <a:buFont typeface="Symbol"/>
                        <a:buChar char=""/>
                      </a:pPr>
                      <a:r>
                        <a:rPr lang="uk-UA" sz="1600" dirty="0"/>
                        <a:t>Третя хвиля арештів – початок 1980-х рр.(заарештовано близько  60 осіб)</a:t>
                      </a:r>
                      <a:endParaRPr lang="uk-UA" sz="1200" dirty="0">
                        <a:latin typeface="Calibri"/>
                        <a:ea typeface="Calibri"/>
                        <a:cs typeface="Times New Roman"/>
                      </a:endParaRPr>
                    </a:p>
                  </a:txBody>
                  <a:tcPr marL="68580" marR="68580" marT="0" marB="0"/>
                </a:tc>
              </a:tr>
              <a:tr h="2932444">
                <a:tc vMerge="1">
                  <a:txBody>
                    <a:bodyPr/>
                    <a:lstStyle/>
                    <a:p>
                      <a:endParaRPr lang="uk-UA"/>
                    </a:p>
                  </a:txBody>
                  <a:tcPr/>
                </a:tc>
                <a:tc>
                  <a:txBody>
                    <a:bodyPr/>
                    <a:lstStyle/>
                    <a:p>
                      <a:pPr algn="ctr">
                        <a:lnSpc>
                          <a:spcPct val="115000"/>
                        </a:lnSpc>
                        <a:spcAft>
                          <a:spcPts val="1000"/>
                        </a:spcAft>
                      </a:pPr>
                      <a:endParaRPr lang="uk-UA" sz="2000" dirty="0">
                        <a:latin typeface="Calibri"/>
                        <a:ea typeface="Calibri"/>
                        <a:cs typeface="Times New Roman"/>
                      </a:endParaRPr>
                    </a:p>
                  </a:txBody>
                  <a:tcPr marL="68580" marR="68580" marT="0" marB="0"/>
                </a:tc>
                <a:tc vMerge="1">
                  <a:txBody>
                    <a:bodyPr/>
                    <a:lstStyle/>
                    <a:p>
                      <a:endParaRPr lang="uk-UA"/>
                    </a:p>
                  </a:txBody>
                  <a:tcPr/>
                </a:tc>
              </a:tr>
            </a:tbl>
          </a:graphicData>
        </a:graphic>
      </p:graphicFrame>
      <p:sp>
        <p:nvSpPr>
          <p:cNvPr id="10" name="Прямокутник 9"/>
          <p:cNvSpPr/>
          <p:nvPr/>
        </p:nvSpPr>
        <p:spPr>
          <a:xfrm>
            <a:off x="508088" y="188640"/>
            <a:ext cx="857170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Розправи над дисидентами</a:t>
            </a:r>
            <a:endParaRPr lang="uk-UA"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305800" cy="1143000"/>
          </a:xfrm>
        </p:spPr>
        <p:txBody>
          <a:bodyPr>
            <a:normAutofit fontScale="90000"/>
          </a:bodyPr>
          <a:lstStyle/>
          <a:p>
            <a:r>
              <a:rPr lang="uk-UA" dirty="0" smtClean="0"/>
              <a:t>Значення дисидентського руху:</a:t>
            </a:r>
            <a:endParaRPr lang="uk-UA" dirty="0"/>
          </a:p>
        </p:txBody>
      </p:sp>
      <p:sp>
        <p:nvSpPr>
          <p:cNvPr id="3" name="Прямокутник 2"/>
          <p:cNvSpPr/>
          <p:nvPr/>
        </p:nvSpPr>
        <p:spPr>
          <a:xfrm>
            <a:off x="251520" y="1225689"/>
            <a:ext cx="8568952" cy="6001643"/>
          </a:xfrm>
          <a:prstGeom prst="rect">
            <a:avLst/>
          </a:prstGeom>
        </p:spPr>
        <p:txBody>
          <a:bodyPr wrap="square">
            <a:spAutoFit/>
          </a:bodyPr>
          <a:lstStyle/>
          <a:p>
            <a:pPr marL="342900" indent="-342900">
              <a:buFont typeface="+mj-lt"/>
              <a:buAutoNum type="arabicPeriod"/>
            </a:pPr>
            <a:r>
              <a:rPr lang="uk-UA" sz="2400" dirty="0" smtClean="0"/>
              <a:t> Завдяки самовідданій боротьбі у громадській свідомості поступово утверджувалась думка про необхідність виходу України з Радянського Союзу і створення власної незалежної держави.</a:t>
            </a:r>
          </a:p>
          <a:p>
            <a:pPr marL="342900" indent="-342900">
              <a:buFont typeface="+mj-lt"/>
              <a:buAutoNum type="arabicPeriod"/>
            </a:pPr>
            <a:r>
              <a:rPr lang="uk-UA" sz="2400" dirty="0" smtClean="0"/>
              <a:t>Відкрив  Україну світові, вивів  українську проблему  на міжнародний рівень.</a:t>
            </a:r>
          </a:p>
          <a:p>
            <a:pPr marL="342900" indent="-342900">
              <a:buFont typeface="+mj-lt"/>
              <a:buAutoNum type="arabicPeriod"/>
            </a:pPr>
            <a:r>
              <a:rPr lang="uk-UA" sz="2400" dirty="0" smtClean="0"/>
              <a:t>Сприяв розхитуванню радянської тоталітарної системи, поширенню і утвердженню в народі демократичних ідеалів.</a:t>
            </a:r>
          </a:p>
          <a:p>
            <a:pPr marL="342900" indent="-342900">
              <a:buFont typeface="+mj-lt"/>
              <a:buAutoNum type="arabicPeriod"/>
            </a:pPr>
            <a:r>
              <a:rPr lang="uk-UA" sz="2400" dirty="0" smtClean="0"/>
              <a:t>Дисиденти зробили вагомий внесок у сучасну теорія і практику державного будівництва.</a:t>
            </a:r>
          </a:p>
          <a:p>
            <a:pPr marL="342900" indent="-342900">
              <a:buFont typeface="+mj-lt"/>
              <a:buAutoNum type="arabicPeriod"/>
            </a:pPr>
            <a:r>
              <a:rPr lang="uk-UA" sz="2400" dirty="0" smtClean="0"/>
              <a:t>Із середовища дисидентів вийшла чимала когорта політиків незалежної України.</a:t>
            </a:r>
          </a:p>
          <a:p>
            <a:pPr marL="342900" indent="-342900">
              <a:buFont typeface="+mj-lt"/>
              <a:buAutoNum type="arabicPeriod"/>
            </a:pPr>
            <a:r>
              <a:rPr lang="uk-UA" sz="2400" dirty="0" smtClean="0"/>
              <a:t>Дисиденти зробили вагомий внесок у розвиток української культури і науки.</a:t>
            </a:r>
          </a:p>
          <a:p>
            <a:pPr>
              <a:buFont typeface="Wingdings" pitchFamily="2" charset="2"/>
              <a:buChar char="Ø"/>
            </a:pPr>
            <a:endParaRPr lang="uk-UA"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upload.wikimedia.org/wikipedia/commons/6/64/Mychajlo_Horyn.jpg"/>
          <p:cNvPicPr>
            <a:picLocks noChangeAspect="1" noChangeArrowheads="1"/>
          </p:cNvPicPr>
          <p:nvPr/>
        </p:nvPicPr>
        <p:blipFill>
          <a:blip r:embed="rId2" cstate="print"/>
          <a:srcRect/>
          <a:stretch>
            <a:fillRect/>
          </a:stretch>
        </p:blipFill>
        <p:spPr bwMode="auto">
          <a:xfrm>
            <a:off x="3203848" y="764704"/>
            <a:ext cx="2336876" cy="2808312"/>
          </a:xfrm>
          <a:prstGeom prst="rect">
            <a:avLst/>
          </a:prstGeom>
          <a:ln>
            <a:noFill/>
          </a:ln>
          <a:effectLst>
            <a:outerShdw blurRad="292100" dist="139700" dir="2700000" algn="tl" rotWithShape="0">
              <a:srgbClr val="333333">
                <a:alpha val="65000"/>
              </a:srgbClr>
            </a:outerShdw>
          </a:effectLst>
        </p:spPr>
      </p:pic>
      <p:pic>
        <p:nvPicPr>
          <p:cNvPr id="31756" name="Picture 12" descr="http://upload.wikimedia.org/wikipedia/uk/thumb/b/b6/%D0%9F%D0%BE%D0%B5%D1%82_%D0%86%D0%B2%D0%B0%D0%BD_%D0%9A%D0%BE%D0%B2%D0%B0%D0%BB%D0%B5%D0%BD%D0%BA%D0%BE.JPG/640px-%D0%9F%D0%BE%D0%B5%D1%82_%D0%86%D0%B2%D0%B0%D0%BD_%D0%9A%D0%BE%D0%B2%D0%B0%D0%BB%D0%B5%D0%BD%D0%BA%D0%BE.JPG"/>
          <p:cNvPicPr>
            <a:picLocks noChangeAspect="1" noChangeArrowheads="1"/>
          </p:cNvPicPr>
          <p:nvPr/>
        </p:nvPicPr>
        <p:blipFill>
          <a:blip r:embed="rId3" cstate="print"/>
          <a:srcRect/>
          <a:stretch>
            <a:fillRect/>
          </a:stretch>
        </p:blipFill>
        <p:spPr bwMode="auto">
          <a:xfrm>
            <a:off x="827584" y="3501008"/>
            <a:ext cx="2192110" cy="2976475"/>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0" y="332656"/>
            <a:ext cx="9144000" cy="908720"/>
          </a:xfrm>
        </p:spPr>
        <p:txBody>
          <a:bodyPr>
            <a:normAutofit fontScale="90000"/>
          </a:bodyPr>
          <a:lstStyle/>
          <a:p>
            <a:r>
              <a:rPr lang="uk-UA" sz="4400" dirty="0" smtClean="0"/>
              <a:t>Провідні учасники дисидентського руху:</a:t>
            </a:r>
            <a:r>
              <a:rPr lang="uk-UA" dirty="0" smtClean="0"/>
              <a:t/>
            </a:r>
            <a:br>
              <a:rPr lang="uk-UA" dirty="0" smtClean="0"/>
            </a:br>
            <a:endParaRPr lang="uk-UA" dirty="0"/>
          </a:p>
        </p:txBody>
      </p:sp>
      <p:pic>
        <p:nvPicPr>
          <p:cNvPr id="31746" name="Picture 2" descr="http://upload.wikimedia.org/wikipedia/uk/thumb/3/36/%D0%91%D0%B5%D1%80%D0%B4%D0%BD%D0%B8%D0%BA_%D0%9E.jpg/640px-%D0%91%D0%B5%D1%80%D0%B4%D0%BD%D0%B8%D0%BA_%D0%9E.jpg"/>
          <p:cNvPicPr>
            <a:picLocks noChangeAspect="1" noChangeArrowheads="1"/>
          </p:cNvPicPr>
          <p:nvPr/>
        </p:nvPicPr>
        <p:blipFill>
          <a:blip r:embed="rId4" cstate="print"/>
          <a:srcRect/>
          <a:stretch>
            <a:fillRect/>
          </a:stretch>
        </p:blipFill>
        <p:spPr bwMode="auto">
          <a:xfrm>
            <a:off x="323528" y="692696"/>
            <a:ext cx="2016224" cy="2879420"/>
          </a:xfrm>
          <a:prstGeom prst="rect">
            <a:avLst/>
          </a:prstGeom>
          <a:ln>
            <a:noFill/>
          </a:ln>
          <a:effectLst>
            <a:outerShdw blurRad="292100" dist="139700" dir="2700000" algn="tl" rotWithShape="0">
              <a:srgbClr val="333333">
                <a:alpha val="65000"/>
              </a:srgbClr>
            </a:outerShdw>
          </a:effectLst>
        </p:spPr>
      </p:pic>
      <p:sp>
        <p:nvSpPr>
          <p:cNvPr id="5" name="Прямокутник 4"/>
          <p:cNvSpPr/>
          <p:nvPr/>
        </p:nvSpPr>
        <p:spPr>
          <a:xfrm>
            <a:off x="323528" y="764704"/>
            <a:ext cx="1937966" cy="369332"/>
          </a:xfrm>
          <a:prstGeom prst="rect">
            <a:avLst/>
          </a:prstGeom>
        </p:spPr>
        <p:txBody>
          <a:bodyPr wrap="none">
            <a:spAutoFit/>
          </a:bodyPr>
          <a:lstStyle/>
          <a:p>
            <a:r>
              <a:rPr lang="uk-UA" b="1" dirty="0" smtClean="0">
                <a:solidFill>
                  <a:schemeClr val="bg1">
                    <a:lumMod val="95000"/>
                  </a:schemeClr>
                </a:solidFill>
                <a:effectLst>
                  <a:outerShdw blurRad="38100" dist="38100" dir="2700000" algn="tl">
                    <a:srgbClr val="000000">
                      <a:alpha val="43137"/>
                    </a:srgbClr>
                  </a:outerShdw>
                </a:effectLst>
                <a:latin typeface="Arial"/>
              </a:rPr>
              <a:t>Олесь Бердник</a:t>
            </a:r>
            <a:endParaRPr lang="uk-UA" b="1" dirty="0">
              <a:solidFill>
                <a:schemeClr val="bg1">
                  <a:lumMod val="95000"/>
                </a:schemeClr>
              </a:solidFill>
              <a:effectLst>
                <a:outerShdw blurRad="38100" dist="38100" dir="2700000" algn="tl">
                  <a:srgbClr val="000000">
                    <a:alpha val="43137"/>
                  </a:srgbClr>
                </a:outerShdw>
              </a:effectLst>
            </a:endParaRPr>
          </a:p>
        </p:txBody>
      </p:sp>
      <p:sp>
        <p:nvSpPr>
          <p:cNvPr id="7" name="Прямокутник 6"/>
          <p:cNvSpPr/>
          <p:nvPr/>
        </p:nvSpPr>
        <p:spPr>
          <a:xfrm>
            <a:off x="3131840" y="764704"/>
            <a:ext cx="2138727" cy="369332"/>
          </a:xfrm>
          <a:prstGeom prst="rect">
            <a:avLst/>
          </a:prstGeom>
        </p:spPr>
        <p:txBody>
          <a:bodyPr wrap="none">
            <a:spAutoFit/>
          </a:bodyPr>
          <a:lstStyle/>
          <a:p>
            <a:r>
              <a:rPr lang="uk-UA" dirty="0" smtClean="0"/>
              <a:t> </a:t>
            </a:r>
            <a:r>
              <a:rPr lang="uk-UA" b="1" dirty="0" smtClean="0">
                <a:solidFill>
                  <a:schemeClr val="bg1"/>
                </a:solidFill>
                <a:effectLst>
                  <a:outerShdw blurRad="38100" dist="38100" dir="2700000" algn="tl">
                    <a:srgbClr val="000000">
                      <a:alpha val="43137"/>
                    </a:srgbClr>
                  </a:outerShdw>
                </a:effectLst>
              </a:rPr>
              <a:t>Михайло Горинь</a:t>
            </a:r>
            <a:endParaRPr lang="uk-UA" b="1" dirty="0">
              <a:solidFill>
                <a:schemeClr val="bg1"/>
              </a:solidFill>
              <a:effectLst>
                <a:outerShdw blurRad="38100" dist="38100" dir="2700000" algn="tl">
                  <a:srgbClr val="000000">
                    <a:alpha val="43137"/>
                  </a:srgbClr>
                </a:outerShdw>
              </a:effectLst>
            </a:endParaRPr>
          </a:p>
        </p:txBody>
      </p:sp>
      <p:pic>
        <p:nvPicPr>
          <p:cNvPr id="31752" name="Picture 8" descr="http://upload.wikimedia.org/wikipedia/uk/f/f9/O_tykhy.jpg"/>
          <p:cNvPicPr>
            <a:picLocks noChangeAspect="1" noChangeArrowheads="1"/>
          </p:cNvPicPr>
          <p:nvPr/>
        </p:nvPicPr>
        <p:blipFill>
          <a:blip r:embed="rId5" cstate="print"/>
          <a:srcRect/>
          <a:stretch>
            <a:fillRect/>
          </a:stretch>
        </p:blipFill>
        <p:spPr bwMode="auto">
          <a:xfrm>
            <a:off x="6516216" y="692696"/>
            <a:ext cx="2160240" cy="2919243"/>
          </a:xfrm>
          <a:prstGeom prst="rect">
            <a:avLst/>
          </a:prstGeom>
          <a:ln>
            <a:noFill/>
          </a:ln>
          <a:effectLst>
            <a:outerShdw blurRad="292100" dist="139700" dir="2700000" algn="tl" rotWithShape="0">
              <a:srgbClr val="333333">
                <a:alpha val="65000"/>
              </a:srgbClr>
            </a:outerShdw>
          </a:effectLst>
        </p:spPr>
      </p:pic>
      <p:sp>
        <p:nvSpPr>
          <p:cNvPr id="9" name="Прямокутник 8"/>
          <p:cNvSpPr/>
          <p:nvPr/>
        </p:nvSpPr>
        <p:spPr>
          <a:xfrm>
            <a:off x="6588224" y="692696"/>
            <a:ext cx="1746888" cy="369332"/>
          </a:xfrm>
          <a:prstGeom prst="rect">
            <a:avLst/>
          </a:prstGeom>
        </p:spPr>
        <p:txBody>
          <a:bodyPr wrap="none">
            <a:spAutoFit/>
          </a:bodyPr>
          <a:lstStyle/>
          <a:p>
            <a:r>
              <a:rPr lang="uk-UA" b="1" dirty="0" smtClean="0">
                <a:solidFill>
                  <a:schemeClr val="bg1"/>
                </a:solidFill>
                <a:effectLst>
                  <a:outerShdw blurRad="38100" dist="38100" dir="2700000" algn="tl">
                    <a:srgbClr val="000000">
                      <a:alpha val="43137"/>
                    </a:srgbClr>
                  </a:outerShdw>
                </a:effectLst>
              </a:rPr>
              <a:t>Олекса Тихий</a:t>
            </a:r>
            <a:endParaRPr lang="uk-UA" b="1" dirty="0">
              <a:solidFill>
                <a:schemeClr val="bg1"/>
              </a:solidFill>
              <a:effectLst>
                <a:outerShdw blurRad="38100" dist="38100" dir="2700000" algn="tl">
                  <a:srgbClr val="000000">
                    <a:alpha val="43137"/>
                  </a:srgbClr>
                </a:outerShdw>
              </a:effectLst>
            </a:endParaRPr>
          </a:p>
        </p:txBody>
      </p:sp>
      <p:pic>
        <p:nvPicPr>
          <p:cNvPr id="31754" name="Picture 10" descr="http://upload.wikimedia.org/wikipedia/uk/9/97/%D0%9C%D0%BE%D1%80%D0%BE%D0%B7_%D0%92%D0%B0%D0%BB%D0%B5%D0%BD%D1%82%D0%B8%D0%BD.jpg"/>
          <p:cNvPicPr>
            <a:picLocks noChangeAspect="1" noChangeArrowheads="1"/>
          </p:cNvPicPr>
          <p:nvPr/>
        </p:nvPicPr>
        <p:blipFill>
          <a:blip r:embed="rId6" cstate="print"/>
          <a:srcRect/>
          <a:stretch>
            <a:fillRect/>
          </a:stretch>
        </p:blipFill>
        <p:spPr bwMode="auto">
          <a:xfrm>
            <a:off x="6228184" y="3573016"/>
            <a:ext cx="2304256" cy="2952328"/>
          </a:xfrm>
          <a:prstGeom prst="rect">
            <a:avLst/>
          </a:prstGeom>
          <a:ln>
            <a:noFill/>
          </a:ln>
          <a:effectLst>
            <a:outerShdw blurRad="292100" dist="139700" dir="2700000" algn="tl" rotWithShape="0">
              <a:srgbClr val="333333">
                <a:alpha val="65000"/>
              </a:srgbClr>
            </a:outerShdw>
          </a:effectLst>
        </p:spPr>
      </p:pic>
      <p:sp>
        <p:nvSpPr>
          <p:cNvPr id="11" name="Прямокутник 10"/>
          <p:cNvSpPr/>
          <p:nvPr/>
        </p:nvSpPr>
        <p:spPr>
          <a:xfrm>
            <a:off x="6300192" y="6021288"/>
            <a:ext cx="2081339" cy="369332"/>
          </a:xfrm>
          <a:prstGeom prst="rect">
            <a:avLst/>
          </a:prstGeom>
        </p:spPr>
        <p:txBody>
          <a:bodyPr wrap="none">
            <a:spAutoFit/>
          </a:bodyPr>
          <a:lstStyle/>
          <a:p>
            <a:r>
              <a:rPr lang="uk-UA" b="1" dirty="0" smtClean="0">
                <a:solidFill>
                  <a:schemeClr val="bg1"/>
                </a:solidFill>
                <a:effectLst>
                  <a:outerShdw blurRad="38100" dist="38100" dir="2700000" algn="tl">
                    <a:srgbClr val="000000">
                      <a:alpha val="43137"/>
                    </a:srgbClr>
                  </a:outerShdw>
                </a:effectLst>
              </a:rPr>
              <a:t>Валентин Мороз</a:t>
            </a:r>
            <a:endParaRPr lang="uk-UA" dirty="0">
              <a:solidFill>
                <a:schemeClr val="bg1"/>
              </a:solidFill>
            </a:endParaRPr>
          </a:p>
        </p:txBody>
      </p:sp>
      <p:sp>
        <p:nvSpPr>
          <p:cNvPr id="13" name="Прямокутник 12"/>
          <p:cNvSpPr/>
          <p:nvPr/>
        </p:nvSpPr>
        <p:spPr>
          <a:xfrm>
            <a:off x="1187624" y="5877272"/>
            <a:ext cx="2113824" cy="369332"/>
          </a:xfrm>
          <a:prstGeom prst="rect">
            <a:avLst/>
          </a:prstGeom>
        </p:spPr>
        <p:txBody>
          <a:bodyPr wrap="square">
            <a:spAutoFit/>
          </a:bodyPr>
          <a:lstStyle/>
          <a:p>
            <a:r>
              <a:rPr lang="uk-UA" b="1" dirty="0" smtClean="0">
                <a:solidFill>
                  <a:schemeClr val="bg1"/>
                </a:solidFill>
                <a:effectLst>
                  <a:outerShdw blurRad="38100" dist="38100" dir="2700000" algn="tl">
                    <a:srgbClr val="000000">
                      <a:alpha val="43137"/>
                    </a:srgbClr>
                  </a:outerShdw>
                </a:effectLst>
                <a:latin typeface="Arial"/>
              </a:rPr>
              <a:t>Іван Коваленко</a:t>
            </a:r>
            <a:endParaRPr lang="uk-UA" dirty="0">
              <a:solidFill>
                <a:schemeClr val="bg1"/>
              </a:solidFill>
            </a:endParaRPr>
          </a:p>
        </p:txBody>
      </p:sp>
      <p:pic>
        <p:nvPicPr>
          <p:cNvPr id="31758" name="Picture 14" descr="http://upload.wikimedia.org/wikipedia/commons/e/ee/%D0%A1%D0%B8%D0%BC%D0%BE%D0%BD%D0%B5%D0%BD%D0%BA%D0%BE.jpg"/>
          <p:cNvPicPr>
            <a:picLocks noChangeAspect="1" noChangeArrowheads="1"/>
          </p:cNvPicPr>
          <p:nvPr/>
        </p:nvPicPr>
        <p:blipFill>
          <a:blip r:embed="rId7" cstate="print"/>
          <a:srcRect/>
          <a:stretch>
            <a:fillRect/>
          </a:stretch>
        </p:blipFill>
        <p:spPr bwMode="auto">
          <a:xfrm>
            <a:off x="3635896" y="3429000"/>
            <a:ext cx="2085868" cy="3096597"/>
          </a:xfrm>
          <a:prstGeom prst="rect">
            <a:avLst/>
          </a:prstGeom>
          <a:ln>
            <a:noFill/>
          </a:ln>
          <a:effectLst>
            <a:outerShdw blurRad="292100" dist="139700" dir="2700000" algn="tl" rotWithShape="0">
              <a:srgbClr val="333333">
                <a:alpha val="65000"/>
              </a:srgbClr>
            </a:outerShdw>
          </a:effectLst>
        </p:spPr>
      </p:pic>
      <p:sp>
        <p:nvSpPr>
          <p:cNvPr id="16" name="Прямокутник 15"/>
          <p:cNvSpPr/>
          <p:nvPr/>
        </p:nvSpPr>
        <p:spPr>
          <a:xfrm>
            <a:off x="3563888" y="5733256"/>
            <a:ext cx="2160240" cy="646331"/>
          </a:xfrm>
          <a:prstGeom prst="rect">
            <a:avLst/>
          </a:prstGeom>
        </p:spPr>
        <p:txBody>
          <a:bodyPr wrap="square">
            <a:spAutoFit/>
          </a:bodyPr>
          <a:lstStyle/>
          <a:p>
            <a:r>
              <a:rPr lang="uk-UA" b="1" dirty="0" smtClean="0">
                <a:solidFill>
                  <a:schemeClr val="bg1"/>
                </a:solidFill>
                <a:effectLst>
                  <a:outerShdw blurRad="38100" dist="38100" dir="2700000" algn="tl">
                    <a:srgbClr val="000000">
                      <a:alpha val="43137"/>
                    </a:srgbClr>
                  </a:outerShdw>
                </a:effectLst>
                <a:latin typeface="Arial"/>
              </a:rPr>
              <a:t>Василь Симоненко</a:t>
            </a:r>
            <a:endParaRPr lang="uk-UA"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lradio.pl/80943ef2-cb14-4883-b4b3-961585fa3128.file"/>
          <p:cNvPicPr>
            <a:picLocks noChangeAspect="1" noChangeArrowheads="1"/>
          </p:cNvPicPr>
          <p:nvPr/>
        </p:nvPicPr>
        <p:blipFill>
          <a:blip r:embed="rId2" cstate="print">
            <a:lum bright="10000"/>
          </a:blip>
          <a:srcRect/>
          <a:stretch>
            <a:fillRect/>
          </a:stretch>
        </p:blipFill>
        <p:spPr bwMode="auto">
          <a:xfrm>
            <a:off x="-180528" y="0"/>
            <a:ext cx="9324528" cy="7029400"/>
          </a:xfrm>
          <a:prstGeom prst="rect">
            <a:avLst/>
          </a:prstGeom>
          <a:noFill/>
        </p:spPr>
      </p:pic>
      <p:sp>
        <p:nvSpPr>
          <p:cNvPr id="6" name="Прямокутник 5"/>
          <p:cNvSpPr/>
          <p:nvPr/>
        </p:nvSpPr>
        <p:spPr>
          <a:xfrm>
            <a:off x="7740352" y="6237312"/>
            <a:ext cx="1165494" cy="461665"/>
          </a:xfrm>
          <a:prstGeom prst="rect">
            <a:avLst/>
          </a:prstGeom>
        </p:spPr>
        <p:txBody>
          <a:bodyPr wrap="square">
            <a:spAutoFit/>
          </a:bodyPr>
          <a:lstStyle/>
          <a:p>
            <a:r>
              <a:rPr lang="uk-UA" sz="2400" dirty="0" smtClean="0"/>
              <a:t>2014 р.</a:t>
            </a:r>
            <a:endParaRPr lang="uk-UA" sz="2400" dirty="0"/>
          </a:p>
        </p:txBody>
      </p:sp>
      <p:sp>
        <p:nvSpPr>
          <p:cNvPr id="7" name="Прямокутник 6"/>
          <p:cNvSpPr/>
          <p:nvPr/>
        </p:nvSpPr>
        <p:spPr>
          <a:xfrm>
            <a:off x="3275856" y="260648"/>
            <a:ext cx="55152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Дякую</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 </a:t>
            </a: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увагу</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05800" cy="1143000"/>
          </a:xfrm>
        </p:spPr>
        <p:txBody>
          <a:bodyPr/>
          <a:lstStyle/>
          <a:p>
            <a:r>
              <a:rPr lang="uk-UA" dirty="0" smtClean="0"/>
              <a:t>Поняття і терміни</a:t>
            </a:r>
            <a:endParaRPr lang="uk-UA" dirty="0"/>
          </a:p>
        </p:txBody>
      </p:sp>
      <p:sp>
        <p:nvSpPr>
          <p:cNvPr id="3" name="Прямокутник 2"/>
          <p:cNvSpPr/>
          <p:nvPr/>
        </p:nvSpPr>
        <p:spPr>
          <a:xfrm>
            <a:off x="467544" y="1340768"/>
            <a:ext cx="7992888" cy="2308324"/>
          </a:xfrm>
          <a:prstGeom prst="rect">
            <a:avLst/>
          </a:prstGeom>
        </p:spPr>
        <p:txBody>
          <a:bodyPr wrap="square">
            <a:spAutoFit/>
          </a:bodyPr>
          <a:lstStyle/>
          <a:p>
            <a:r>
              <a:rPr lang="ru-RU" sz="2400" b="1" i="1" dirty="0" err="1" smtClean="0"/>
              <a:t>Дисиденти</a:t>
            </a:r>
            <a:r>
              <a:rPr lang="ru-RU" sz="2400" b="1" i="1" dirty="0" smtClean="0"/>
              <a:t> </a:t>
            </a:r>
            <a:r>
              <a:rPr lang="ru-RU" sz="2400" b="1" dirty="0" smtClean="0"/>
              <a:t>(</a:t>
            </a:r>
            <a:r>
              <a:rPr lang="ru-RU" sz="2400" b="1" dirty="0" err="1" smtClean="0"/>
              <a:t>від</a:t>
            </a:r>
            <a:r>
              <a:rPr lang="ru-RU" sz="2400" b="1" dirty="0" smtClean="0"/>
              <a:t> лат. </a:t>
            </a:r>
            <a:r>
              <a:rPr lang="ru-RU" sz="2400" b="1" dirty="0" err="1" smtClean="0"/>
              <a:t>dissidens</a:t>
            </a:r>
            <a:r>
              <a:rPr lang="ru-RU" sz="2400" b="1" dirty="0" smtClean="0"/>
              <a:t> – </a:t>
            </a:r>
            <a:r>
              <a:rPr lang="ru-RU" sz="2400" b="1" dirty="0" err="1" smtClean="0"/>
              <a:t>незгідний</a:t>
            </a:r>
            <a:r>
              <a:rPr lang="ru-RU" sz="2400" b="1" dirty="0" smtClean="0"/>
              <a:t>)</a:t>
            </a:r>
            <a:r>
              <a:rPr lang="ru-RU" sz="2400" dirty="0" smtClean="0"/>
              <a:t> – </a:t>
            </a:r>
            <a:r>
              <a:rPr lang="ru-RU" sz="2400" dirty="0" err="1" smtClean="0"/>
              <a:t>учасники</a:t>
            </a:r>
            <a:r>
              <a:rPr lang="ru-RU" sz="2400" dirty="0" smtClean="0"/>
              <a:t> </a:t>
            </a:r>
            <a:r>
              <a:rPr lang="ru-RU" sz="2400" dirty="0" err="1" smtClean="0"/>
              <a:t>опозиційного</a:t>
            </a:r>
            <a:r>
              <a:rPr lang="ru-RU" sz="2400" dirty="0" smtClean="0"/>
              <a:t> </a:t>
            </a:r>
            <a:r>
              <a:rPr lang="ru-RU" sz="2400" dirty="0" err="1" smtClean="0"/>
              <a:t>руху</a:t>
            </a:r>
            <a:r>
              <a:rPr lang="ru-RU" sz="2400" dirty="0" smtClean="0"/>
              <a:t> в СРСР </a:t>
            </a:r>
            <a:r>
              <a:rPr lang="ru-RU" sz="2400" dirty="0" err="1" smtClean="0"/>
              <a:t>з</a:t>
            </a:r>
            <a:r>
              <a:rPr lang="ru-RU" sz="2400" dirty="0" smtClean="0"/>
              <a:t> </a:t>
            </a:r>
            <a:r>
              <a:rPr lang="ru-RU" sz="2400" dirty="0" err="1" smtClean="0"/>
              <a:t>кінця</a:t>
            </a:r>
            <a:r>
              <a:rPr lang="ru-RU" sz="2400" dirty="0" smtClean="0"/>
              <a:t> 50-х – до </a:t>
            </a:r>
            <a:r>
              <a:rPr lang="ru-RU" sz="2400" dirty="0" err="1" smtClean="0"/>
              <a:t>середини</a:t>
            </a:r>
            <a:r>
              <a:rPr lang="ru-RU" sz="2400" dirty="0" smtClean="0"/>
              <a:t> 80-х; </a:t>
            </a:r>
            <a:r>
              <a:rPr lang="ru-RU" sz="2400" dirty="0" err="1" smtClean="0"/>
              <a:t>виступали</a:t>
            </a:r>
            <a:r>
              <a:rPr lang="ru-RU" sz="2400" dirty="0" smtClean="0"/>
              <a:t> за </a:t>
            </a:r>
            <a:r>
              <a:rPr lang="ru-RU" sz="2400" dirty="0" err="1" smtClean="0"/>
              <a:t>демократизацію</a:t>
            </a:r>
            <a:r>
              <a:rPr lang="ru-RU" sz="2400" dirty="0" smtClean="0"/>
              <a:t> </a:t>
            </a:r>
            <a:r>
              <a:rPr lang="ru-RU" sz="2400" dirty="0" err="1" smtClean="0"/>
              <a:t>суспільства</a:t>
            </a:r>
            <a:r>
              <a:rPr lang="ru-RU" sz="2400" dirty="0" smtClean="0"/>
              <a:t>, </a:t>
            </a:r>
            <a:r>
              <a:rPr lang="ru-RU" sz="2400" dirty="0" err="1" smtClean="0"/>
              <a:t>дотримання</a:t>
            </a:r>
            <a:r>
              <a:rPr lang="ru-RU" sz="2400" dirty="0" smtClean="0"/>
              <a:t> прав </a:t>
            </a:r>
            <a:r>
              <a:rPr lang="ru-RU" sz="2400" dirty="0" err="1" smtClean="0"/>
              <a:t>і</a:t>
            </a:r>
            <a:r>
              <a:rPr lang="ru-RU" sz="2400" dirty="0" smtClean="0"/>
              <a:t> свобод </a:t>
            </a:r>
            <a:r>
              <a:rPr lang="ru-RU" sz="2400" dirty="0" err="1" smtClean="0"/>
              <a:t>людини</a:t>
            </a:r>
            <a:r>
              <a:rPr lang="ru-RU" sz="2400" dirty="0" smtClean="0"/>
              <a:t>, в </a:t>
            </a:r>
            <a:r>
              <a:rPr lang="ru-RU" sz="2400" dirty="0" err="1" smtClean="0"/>
              <a:t>неросійських</a:t>
            </a:r>
            <a:r>
              <a:rPr lang="ru-RU" sz="2400" dirty="0" smtClean="0"/>
              <a:t> </a:t>
            </a:r>
            <a:r>
              <a:rPr lang="ru-RU" sz="2400" dirty="0" err="1" smtClean="0"/>
              <a:t>республіках</a:t>
            </a:r>
            <a:r>
              <a:rPr lang="ru-RU" sz="2400" dirty="0" smtClean="0"/>
              <a:t> – за </a:t>
            </a:r>
            <a:r>
              <a:rPr lang="ru-RU" sz="2400" dirty="0" err="1" smtClean="0"/>
              <a:t>національні</a:t>
            </a:r>
            <a:r>
              <a:rPr lang="ru-RU" sz="2400" dirty="0" smtClean="0"/>
              <a:t> права, </a:t>
            </a:r>
            <a:r>
              <a:rPr lang="ru-RU" sz="2400" dirty="0" err="1" smtClean="0"/>
              <a:t>власну</a:t>
            </a:r>
            <a:r>
              <a:rPr lang="ru-RU" sz="2400" dirty="0" smtClean="0"/>
              <a:t> </a:t>
            </a:r>
            <a:r>
              <a:rPr lang="ru-RU" sz="2400" dirty="0" err="1" smtClean="0"/>
              <a:t>державність</a:t>
            </a:r>
            <a:r>
              <a:rPr lang="ru-RU" sz="2400" dirty="0" smtClean="0"/>
              <a:t>.</a:t>
            </a:r>
            <a:endParaRPr lang="ru-RU" sz="2400" dirty="0"/>
          </a:p>
        </p:txBody>
      </p:sp>
      <p:pic>
        <p:nvPicPr>
          <p:cNvPr id="26628" name="Picture 4" descr="http://shkola.ostriv.in.ua/images/publications/4/4183/1313033718.jpg"/>
          <p:cNvPicPr>
            <a:picLocks noChangeAspect="1" noChangeArrowheads="1"/>
          </p:cNvPicPr>
          <p:nvPr/>
        </p:nvPicPr>
        <p:blipFill>
          <a:blip r:embed="rId2" cstate="print"/>
          <a:srcRect/>
          <a:stretch>
            <a:fillRect/>
          </a:stretch>
        </p:blipFill>
        <p:spPr bwMode="auto">
          <a:xfrm>
            <a:off x="4644008" y="3429000"/>
            <a:ext cx="4142915" cy="3016042"/>
          </a:xfrm>
          <a:prstGeom prst="rect">
            <a:avLst/>
          </a:prstGeom>
          <a:ln>
            <a:noFill/>
          </a:ln>
          <a:effectLst>
            <a:softEdge rad="112500"/>
          </a:effectLst>
        </p:spPr>
      </p:pic>
      <p:sp>
        <p:nvSpPr>
          <p:cNvPr id="5" name="Прямокутник 4"/>
          <p:cNvSpPr/>
          <p:nvPr/>
        </p:nvSpPr>
        <p:spPr>
          <a:xfrm>
            <a:off x="323528" y="3717032"/>
            <a:ext cx="4572000" cy="1200329"/>
          </a:xfrm>
          <a:prstGeom prst="rect">
            <a:avLst/>
          </a:prstGeom>
        </p:spPr>
        <p:txBody>
          <a:bodyPr wrap="square">
            <a:spAutoFit/>
          </a:bodyPr>
          <a:lstStyle/>
          <a:p>
            <a:r>
              <a:rPr lang="uk-UA" dirty="0" smtClean="0"/>
              <a:t>Слово «дисидент» означає «людину, що протестує», яка відкрито протиставляє свої погляди панівній ідеології та рішуче виступає за свої переконання.</a:t>
            </a:r>
            <a:endParaRPr lang="uk-UA" dirty="0"/>
          </a:p>
        </p:txBody>
      </p:sp>
      <p:sp>
        <p:nvSpPr>
          <p:cNvPr id="6" name="Прямокутник 5"/>
          <p:cNvSpPr/>
          <p:nvPr/>
        </p:nvSpPr>
        <p:spPr>
          <a:xfrm>
            <a:off x="323528" y="5157192"/>
            <a:ext cx="4572000" cy="646331"/>
          </a:xfrm>
          <a:prstGeom prst="rect">
            <a:avLst/>
          </a:prstGeom>
        </p:spPr>
        <p:txBody>
          <a:bodyPr>
            <a:spAutoFit/>
          </a:bodyPr>
          <a:lstStyle/>
          <a:p>
            <a:r>
              <a:rPr lang="ru-RU" dirty="0" err="1" smtClean="0"/>
              <a:t>Синонімами</a:t>
            </a:r>
            <a:r>
              <a:rPr lang="ru-RU" dirty="0" smtClean="0"/>
              <a:t> слова «</a:t>
            </a:r>
            <a:r>
              <a:rPr lang="ru-RU" dirty="0" err="1" smtClean="0"/>
              <a:t>дисидент</a:t>
            </a:r>
            <a:r>
              <a:rPr lang="ru-RU" dirty="0" smtClean="0"/>
              <a:t>» </a:t>
            </a:r>
            <a:r>
              <a:rPr lang="ru-RU" dirty="0" err="1" smtClean="0"/>
              <a:t>є</a:t>
            </a:r>
            <a:r>
              <a:rPr lang="ru-RU" dirty="0" smtClean="0"/>
              <a:t> «</a:t>
            </a:r>
            <a:r>
              <a:rPr lang="ru-RU" dirty="0" err="1" smtClean="0"/>
              <a:t>правозахисник</a:t>
            </a:r>
            <a:r>
              <a:rPr lang="ru-RU" dirty="0" smtClean="0"/>
              <a:t>» та «</a:t>
            </a:r>
            <a:r>
              <a:rPr lang="ru-RU" dirty="0" err="1" smtClean="0"/>
              <a:t>інакомислячий</a:t>
            </a:r>
            <a:r>
              <a:rPr lang="ru-RU" dirty="0" smtClean="0"/>
              <a:t>».</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305800" cy="1143000"/>
          </a:xfrm>
        </p:spPr>
        <p:txBody>
          <a:bodyPr>
            <a:normAutofit fontScale="90000"/>
          </a:bodyPr>
          <a:lstStyle/>
          <a:p>
            <a:r>
              <a:rPr lang="uk-UA" dirty="0" smtClean="0"/>
              <a:t>Основні причини виникнення дисидентського руху:</a:t>
            </a:r>
            <a:br>
              <a:rPr lang="uk-UA" dirty="0" smtClean="0"/>
            </a:br>
            <a:endParaRPr lang="uk-UA" dirty="0"/>
          </a:p>
        </p:txBody>
      </p:sp>
      <p:sp>
        <p:nvSpPr>
          <p:cNvPr id="5" name="Прямокутник 4"/>
          <p:cNvSpPr/>
          <p:nvPr/>
        </p:nvSpPr>
        <p:spPr>
          <a:xfrm>
            <a:off x="-252536" y="1700808"/>
            <a:ext cx="8424936" cy="5570756"/>
          </a:xfrm>
          <a:prstGeom prst="rect">
            <a:avLst/>
          </a:prstGeom>
        </p:spPr>
        <p:txBody>
          <a:bodyPr wrap="square">
            <a:spAutoFit/>
          </a:bodyPr>
          <a:lstStyle/>
          <a:p>
            <a:pPr marL="457200" indent="-457200"/>
            <a:r>
              <a:rPr lang="ru-RU" sz="2000" dirty="0" smtClean="0"/>
              <a:t>       1) </a:t>
            </a:r>
            <a:r>
              <a:rPr lang="ru-RU" sz="2000" dirty="0" err="1" smtClean="0"/>
              <a:t>Відсутність</a:t>
            </a:r>
            <a:r>
              <a:rPr lang="ru-RU" sz="2000" dirty="0" smtClean="0"/>
              <a:t> </a:t>
            </a:r>
            <a:r>
              <a:rPr lang="ru-RU" sz="2000" dirty="0" err="1" smtClean="0"/>
              <a:t>справжньї</a:t>
            </a:r>
            <a:r>
              <a:rPr lang="ru-RU" sz="2000" dirty="0" smtClean="0"/>
              <a:t> </a:t>
            </a:r>
            <a:r>
              <a:rPr lang="ru-RU" sz="2000" dirty="0" err="1" smtClean="0"/>
              <a:t>політичної</a:t>
            </a:r>
            <a:r>
              <a:rPr lang="ru-RU" sz="2000" dirty="0" smtClean="0"/>
              <a:t> </a:t>
            </a:r>
            <a:r>
              <a:rPr lang="ru-RU" sz="2000" dirty="0" err="1" smtClean="0"/>
              <a:t>самостійності</a:t>
            </a:r>
            <a:r>
              <a:rPr lang="ru-RU" sz="2000" dirty="0" smtClean="0"/>
              <a:t> </a:t>
            </a:r>
            <a:r>
              <a:rPr lang="ru-RU" sz="2000" dirty="0" err="1" smtClean="0"/>
              <a:t>республіки</a:t>
            </a:r>
            <a:r>
              <a:rPr lang="ru-RU" sz="2000" dirty="0" smtClean="0"/>
              <a:t>.</a:t>
            </a:r>
            <a:br>
              <a:rPr lang="ru-RU" sz="2000" dirty="0" smtClean="0"/>
            </a:br>
            <a:r>
              <a:rPr lang="ru-RU" sz="2000" dirty="0" smtClean="0"/>
              <a:t/>
            </a:r>
            <a:br>
              <a:rPr lang="ru-RU" sz="2000" dirty="0" smtClean="0"/>
            </a:br>
            <a:r>
              <a:rPr lang="ru-RU" sz="2000" dirty="0" smtClean="0"/>
              <a:t>2)</a:t>
            </a:r>
            <a:r>
              <a:rPr lang="ru-RU" sz="2000" dirty="0" err="1" smtClean="0"/>
              <a:t>Однопартійна</a:t>
            </a:r>
            <a:r>
              <a:rPr lang="ru-RU" sz="2000" dirty="0" smtClean="0"/>
              <a:t> система.</a:t>
            </a:r>
            <a:br>
              <a:rPr lang="ru-RU" sz="2000" dirty="0" smtClean="0"/>
            </a:br>
            <a:r>
              <a:rPr lang="ru-RU" sz="2000" dirty="0" smtClean="0"/>
              <a:t/>
            </a:r>
            <a:br>
              <a:rPr lang="ru-RU" sz="2000" dirty="0" smtClean="0"/>
            </a:br>
            <a:r>
              <a:rPr lang="ru-RU" sz="2000" dirty="0" smtClean="0"/>
              <a:t>3)</a:t>
            </a:r>
            <a:r>
              <a:rPr lang="ru-RU" sz="2000" dirty="0" err="1" smtClean="0"/>
              <a:t>Заборона</a:t>
            </a:r>
            <a:r>
              <a:rPr lang="ru-RU" sz="2000" dirty="0" smtClean="0"/>
              <a:t> </a:t>
            </a:r>
            <a:r>
              <a:rPr lang="ru-RU" sz="2000" dirty="0" err="1" smtClean="0"/>
              <a:t>діяльності</a:t>
            </a:r>
            <a:r>
              <a:rPr lang="ru-RU" sz="2000" dirty="0" smtClean="0"/>
              <a:t> </a:t>
            </a:r>
            <a:r>
              <a:rPr lang="ru-RU" sz="2000" dirty="0" err="1" smtClean="0"/>
              <a:t>опозиції</a:t>
            </a:r>
            <a:r>
              <a:rPr lang="ru-RU" sz="2000" dirty="0" smtClean="0"/>
              <a:t>.</a:t>
            </a:r>
            <a:br>
              <a:rPr lang="ru-RU" sz="2000" dirty="0" smtClean="0"/>
            </a:br>
            <a:r>
              <a:rPr lang="ru-RU" sz="2000" dirty="0" smtClean="0"/>
              <a:t/>
            </a:r>
            <a:br>
              <a:rPr lang="ru-RU" sz="2000" dirty="0" smtClean="0"/>
            </a:br>
            <a:r>
              <a:rPr lang="ru-RU" sz="2000" dirty="0" smtClean="0"/>
              <a:t>4)</a:t>
            </a:r>
            <a:r>
              <a:rPr lang="ru-RU" sz="2000" dirty="0" err="1" smtClean="0"/>
              <a:t>Установа</a:t>
            </a:r>
            <a:r>
              <a:rPr lang="ru-RU" sz="2000" dirty="0" smtClean="0"/>
              <a:t> </a:t>
            </a:r>
            <a:r>
              <a:rPr lang="ru-RU" sz="2000" dirty="0" err="1" smtClean="0"/>
              <a:t>цензури</a:t>
            </a:r>
            <a:r>
              <a:rPr lang="ru-RU" sz="2000" dirty="0" smtClean="0"/>
              <a:t>.</a:t>
            </a:r>
            <a:br>
              <a:rPr lang="ru-RU" sz="2000" dirty="0" smtClean="0"/>
            </a:br>
            <a:endParaRPr lang="ru-RU" sz="2000" dirty="0" smtClean="0"/>
          </a:p>
          <a:p>
            <a:pPr marL="457200" indent="-457200"/>
            <a:r>
              <a:rPr lang="uk-UA" sz="2000" dirty="0" smtClean="0"/>
              <a:t>        5) Політика </a:t>
            </a:r>
            <a:r>
              <a:rPr lang="uk-UA" sz="2000" dirty="0" err="1" smtClean="0"/>
              <a:t>зросійщення</a:t>
            </a:r>
            <a:r>
              <a:rPr lang="uk-UA" sz="2000" dirty="0" smtClean="0"/>
              <a:t>.</a:t>
            </a:r>
            <a:br>
              <a:rPr lang="uk-UA" sz="2000" dirty="0" smtClean="0"/>
            </a:br>
            <a:r>
              <a:rPr lang="uk-UA" sz="2000" dirty="0" smtClean="0"/>
              <a:t/>
            </a:r>
            <a:br>
              <a:rPr lang="uk-UA" sz="2000" dirty="0" smtClean="0"/>
            </a:br>
            <a:r>
              <a:rPr lang="uk-UA" sz="2000" dirty="0" smtClean="0"/>
              <a:t>6)</a:t>
            </a:r>
            <a:r>
              <a:rPr lang="uk-UA" sz="2000" dirty="0" err="1" smtClean="0"/>
              <a:t>Позбавленя</a:t>
            </a:r>
            <a:r>
              <a:rPr lang="uk-UA" sz="2000" dirty="0" smtClean="0"/>
              <a:t> українського народу самобутніх рис, можливостей  для вільного національно-культурного розвитку</a:t>
            </a:r>
            <a:br>
              <a:rPr lang="uk-UA" sz="2000" dirty="0" smtClean="0"/>
            </a:br>
            <a:endParaRPr lang="uk-UA" sz="2000" dirty="0" smtClean="0"/>
          </a:p>
          <a:p>
            <a:pPr marL="342900" indent="-342900"/>
            <a:r>
              <a:rPr lang="uk-UA" sz="2000" dirty="0" smtClean="0"/>
              <a:t>        7)Згасання збройної боротьби ОУН- УПА</a:t>
            </a:r>
            <a:br>
              <a:rPr lang="uk-UA" sz="2000" dirty="0" smtClean="0"/>
            </a:br>
            <a:r>
              <a:rPr lang="uk-UA" sz="2000" dirty="0" smtClean="0"/>
              <a:t/>
            </a:r>
            <a:br>
              <a:rPr lang="uk-UA" sz="2000" dirty="0" smtClean="0"/>
            </a:br>
            <a:r>
              <a:rPr lang="ru-RU" sz="2000" dirty="0" smtClean="0"/>
              <a:t/>
            </a:r>
            <a:br>
              <a:rPr lang="ru-RU" sz="2000" dirty="0" smtClean="0"/>
            </a:br>
            <a:r>
              <a:rPr lang="ru-RU" dirty="0" smtClean="0"/>
              <a:t/>
            </a:r>
            <a:br>
              <a:rPr lang="ru-RU" dirty="0" smtClean="0"/>
            </a:br>
            <a:endParaRPr lang="uk-UA" dirty="0"/>
          </a:p>
        </p:txBody>
      </p:sp>
      <p:pic>
        <p:nvPicPr>
          <p:cNvPr id="4" name="Picture 2" descr="https://encrypted-tbn0.gstatic.com/images?q=tbn:ANd9GcRgy_yJ2oTtQ-600w7IgtLl5rakfWcB9C8CrrkPsjV-hUBnQqd3WQ"/>
          <p:cNvPicPr>
            <a:picLocks noChangeAspect="1" noChangeArrowheads="1"/>
          </p:cNvPicPr>
          <p:nvPr/>
        </p:nvPicPr>
        <p:blipFill>
          <a:blip r:embed="rId2" cstate="print"/>
          <a:srcRect/>
          <a:stretch>
            <a:fillRect/>
          </a:stretch>
        </p:blipFill>
        <p:spPr bwMode="auto">
          <a:xfrm>
            <a:off x="4067944" y="2276872"/>
            <a:ext cx="4865680" cy="18449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pPr algn="ctr"/>
            <a:r>
              <a:rPr lang="uk-UA" dirty="0" smtClean="0"/>
              <a:t>Передумови виникнення дисидентського руху:</a:t>
            </a:r>
            <a:endParaRPr lang="uk-UA" dirty="0"/>
          </a:p>
        </p:txBody>
      </p:sp>
      <p:graphicFrame>
        <p:nvGraphicFramePr>
          <p:cNvPr id="6" name="Таблиця 5"/>
          <p:cNvGraphicFramePr>
            <a:graphicFrameLocks noGrp="1"/>
          </p:cNvGraphicFramePr>
          <p:nvPr/>
        </p:nvGraphicFramePr>
        <p:xfrm>
          <a:off x="251520" y="1253964"/>
          <a:ext cx="8496944" cy="5349220"/>
        </p:xfrm>
        <a:graphic>
          <a:graphicData uri="http://schemas.openxmlformats.org/drawingml/2006/table">
            <a:tbl>
              <a:tblPr>
                <a:tableStyleId>{C4B1156A-380E-4F78-BDF5-A606A8083BF9}</a:tableStyleId>
              </a:tblPr>
              <a:tblGrid>
                <a:gridCol w="4248040"/>
                <a:gridCol w="4248904"/>
              </a:tblGrid>
              <a:tr h="320126">
                <a:tc>
                  <a:txBody>
                    <a:bodyPr/>
                    <a:lstStyle/>
                    <a:p>
                      <a:pPr>
                        <a:lnSpc>
                          <a:spcPct val="115000"/>
                        </a:lnSpc>
                        <a:spcAft>
                          <a:spcPts val="0"/>
                        </a:spcAft>
                      </a:pPr>
                      <a:r>
                        <a:rPr lang="uk-UA" sz="1900" dirty="0"/>
                        <a:t>Внутрішні:</a:t>
                      </a:r>
                      <a:endParaRPr lang="uk-UA" sz="1900" dirty="0">
                        <a:latin typeface="Calibri"/>
                        <a:ea typeface="Calibri"/>
                        <a:cs typeface="Times New Roman"/>
                      </a:endParaRPr>
                    </a:p>
                  </a:txBody>
                  <a:tcPr marL="62120" marR="62120" marT="0" marB="0"/>
                </a:tc>
                <a:tc>
                  <a:txBody>
                    <a:bodyPr/>
                    <a:lstStyle/>
                    <a:p>
                      <a:pPr>
                        <a:lnSpc>
                          <a:spcPct val="115000"/>
                        </a:lnSpc>
                        <a:spcAft>
                          <a:spcPts val="0"/>
                        </a:spcAft>
                      </a:pPr>
                      <a:r>
                        <a:rPr lang="uk-UA" sz="1900" dirty="0"/>
                        <a:t>Зовнішні:</a:t>
                      </a:r>
                      <a:endParaRPr lang="uk-UA" sz="1900" dirty="0">
                        <a:latin typeface="Calibri"/>
                        <a:ea typeface="Calibri"/>
                        <a:cs typeface="Times New Roman"/>
                      </a:endParaRPr>
                    </a:p>
                  </a:txBody>
                  <a:tcPr marL="62120" marR="62120" marT="0" marB="0"/>
                </a:tc>
              </a:tr>
              <a:tr h="5016226">
                <a:tc>
                  <a:txBody>
                    <a:bodyPr/>
                    <a:lstStyle/>
                    <a:p>
                      <a:pPr marL="342900" lvl="0" indent="-342900">
                        <a:lnSpc>
                          <a:spcPct val="115000"/>
                        </a:lnSpc>
                        <a:spcAft>
                          <a:spcPts val="0"/>
                        </a:spcAft>
                        <a:buFont typeface="Symbol"/>
                        <a:buChar char=""/>
                      </a:pPr>
                      <a:r>
                        <a:rPr lang="uk-UA" sz="1900" dirty="0"/>
                        <a:t>Лібералізація суспільно-політичного життя та часткова його демократизація;</a:t>
                      </a:r>
                    </a:p>
                    <a:p>
                      <a:pPr marL="342900" lvl="0" indent="-342900">
                        <a:lnSpc>
                          <a:spcPct val="115000"/>
                        </a:lnSpc>
                        <a:spcAft>
                          <a:spcPts val="0"/>
                        </a:spcAft>
                        <a:buFont typeface="Symbol"/>
                        <a:buChar char=""/>
                      </a:pPr>
                      <a:r>
                        <a:rPr lang="uk-UA" sz="1900" dirty="0"/>
                        <a:t>Проведення деталізації;</a:t>
                      </a:r>
                    </a:p>
                    <a:p>
                      <a:pPr marL="342900" lvl="0" indent="-342900">
                        <a:lnSpc>
                          <a:spcPct val="115000"/>
                        </a:lnSpc>
                        <a:spcAft>
                          <a:spcPts val="0"/>
                        </a:spcAft>
                        <a:buFont typeface="Symbol"/>
                        <a:buChar char=""/>
                      </a:pPr>
                      <a:r>
                        <a:rPr lang="uk-UA" sz="1900" dirty="0"/>
                        <a:t>Пом’якшення цензури та поява багатьох творів, які раніше були заборонені;</a:t>
                      </a:r>
                    </a:p>
                    <a:p>
                      <a:pPr marL="342900" lvl="0" indent="-342900">
                        <a:lnSpc>
                          <a:spcPct val="115000"/>
                        </a:lnSpc>
                        <a:spcAft>
                          <a:spcPts val="0"/>
                        </a:spcAft>
                        <a:buFont typeface="Symbol"/>
                        <a:buChar char=""/>
                      </a:pPr>
                      <a:r>
                        <a:rPr lang="uk-UA" sz="1900" dirty="0"/>
                        <a:t>Посилення контактів української інтелігенції із закордонними культурними та науковими центрами, із зарубіжними досягненнями науки, літератури, мистецтва;</a:t>
                      </a:r>
                    </a:p>
                    <a:p>
                      <a:pPr marL="342900" lvl="0" indent="-342900">
                        <a:lnSpc>
                          <a:spcPct val="115000"/>
                        </a:lnSpc>
                        <a:spcAft>
                          <a:spcPts val="0"/>
                        </a:spcAft>
                        <a:buFont typeface="Symbol"/>
                        <a:buChar char=""/>
                      </a:pPr>
                      <a:r>
                        <a:rPr lang="uk-UA" sz="1900" dirty="0"/>
                        <a:t>Скасування партійних постанов 40-х років.</a:t>
                      </a:r>
                      <a:endParaRPr lang="uk-UA" sz="1900" dirty="0">
                        <a:latin typeface="Calibri"/>
                        <a:ea typeface="Calibri"/>
                        <a:cs typeface="Times New Roman"/>
                      </a:endParaRPr>
                    </a:p>
                  </a:txBody>
                  <a:tcPr marL="62120" marR="62120" marT="0" marB="0"/>
                </a:tc>
                <a:tc>
                  <a:txBody>
                    <a:bodyPr/>
                    <a:lstStyle/>
                    <a:p>
                      <a:pPr marL="342900" lvl="0" indent="-342900">
                        <a:lnSpc>
                          <a:spcPct val="115000"/>
                        </a:lnSpc>
                        <a:spcAft>
                          <a:spcPts val="0"/>
                        </a:spcAft>
                        <a:buFont typeface="Symbol"/>
                        <a:buChar char=""/>
                      </a:pPr>
                      <a:r>
                        <a:rPr lang="uk-UA" sz="1900" dirty="0"/>
                        <a:t>Розпад світової колоніальної імперії;</a:t>
                      </a:r>
                    </a:p>
                    <a:p>
                      <a:pPr marL="342900" lvl="0" indent="-342900">
                        <a:lnSpc>
                          <a:spcPct val="115000"/>
                        </a:lnSpc>
                        <a:spcAft>
                          <a:spcPts val="0"/>
                        </a:spcAft>
                        <a:buFont typeface="Symbol"/>
                        <a:buChar char=""/>
                      </a:pPr>
                      <a:r>
                        <a:rPr lang="uk-UA" sz="1900" dirty="0"/>
                        <a:t>Антикомуністичні виступи у Східній Німеччині, Угорщині, а потім у Польщі, Чехословаччині;</a:t>
                      </a:r>
                    </a:p>
                    <a:p>
                      <a:pPr marL="342900" lvl="0" indent="-342900">
                        <a:lnSpc>
                          <a:spcPct val="115000"/>
                        </a:lnSpc>
                        <a:spcAft>
                          <a:spcPts val="0"/>
                        </a:spcAft>
                        <a:buFont typeface="Symbol"/>
                        <a:buChar char=""/>
                      </a:pPr>
                      <a:r>
                        <a:rPr lang="uk-UA" sz="1900" dirty="0"/>
                        <a:t>Розгортання світового правозахисного руху;</a:t>
                      </a:r>
                    </a:p>
                    <a:p>
                      <a:pPr marL="342900" lvl="0" indent="-342900">
                        <a:lnSpc>
                          <a:spcPct val="115000"/>
                        </a:lnSpc>
                        <a:spcAft>
                          <a:spcPts val="0"/>
                        </a:spcAft>
                        <a:buFont typeface="Symbol"/>
                        <a:buChar char=""/>
                      </a:pPr>
                      <a:r>
                        <a:rPr lang="uk-UA" sz="1900" dirty="0"/>
                        <a:t>Прийняття 1948 р Загальної декларації прав людини.</a:t>
                      </a:r>
                      <a:endParaRPr lang="uk-UA" sz="1900" dirty="0">
                        <a:latin typeface="Calibri"/>
                        <a:ea typeface="Calibri"/>
                        <a:cs typeface="Times New Roman"/>
                      </a:endParaRPr>
                    </a:p>
                  </a:txBody>
                  <a:tcPr marL="62120" marR="62120" marT="0" marB="0"/>
                </a:tc>
              </a:tr>
            </a:tbl>
          </a:graphicData>
        </a:graphic>
      </p:graphicFrame>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305800" cy="1143000"/>
          </a:xfrm>
        </p:spPr>
        <p:txBody>
          <a:bodyPr>
            <a:normAutofit/>
          </a:bodyPr>
          <a:lstStyle/>
          <a:p>
            <a:r>
              <a:rPr lang="ru-RU" dirty="0" err="1" smtClean="0"/>
              <a:t>Джерела</a:t>
            </a:r>
            <a:r>
              <a:rPr lang="ru-RU" dirty="0" smtClean="0"/>
              <a:t> </a:t>
            </a:r>
            <a:r>
              <a:rPr lang="ru-RU" dirty="0" err="1" smtClean="0"/>
              <a:t>формування</a:t>
            </a:r>
            <a:r>
              <a:rPr lang="ru-RU" dirty="0" smtClean="0"/>
              <a:t>:</a:t>
            </a:r>
            <a:endParaRPr lang="uk-UA" dirty="0"/>
          </a:p>
        </p:txBody>
      </p:sp>
      <p:sp>
        <p:nvSpPr>
          <p:cNvPr id="3" name="Прямокутник 2"/>
          <p:cNvSpPr/>
          <p:nvPr/>
        </p:nvSpPr>
        <p:spPr>
          <a:xfrm>
            <a:off x="179512" y="1268760"/>
            <a:ext cx="8424936" cy="1631216"/>
          </a:xfrm>
          <a:prstGeom prst="rect">
            <a:avLst/>
          </a:prstGeom>
        </p:spPr>
        <p:txBody>
          <a:bodyPr wrap="square">
            <a:spAutoFit/>
          </a:bodyPr>
          <a:lstStyle/>
          <a:p>
            <a:pPr>
              <a:buFont typeface="Wingdings" pitchFamily="2" charset="2"/>
              <a:buChar char="§"/>
            </a:pPr>
            <a:r>
              <a:rPr lang="ru-RU" sz="2400" dirty="0" smtClean="0"/>
              <a:t> </a:t>
            </a:r>
            <a:r>
              <a:rPr lang="ru-RU" sz="2400" dirty="0" err="1" smtClean="0"/>
              <a:t>Підпільний</a:t>
            </a:r>
            <a:r>
              <a:rPr lang="ru-RU" sz="2400" dirty="0" smtClean="0"/>
              <a:t> </a:t>
            </a:r>
            <a:r>
              <a:rPr lang="ru-RU" sz="2400" dirty="0" err="1" smtClean="0"/>
              <a:t>рух</a:t>
            </a:r>
            <a:r>
              <a:rPr lang="ru-RU" sz="2400" dirty="0" smtClean="0"/>
              <a:t>, </a:t>
            </a:r>
            <a:r>
              <a:rPr lang="ru-RU" sz="2400" dirty="0" err="1" smtClean="0"/>
              <a:t>який</a:t>
            </a:r>
            <a:r>
              <a:rPr lang="ru-RU" sz="2400" dirty="0" smtClean="0"/>
              <a:t> став </a:t>
            </a:r>
            <a:r>
              <a:rPr lang="ru-RU" sz="2400" dirty="0" err="1" smtClean="0"/>
              <a:t>спадкоємцем</a:t>
            </a:r>
            <a:r>
              <a:rPr lang="ru-RU" sz="2400" dirty="0" smtClean="0"/>
              <a:t> </a:t>
            </a:r>
            <a:r>
              <a:rPr lang="ru-RU" sz="2400" dirty="0" err="1" smtClean="0"/>
              <a:t>діяльності</a:t>
            </a:r>
            <a:r>
              <a:rPr lang="ru-RU" sz="2400" dirty="0" smtClean="0"/>
              <a:t> ОУН-УПА, </a:t>
            </a:r>
            <a:r>
              <a:rPr lang="ru-RU" sz="2400" dirty="0" err="1" smtClean="0"/>
              <a:t>але</a:t>
            </a:r>
            <a:r>
              <a:rPr lang="ru-RU" sz="2400" dirty="0" smtClean="0"/>
              <a:t> </a:t>
            </a:r>
            <a:r>
              <a:rPr lang="ru-RU" sz="2400" dirty="0" err="1" smtClean="0"/>
              <a:t>відмовилися</a:t>
            </a:r>
            <a:r>
              <a:rPr lang="ru-RU" sz="2400" dirty="0" smtClean="0"/>
              <a:t> </a:t>
            </a:r>
            <a:r>
              <a:rPr lang="ru-RU" sz="2400" dirty="0" err="1" smtClean="0"/>
              <a:t>від</a:t>
            </a:r>
            <a:r>
              <a:rPr lang="ru-RU" sz="2400" dirty="0" smtClean="0"/>
              <a:t> </a:t>
            </a:r>
            <a:r>
              <a:rPr lang="ru-RU" sz="2400" dirty="0" err="1" smtClean="0"/>
              <a:t>збройних</a:t>
            </a:r>
            <a:r>
              <a:rPr lang="ru-RU" sz="2400" dirty="0" smtClean="0"/>
              <a:t> </a:t>
            </a:r>
            <a:r>
              <a:rPr lang="ru-RU" sz="2400" dirty="0" err="1" smtClean="0"/>
              <a:t>методів</a:t>
            </a:r>
            <a:r>
              <a:rPr lang="ru-RU" sz="2400" dirty="0" smtClean="0"/>
              <a:t> </a:t>
            </a:r>
            <a:r>
              <a:rPr lang="ru-RU" sz="2400" dirty="0" err="1" smtClean="0"/>
              <a:t>боротьби</a:t>
            </a:r>
            <a:r>
              <a:rPr lang="ru-RU" sz="2400" dirty="0" smtClean="0"/>
              <a:t>.</a:t>
            </a:r>
            <a:br>
              <a:rPr lang="ru-RU" sz="2400" dirty="0" smtClean="0"/>
            </a:br>
            <a:endParaRPr lang="ru-RU" sz="2400" dirty="0" smtClean="0"/>
          </a:p>
          <a:p>
            <a:pPr>
              <a:buFont typeface="Wingdings" pitchFamily="2" charset="2"/>
              <a:buChar char="§"/>
            </a:pPr>
            <a:r>
              <a:rPr lang="ru-RU" sz="2400" dirty="0" smtClean="0"/>
              <a:t> Рух шестидесятников</a:t>
            </a:r>
            <a:endParaRPr lang="uk-UA" sz="2400" dirty="0"/>
          </a:p>
        </p:txBody>
      </p:sp>
      <p:pic>
        <p:nvPicPr>
          <p:cNvPr id="29700" name="Picture 4" descr="http://visnyk.lutsk.ua/wp-content/uploads/2011/10/st_17_%D0%9C%D0%B8%D0%BA%D0%BE%D0%BB%D0%B0-%D0%92%D0%86%D0%9D%D0%93%D0%A0%D0%90%D0%9D%D0%9E%D0%92%D0%A1%D0%AC%D0%9A%D0%98%D0%99-%D0%86%D0%B2%D0%B0%D0%BD-%D0%94%D0%97%D0%AE%D0%91%D0%90-%D0%86%D0%B2%D0%B0%D0%BD-%D0%94%D0%A0%D0%90%D0%A7-%D0%86%D0%B2%D0%B0%D0%BD-%D0%A1%D0%92%D0%86%D0%A2%D0%9B%D0%98%D0%A7%D0%9D%D0%98%D0%99-%D0%9B%D1%96%D0%BD%D0%B0-%D0%9A%D0%9E%D0%A1%D0%A2%D0%95%D0%9D%D0%9A%D0%9E-%D0%84%D0%B2%D0%B3%D0%B5%D0%BD-%D0%A1%D0%92%D0%95%D0%A0%D0%A1%D0%A2%D0%AE%D0%9A.-1962-%D1%80.-300x180.jpg"/>
          <p:cNvPicPr>
            <a:picLocks noChangeAspect="1" noChangeArrowheads="1"/>
          </p:cNvPicPr>
          <p:nvPr/>
        </p:nvPicPr>
        <p:blipFill>
          <a:blip r:embed="rId2" cstate="print"/>
          <a:srcRect/>
          <a:stretch>
            <a:fillRect/>
          </a:stretch>
        </p:blipFill>
        <p:spPr bwMode="auto">
          <a:xfrm>
            <a:off x="5148064" y="2492896"/>
            <a:ext cx="3553578" cy="2132146"/>
          </a:xfrm>
          <a:prstGeom prst="rect">
            <a:avLst/>
          </a:prstGeom>
          <a:ln>
            <a:noFill/>
          </a:ln>
          <a:effectLst>
            <a:outerShdw blurRad="292100" dist="139700" dir="2700000" algn="tl" rotWithShape="0">
              <a:srgbClr val="333333">
                <a:alpha val="65000"/>
              </a:srgbClr>
            </a:outerShdw>
          </a:effectLst>
        </p:spPr>
      </p:pic>
      <p:pic>
        <p:nvPicPr>
          <p:cNvPr id="29704" name="Picture 8" descr="https://encrypted-tbn3.gstatic.com/images?q=tbn:ANd9GcSjujAW3kQC_G57-El3dospQXil9svJPtkkXug-pEWEu0s77qdGWQ"/>
          <p:cNvPicPr>
            <a:picLocks noChangeAspect="1" noChangeArrowheads="1"/>
          </p:cNvPicPr>
          <p:nvPr/>
        </p:nvPicPr>
        <p:blipFill>
          <a:blip r:embed="rId3" cstate="print"/>
          <a:srcRect/>
          <a:stretch>
            <a:fillRect/>
          </a:stretch>
        </p:blipFill>
        <p:spPr bwMode="auto">
          <a:xfrm>
            <a:off x="395536" y="3429000"/>
            <a:ext cx="4541838" cy="32270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352928" cy="720080"/>
          </a:xfrm>
        </p:spPr>
        <p:txBody>
          <a:bodyPr>
            <a:normAutofit fontScale="90000"/>
          </a:bodyPr>
          <a:lstStyle/>
          <a:p>
            <a:r>
              <a:rPr lang="uk-UA" dirty="0" err="1" smtClean="0"/>
              <a:t>“Шестидесятники</a:t>
            </a:r>
            <a:r>
              <a:rPr lang="uk-UA" dirty="0" smtClean="0"/>
              <a:t> – осередок українських дисидентів.</a:t>
            </a:r>
            <a:endParaRPr lang="uk-UA" dirty="0"/>
          </a:p>
        </p:txBody>
      </p:sp>
      <p:pic>
        <p:nvPicPr>
          <p:cNvPr id="31746" name="Picture 2" descr="https://pp.vk.me/c417227/v417227638/dad/mdn34bWpsNs.jpg"/>
          <p:cNvPicPr>
            <a:picLocks noChangeAspect="1" noChangeArrowheads="1"/>
          </p:cNvPicPr>
          <p:nvPr/>
        </p:nvPicPr>
        <p:blipFill>
          <a:blip r:embed="rId2" cstate="print"/>
          <a:srcRect/>
          <a:stretch>
            <a:fillRect/>
          </a:stretch>
        </p:blipFill>
        <p:spPr bwMode="auto">
          <a:xfrm>
            <a:off x="323528" y="1484784"/>
            <a:ext cx="2030104" cy="2592288"/>
          </a:xfrm>
          <a:prstGeom prst="rect">
            <a:avLst/>
          </a:prstGeom>
          <a:noFill/>
          <a:scene3d>
            <a:camera prst="orthographicFront"/>
            <a:lightRig rig="threePt" dir="t"/>
          </a:scene3d>
          <a:sp3d>
            <a:bevelT w="114300" prst="artDeco"/>
          </a:sp3d>
        </p:spPr>
      </p:pic>
      <p:sp>
        <p:nvSpPr>
          <p:cNvPr id="5" name="Прямокутник 4"/>
          <p:cNvSpPr/>
          <p:nvPr/>
        </p:nvSpPr>
        <p:spPr>
          <a:xfrm>
            <a:off x="467544" y="4149080"/>
            <a:ext cx="1753622" cy="369332"/>
          </a:xfrm>
          <a:prstGeom prst="rect">
            <a:avLst/>
          </a:prstGeom>
        </p:spPr>
        <p:txBody>
          <a:bodyPr wrap="none">
            <a:spAutoFit/>
          </a:bodyPr>
          <a:lstStyle/>
          <a:p>
            <a:r>
              <a:rPr lang="ru-RU" dirty="0" err="1" smtClean="0"/>
              <a:t>Ліна</a:t>
            </a:r>
            <a:r>
              <a:rPr lang="ru-RU" dirty="0" smtClean="0"/>
              <a:t>  Костенко</a:t>
            </a:r>
            <a:endParaRPr lang="uk-UA" dirty="0"/>
          </a:p>
        </p:txBody>
      </p:sp>
      <p:pic>
        <p:nvPicPr>
          <p:cNvPr id="31750" name="Picture 6" descr="http://upload.wikimedia.org/wikipedia/ru/c/cc/%D0%92%D0%B0%D1%81%D0%B8%D0%BB%D0%B8%D0%B9_%D0%A1%D0%B8%D0%BC%D0%BE%D0%BD%D0%B5%D0%BD%D0%BA%D0%BE.jpeg"/>
          <p:cNvPicPr>
            <a:picLocks noChangeAspect="1" noChangeArrowheads="1"/>
          </p:cNvPicPr>
          <p:nvPr/>
        </p:nvPicPr>
        <p:blipFill>
          <a:blip r:embed="rId3" cstate="print"/>
          <a:srcRect/>
          <a:stretch>
            <a:fillRect/>
          </a:stretch>
        </p:blipFill>
        <p:spPr bwMode="auto">
          <a:xfrm>
            <a:off x="539552" y="4509120"/>
            <a:ext cx="2304256" cy="2016224"/>
          </a:xfrm>
          <a:prstGeom prst="rect">
            <a:avLst/>
          </a:prstGeom>
          <a:noFill/>
          <a:scene3d>
            <a:camera prst="orthographicFront"/>
            <a:lightRig rig="threePt" dir="t"/>
          </a:scene3d>
          <a:sp3d>
            <a:bevelT w="114300" prst="artDeco"/>
          </a:sp3d>
        </p:spPr>
      </p:pic>
      <p:sp>
        <p:nvSpPr>
          <p:cNvPr id="8" name="Прямокутник 7"/>
          <p:cNvSpPr/>
          <p:nvPr/>
        </p:nvSpPr>
        <p:spPr>
          <a:xfrm>
            <a:off x="2411760" y="6488668"/>
            <a:ext cx="2167516" cy="369332"/>
          </a:xfrm>
          <a:prstGeom prst="rect">
            <a:avLst/>
          </a:prstGeom>
        </p:spPr>
        <p:txBody>
          <a:bodyPr wrap="none">
            <a:spAutoFit/>
          </a:bodyPr>
          <a:lstStyle/>
          <a:p>
            <a:r>
              <a:rPr lang="ru-RU" dirty="0" smtClean="0"/>
              <a:t>Василь Симоненко</a:t>
            </a:r>
            <a:endParaRPr lang="uk-UA" dirty="0"/>
          </a:p>
        </p:txBody>
      </p:sp>
      <p:pic>
        <p:nvPicPr>
          <p:cNvPr id="31754" name="Picture 10" descr="http://www.ukrlitzno.com.ua/wp-content/uploads/2013/09/drach-ivan-virsh-etyud-pro-xlib.jpg"/>
          <p:cNvPicPr>
            <a:picLocks noChangeAspect="1" noChangeArrowheads="1"/>
          </p:cNvPicPr>
          <p:nvPr/>
        </p:nvPicPr>
        <p:blipFill>
          <a:blip r:embed="rId4" cstate="print"/>
          <a:srcRect/>
          <a:stretch>
            <a:fillRect/>
          </a:stretch>
        </p:blipFill>
        <p:spPr bwMode="auto">
          <a:xfrm>
            <a:off x="6084168" y="1412776"/>
            <a:ext cx="2026634" cy="2523160"/>
          </a:xfrm>
          <a:prstGeom prst="rect">
            <a:avLst/>
          </a:prstGeom>
          <a:noFill/>
          <a:scene3d>
            <a:camera prst="orthographicFront"/>
            <a:lightRig rig="threePt" dir="t"/>
          </a:scene3d>
          <a:sp3d>
            <a:bevelT w="114300" prst="artDeco"/>
          </a:sp3d>
        </p:spPr>
      </p:pic>
      <p:sp>
        <p:nvSpPr>
          <p:cNvPr id="10" name="Прямокутник 9"/>
          <p:cNvSpPr/>
          <p:nvPr/>
        </p:nvSpPr>
        <p:spPr>
          <a:xfrm>
            <a:off x="6732240" y="4149080"/>
            <a:ext cx="1193019" cy="369332"/>
          </a:xfrm>
          <a:prstGeom prst="rect">
            <a:avLst/>
          </a:prstGeom>
        </p:spPr>
        <p:txBody>
          <a:bodyPr wrap="none">
            <a:spAutoFit/>
          </a:bodyPr>
          <a:lstStyle/>
          <a:p>
            <a:r>
              <a:rPr lang="ru-RU" dirty="0" err="1" smtClean="0"/>
              <a:t>Іван</a:t>
            </a:r>
            <a:r>
              <a:rPr lang="ru-RU" dirty="0" smtClean="0"/>
              <a:t> Драч</a:t>
            </a:r>
            <a:endParaRPr lang="uk-UA" dirty="0"/>
          </a:p>
        </p:txBody>
      </p:sp>
      <p:pic>
        <p:nvPicPr>
          <p:cNvPr id="31756" name="Picture 12" descr="http://www.day.kiev.ua/sites/default/files/main/openpublish_article/20101209/4227-8-1.jpg"/>
          <p:cNvPicPr>
            <a:picLocks noChangeAspect="1" noChangeArrowheads="1"/>
          </p:cNvPicPr>
          <p:nvPr/>
        </p:nvPicPr>
        <p:blipFill>
          <a:blip r:embed="rId5" cstate="print"/>
          <a:srcRect/>
          <a:stretch>
            <a:fillRect/>
          </a:stretch>
        </p:blipFill>
        <p:spPr bwMode="auto">
          <a:xfrm>
            <a:off x="3131840" y="1484784"/>
            <a:ext cx="2137420" cy="2564905"/>
          </a:xfrm>
          <a:prstGeom prst="rect">
            <a:avLst/>
          </a:prstGeom>
          <a:noFill/>
          <a:scene3d>
            <a:camera prst="orthographicFront"/>
            <a:lightRig rig="threePt" dir="t"/>
          </a:scene3d>
          <a:sp3d>
            <a:bevelT w="114300" prst="artDeco"/>
          </a:sp3d>
        </p:spPr>
      </p:pic>
      <p:sp>
        <p:nvSpPr>
          <p:cNvPr id="12" name="Прямокутник 11"/>
          <p:cNvSpPr/>
          <p:nvPr/>
        </p:nvSpPr>
        <p:spPr>
          <a:xfrm>
            <a:off x="3347864" y="4005064"/>
            <a:ext cx="1357551" cy="369332"/>
          </a:xfrm>
          <a:prstGeom prst="rect">
            <a:avLst/>
          </a:prstGeom>
        </p:spPr>
        <p:txBody>
          <a:bodyPr wrap="none">
            <a:spAutoFit/>
          </a:bodyPr>
          <a:lstStyle/>
          <a:p>
            <a:r>
              <a:rPr lang="ru-RU" dirty="0" err="1" smtClean="0"/>
              <a:t>Іван</a:t>
            </a:r>
            <a:r>
              <a:rPr lang="ru-RU" dirty="0" smtClean="0"/>
              <a:t> Дзюба</a:t>
            </a:r>
            <a:endParaRPr lang="uk-UA" dirty="0"/>
          </a:p>
        </p:txBody>
      </p:sp>
      <p:pic>
        <p:nvPicPr>
          <p:cNvPr id="31758" name="Picture 14" descr="http://www.umoloda.kiev.ua/img/content/i23/23620.gif"/>
          <p:cNvPicPr>
            <a:picLocks noChangeAspect="1" noChangeArrowheads="1"/>
          </p:cNvPicPr>
          <p:nvPr/>
        </p:nvPicPr>
        <p:blipFill>
          <a:blip r:embed="rId6" cstate="print"/>
          <a:srcRect/>
          <a:stretch>
            <a:fillRect/>
          </a:stretch>
        </p:blipFill>
        <p:spPr bwMode="auto">
          <a:xfrm>
            <a:off x="4860032" y="4221088"/>
            <a:ext cx="1872208" cy="2350755"/>
          </a:xfrm>
          <a:prstGeom prst="rect">
            <a:avLst/>
          </a:prstGeom>
          <a:noFill/>
          <a:scene3d>
            <a:camera prst="orthographicFront"/>
            <a:lightRig rig="threePt" dir="t"/>
          </a:scene3d>
          <a:sp3d>
            <a:bevelT w="114300" prst="artDeco"/>
          </a:sp3d>
        </p:spPr>
      </p:pic>
      <p:sp>
        <p:nvSpPr>
          <p:cNvPr id="14" name="Прямокутник 13"/>
          <p:cNvSpPr/>
          <p:nvPr/>
        </p:nvSpPr>
        <p:spPr>
          <a:xfrm>
            <a:off x="6804248" y="6488668"/>
            <a:ext cx="1919821" cy="369332"/>
          </a:xfrm>
          <a:prstGeom prst="rect">
            <a:avLst/>
          </a:prstGeom>
        </p:spPr>
        <p:txBody>
          <a:bodyPr wrap="none">
            <a:spAutoFit/>
          </a:bodyPr>
          <a:lstStyle/>
          <a:p>
            <a:r>
              <a:rPr lang="uk-UA" dirty="0" smtClean="0"/>
              <a:t>Іван Світличний</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Особливості дисидентського руху:</a:t>
            </a:r>
            <a:endParaRPr lang="uk-UA" dirty="0"/>
          </a:p>
        </p:txBody>
      </p:sp>
      <p:sp>
        <p:nvSpPr>
          <p:cNvPr id="3" name="Прямокутник 2"/>
          <p:cNvSpPr/>
          <p:nvPr/>
        </p:nvSpPr>
        <p:spPr>
          <a:xfrm>
            <a:off x="467544" y="1779687"/>
            <a:ext cx="7920880" cy="5078313"/>
          </a:xfrm>
          <a:prstGeom prst="rect">
            <a:avLst/>
          </a:prstGeom>
        </p:spPr>
        <p:txBody>
          <a:bodyPr wrap="square">
            <a:spAutoFit/>
          </a:bodyPr>
          <a:lstStyle/>
          <a:p>
            <a:pPr marL="342900" indent="-342900">
              <a:buFont typeface="Wingdings" pitchFamily="2" charset="2"/>
              <a:buChar char="§"/>
            </a:pPr>
            <a:endParaRPr lang="uk-UA" dirty="0" smtClean="0"/>
          </a:p>
          <a:p>
            <a:pPr marL="342900" indent="-342900">
              <a:buFont typeface="Wingdings" pitchFamily="2" charset="2"/>
              <a:buChar char="§"/>
            </a:pPr>
            <a:r>
              <a:rPr lang="uk-UA" sz="2400" dirty="0" smtClean="0"/>
              <a:t>Стає більш масовим і організованим.</a:t>
            </a:r>
          </a:p>
          <a:p>
            <a:pPr marL="342900" indent="-342900">
              <a:buFont typeface="Wingdings" pitchFamily="2" charset="2"/>
              <a:buChar char="§"/>
            </a:pPr>
            <a:r>
              <a:rPr lang="uk-UA" sz="2400" dirty="0" smtClean="0"/>
              <a:t>Заперечення насильницьких методів боротьби.</a:t>
            </a:r>
          </a:p>
          <a:p>
            <a:pPr marL="342900" indent="-342900">
              <a:buFont typeface="Wingdings" pitchFamily="2" charset="2"/>
              <a:buChar char="§"/>
            </a:pPr>
            <a:r>
              <a:rPr lang="uk-UA" sz="2400" dirty="0" smtClean="0"/>
              <a:t>Прагнення легалізувати свою діяльність.</a:t>
            </a:r>
          </a:p>
          <a:p>
            <a:pPr marL="342900" indent="-342900">
              <a:buFont typeface="Wingdings" pitchFamily="2" charset="2"/>
              <a:buChar char="§"/>
            </a:pPr>
            <a:r>
              <a:rPr lang="uk-UA" sz="2400" dirty="0" smtClean="0"/>
              <a:t>Був представлений течіями різного ідеологічного напрямку.</a:t>
            </a:r>
          </a:p>
          <a:p>
            <a:pPr marL="342900" indent="-342900">
              <a:buFont typeface="Wingdings" pitchFamily="2" charset="2"/>
              <a:buChar char="§"/>
            </a:pPr>
            <a:r>
              <a:rPr lang="uk-UA" sz="2400" dirty="0" smtClean="0"/>
              <a:t>Рух здобув яскравого вираженого </a:t>
            </a:r>
            <a:r>
              <a:rPr lang="uk-UA" sz="2400" dirty="0" err="1" smtClean="0"/>
              <a:t>антитоталітарного</a:t>
            </a:r>
            <a:r>
              <a:rPr lang="uk-UA" sz="2400" dirty="0" smtClean="0"/>
              <a:t> характеру.</a:t>
            </a:r>
          </a:p>
          <a:p>
            <a:pPr marL="342900" indent="-342900">
              <a:buFont typeface="Wingdings" pitchFamily="2" charset="2"/>
              <a:buChar char="§"/>
            </a:pPr>
            <a:r>
              <a:rPr lang="uk-UA" sz="2400" dirty="0" smtClean="0"/>
              <a:t>80% дисидентів становила </a:t>
            </a:r>
            <a:r>
              <a:rPr lang="uk-UA" sz="2400" dirty="0" err="1" smtClean="0"/>
              <a:t>інтилигенція</a:t>
            </a:r>
            <a:r>
              <a:rPr lang="uk-UA" sz="2400" dirty="0" smtClean="0"/>
              <a:t>.</a:t>
            </a:r>
          </a:p>
          <a:p>
            <a:pPr marL="342900" indent="-342900">
              <a:buFont typeface="Wingdings" pitchFamily="2" charset="2"/>
              <a:buChar char="§"/>
            </a:pPr>
            <a:r>
              <a:rPr lang="uk-UA" sz="2400" dirty="0" smtClean="0"/>
              <a:t> дисиденти здійснювали зв’язок  з громадськістю країн Заходу і міжнародними </a:t>
            </a:r>
            <a:r>
              <a:rPr lang="uk-UA" sz="2400" dirty="0" err="1" smtClean="0"/>
              <a:t>правогороними</a:t>
            </a:r>
            <a:r>
              <a:rPr lang="uk-UA" sz="2400" dirty="0" smtClean="0"/>
              <a:t> організаціями .</a:t>
            </a:r>
            <a:br>
              <a:rPr lang="uk-UA" sz="2400" dirty="0" smtClean="0"/>
            </a:br>
            <a:endParaRPr lang="uk-UA" sz="2400" dirty="0" smtClean="0"/>
          </a:p>
          <a:p>
            <a:pPr marL="342900" indent="-342900">
              <a:buFont typeface="Wingdings" pitchFamily="2" charset="2"/>
              <a:buChar char="§"/>
            </a:pP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8674" name="Picture 2" descr="http://svitppt.com.ua/images/31/30397/770/img5.jpg"/>
          <p:cNvPicPr>
            <a:picLocks noChangeAspect="1" noChangeArrowheads="1"/>
          </p:cNvPicPr>
          <p:nvPr/>
        </p:nvPicPr>
        <p:blipFill>
          <a:blip r:embed="rId2" cstate="print"/>
          <a:srcRect/>
          <a:stretch>
            <a:fillRect/>
          </a:stretch>
        </p:blipFill>
        <p:spPr bwMode="auto">
          <a:xfrm>
            <a:off x="0" y="0"/>
            <a:ext cx="9181479" cy="6880148"/>
          </a:xfrm>
          <a:prstGeom prst="rect">
            <a:avLst/>
          </a:prstGeom>
          <a:noFill/>
        </p:spPr>
      </p:pic>
      <p:sp>
        <p:nvSpPr>
          <p:cNvPr id="5" name="Прямокутник 4"/>
          <p:cNvSpPr/>
          <p:nvPr/>
        </p:nvSpPr>
        <p:spPr>
          <a:xfrm>
            <a:off x="0" y="4437112"/>
            <a:ext cx="27718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dirty="0" smtClean="0"/>
              <a:t>за відновлення в Україні заборонених релігійних конфесій, за свободу віросповідання).</a:t>
            </a:r>
            <a:endParaRPr lang="uk-UA" dirty="0"/>
          </a:p>
        </p:txBody>
      </p:sp>
      <p:sp>
        <p:nvSpPr>
          <p:cNvPr id="6" name="Прямокутник 5"/>
          <p:cNvSpPr/>
          <p:nvPr/>
        </p:nvSpPr>
        <p:spPr>
          <a:xfrm>
            <a:off x="0" y="1484784"/>
            <a:ext cx="27718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dirty="0" smtClean="0"/>
              <a:t> за вільний розвиток української мови й культури, за відновлення самостійної України</a:t>
            </a:r>
            <a:endParaRPr lang="uk-UA" dirty="0"/>
          </a:p>
        </p:txBody>
      </p:sp>
      <p:sp>
        <p:nvSpPr>
          <p:cNvPr id="7" name="Прямокутник 6"/>
          <p:cNvSpPr/>
          <p:nvPr/>
        </p:nvSpPr>
        <p:spPr>
          <a:xfrm>
            <a:off x="0" y="2924944"/>
            <a:ext cx="27718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dirty="0" err="1" smtClean="0"/>
              <a:t>вимоги</a:t>
            </a:r>
            <a:r>
              <a:rPr lang="ru-RU" dirty="0" smtClean="0"/>
              <a:t> </a:t>
            </a:r>
            <a:r>
              <a:rPr lang="ru-RU" dirty="0" err="1" smtClean="0"/>
              <a:t>дотримання</a:t>
            </a:r>
            <a:r>
              <a:rPr lang="ru-RU" dirty="0" smtClean="0"/>
              <a:t> в СРСР </a:t>
            </a:r>
            <a:r>
              <a:rPr lang="ru-RU" dirty="0" err="1" smtClean="0"/>
              <a:t>основних</a:t>
            </a:r>
            <a:r>
              <a:rPr lang="ru-RU" dirty="0" smtClean="0"/>
              <a:t> прав </a:t>
            </a:r>
            <a:r>
              <a:rPr lang="ru-RU" dirty="0" err="1" smtClean="0"/>
              <a:t>і</a:t>
            </a:r>
            <a:r>
              <a:rPr lang="ru-RU" dirty="0" smtClean="0"/>
              <a:t> свобод </a:t>
            </a:r>
            <a:r>
              <a:rPr lang="ru-RU" dirty="0" err="1" smtClean="0"/>
              <a:t>людини</a:t>
            </a:r>
            <a:r>
              <a:rPr lang="ru-RU" dirty="0" smtClean="0"/>
              <a:t>, </a:t>
            </a:r>
            <a:r>
              <a:rPr lang="ru-RU" dirty="0" err="1" smtClean="0"/>
              <a:t>викриття</a:t>
            </a:r>
            <a:r>
              <a:rPr lang="ru-RU" dirty="0" smtClean="0"/>
              <a:t> </a:t>
            </a:r>
            <a:r>
              <a:rPr lang="ru-RU" dirty="0" err="1" smtClean="0"/>
              <a:t>злочинів</a:t>
            </a:r>
            <a:r>
              <a:rPr lang="ru-RU" dirty="0" smtClean="0"/>
              <a:t> </a:t>
            </a:r>
            <a:r>
              <a:rPr lang="ru-RU" dirty="0" err="1" smtClean="0"/>
              <a:t>тоталітарної</a:t>
            </a:r>
            <a:r>
              <a:rPr lang="ru-RU" dirty="0" smtClean="0"/>
              <a:t> </a:t>
            </a:r>
            <a:r>
              <a:rPr lang="ru-RU" dirty="0" err="1" smtClean="0"/>
              <a:t>системи</a:t>
            </a:r>
            <a:endParaRPr lang="uk-UA" dirty="0"/>
          </a:p>
        </p:txBody>
      </p:sp>
      <p:cxnSp>
        <p:nvCxnSpPr>
          <p:cNvPr id="9" name="Пряма зі стрілкою 8"/>
          <p:cNvCxnSpPr/>
          <p:nvPr/>
        </p:nvCxnSpPr>
        <p:spPr>
          <a:xfrm flipH="1">
            <a:off x="2627784" y="2204864"/>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Пряма зі стрілкою 10"/>
          <p:cNvCxnSpPr/>
          <p:nvPr/>
        </p:nvCxnSpPr>
        <p:spPr>
          <a:xfrm flipH="1">
            <a:off x="2627784" y="3429000"/>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Пряма зі стрілкою 15"/>
          <p:cNvCxnSpPr/>
          <p:nvPr/>
        </p:nvCxnSpPr>
        <p:spPr>
          <a:xfrm flipH="1">
            <a:off x="2627784" y="4581128"/>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Прямокутник 20"/>
          <p:cNvSpPr/>
          <p:nvPr/>
        </p:nvSpPr>
        <p:spPr>
          <a:xfrm>
            <a:off x="0" y="5661248"/>
            <a:ext cx="2771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dirty="0" smtClean="0"/>
              <a:t>виступали на захист прав і свобод усіх народів</a:t>
            </a:r>
            <a:endParaRPr lang="uk-UA" dirty="0"/>
          </a:p>
        </p:txBody>
      </p:sp>
      <p:cxnSp>
        <p:nvCxnSpPr>
          <p:cNvPr id="23" name="Пряма зі стрілкою 22"/>
          <p:cNvCxnSpPr/>
          <p:nvPr/>
        </p:nvCxnSpPr>
        <p:spPr>
          <a:xfrm flipH="1">
            <a:off x="2483768" y="5733256"/>
            <a:ext cx="11521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Методи боротьби:</a:t>
            </a:r>
            <a:br>
              <a:rPr lang="uk-UA" dirty="0" smtClean="0"/>
            </a:br>
            <a:endParaRPr lang="uk-UA" dirty="0"/>
          </a:p>
        </p:txBody>
      </p:sp>
      <p:pic>
        <p:nvPicPr>
          <p:cNvPr id="33794" name="Picture 2" descr="http://image.slidesharecdn.com/60-80-130320085234-phpapp02/95/60-80-7-638.jpg?cb=1363787610"/>
          <p:cNvPicPr>
            <a:picLocks noChangeAspect="1" noChangeArrowheads="1"/>
          </p:cNvPicPr>
          <p:nvPr/>
        </p:nvPicPr>
        <p:blipFill>
          <a:blip r:embed="rId2" cstate="print"/>
          <a:srcRect/>
          <a:stretch>
            <a:fillRect/>
          </a:stretch>
        </p:blipFill>
        <p:spPr bwMode="auto">
          <a:xfrm>
            <a:off x="-2141" y="0"/>
            <a:ext cx="9134453"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573</Words>
  <Application>Microsoft Office PowerPoint</Application>
  <PresentationFormat>Екран (4:3)</PresentationFormat>
  <Paragraphs>84</Paragraphs>
  <Slides>15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Поток</vt:lpstr>
      <vt:lpstr>Слайд 1</vt:lpstr>
      <vt:lpstr>Поняття і терміни</vt:lpstr>
      <vt:lpstr>Основні причини виникнення дисидентського руху: </vt:lpstr>
      <vt:lpstr>Передумови виникнення дисидентського руху:</vt:lpstr>
      <vt:lpstr>Джерела формування:</vt:lpstr>
      <vt:lpstr>“Шестидесятники – осередок українських дисидентів.</vt:lpstr>
      <vt:lpstr>Особливості дисидентського руху:</vt:lpstr>
      <vt:lpstr>Слайд 8</vt:lpstr>
      <vt:lpstr>Методи боротьби: </vt:lpstr>
      <vt:lpstr>Організації  дисидентів: </vt:lpstr>
      <vt:lpstr>Слайд 11</vt:lpstr>
      <vt:lpstr>Слайд 12</vt:lpstr>
      <vt:lpstr>Значення дисидентського руху:</vt:lpstr>
      <vt:lpstr>Провідні учасники дисидентського руху: </vt:lpstr>
      <vt:lpstr>Слайд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Юля</dc:creator>
  <cp:lastModifiedBy>Оксана</cp:lastModifiedBy>
  <cp:revision>154</cp:revision>
  <dcterms:created xsi:type="dcterms:W3CDTF">2011-11-21T20:30:14Z</dcterms:created>
  <dcterms:modified xsi:type="dcterms:W3CDTF">2014-11-22T19:31:10Z</dcterms:modified>
</cp:coreProperties>
</file>