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13" autoAdjust="0"/>
    <p:restoredTop sz="96962" autoAdjust="0"/>
  </p:normalViewPr>
  <p:slideViewPr>
    <p:cSldViewPr>
      <p:cViewPr varScale="1">
        <p:scale>
          <a:sx n="87" d="100"/>
          <a:sy n="87" d="100"/>
        </p:scale>
        <p:origin x="-8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D5636-E9D3-4D26-802A-2DCA9D8126AD}" type="datetimeFigureOut">
              <a:rPr lang="ru-RU" smtClean="0"/>
              <a:t>23.11.2011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679A0-EF7A-4044-B514-4DC1E18EDB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79A0-EF7A-4044-B514-4DC1E18EDB9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357298"/>
            <a:ext cx="6858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</a:t>
            </a:r>
            <a:r>
              <a:rPr lang="ru-RU" sz="5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357430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тему:</a:t>
            </a:r>
            <a:endParaRPr lang="ru-RU" sz="54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71942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«Сільське господарство в українських землях»</a:t>
            </a:r>
            <a:endParaRPr lang="ru-RU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174160-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14480" y="1428736"/>
            <a:ext cx="57864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Презентація </a:t>
            </a:r>
          </a:p>
          <a:p>
            <a:pPr algn="ctr"/>
            <a:r>
              <a:rPr lang="uk-UA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тему:</a:t>
            </a:r>
            <a:endParaRPr lang="ru-RU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571876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uk-UA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Кирило - Мефодіївське братство</a:t>
            </a:r>
            <a:r>
              <a:rPr lang="ru-RU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71538" y="1285860"/>
            <a:ext cx="2928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Monotype Corsiva" pitchFamily="66" charset="0"/>
              </a:rPr>
              <a:t>Роль Костомарова в розвитку української і російської історіографії величезна. Він був першим ученим Східної Європи, що радикально змінив підхід до роботи історика, поставивши наріжним каменем не опис подій і осіб, а історію народу в його соціокультурній цілісності і єдності найрізноманітніших сфер життя.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818" y="1500174"/>
            <a:ext cx="23574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smtClean="0">
              <a:latin typeface="Monotype Corsiva" pitchFamily="66" charset="0"/>
            </a:endParaRPr>
          </a:p>
          <a:p>
            <a:r>
              <a:rPr lang="ru-RU" sz="2000" smtClean="0">
                <a:latin typeface="Monotype Corsiva" pitchFamily="66" charset="0"/>
              </a:rPr>
              <a:t>«Щира любов історика до своєї Батьківщини може виявлятися тільки в строгій повазі до правди», — повторював Микола Іванович. Цим принципом він керувався все життя</a:t>
            </a:r>
            <a:r>
              <a:rPr lang="ru-RU" smtClean="0"/>
              <a:t>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642918"/>
            <a:ext cx="658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Історичні          постаті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Білозерський_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071678"/>
            <a:ext cx="2438400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2928934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latin typeface="Monotype Corsiva" pitchFamily="66" charset="0"/>
              </a:rPr>
              <a:t>Василь Білозерський</a:t>
            </a:r>
            <a:endParaRPr lang="ru-RU" sz="32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Білозерський Василь Михайлович — український громадсько-політичний і культурний діяч, журналіст.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2285992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В 1843—1846 роках здобув вищу освіту в Київському університеті св. Володимира.</a:t>
            </a:r>
          </a:p>
          <a:p>
            <a:r>
              <a:rPr lang="ru-RU" smtClean="0">
                <a:latin typeface="Monotype Corsiva" pitchFamily="66" charset="0"/>
              </a:rPr>
              <a:t>1846—1847 — учитель Петровського кадетського корпусу у Полтаві.</a:t>
            </a:r>
          </a:p>
          <a:p>
            <a:r>
              <a:rPr lang="ru-RU" smtClean="0">
                <a:latin typeface="Monotype Corsiva" pitchFamily="66" charset="0"/>
              </a:rPr>
              <a:t>Разом з М. Костомаровим і М. Гулаком виступив організатором Кирило-Мефодіївського братства.</a:t>
            </a:r>
          </a:p>
          <a:p>
            <a:r>
              <a:rPr lang="ru-RU" smtClean="0">
                <a:latin typeface="Monotype Corsiva" pitchFamily="66" charset="0"/>
              </a:rPr>
              <a:t>Брав участь у створенні «Статуту Слов'янського братства св. Кирила і Мефодія».</a:t>
            </a:r>
          </a:p>
          <a:p>
            <a:r>
              <a:rPr lang="ru-RU" smtClean="0">
                <a:latin typeface="Monotype Corsiva" pitchFamily="66" charset="0"/>
              </a:rPr>
              <a:t>Був автором «Записки» — пояснень до статуту братства.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785794"/>
            <a:ext cx="40719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Розвинув ідеї християнського соціалізму, виступав за об'єднання всіх слов'янських народів у республіканську федерацію, в якій провідну роль відводив Україні.</a:t>
            </a:r>
          </a:p>
          <a:p>
            <a:r>
              <a:rPr lang="ru-RU" smtClean="0">
                <a:latin typeface="Monotype Corsiva" pitchFamily="66" charset="0"/>
              </a:rPr>
              <a:t>1847 — був заарештований і засланий в Олонецьку губернію під нагляд поліції. Служив у Петрозаводському губернському правлінні.</a:t>
            </a:r>
          </a:p>
          <a:p>
            <a:r>
              <a:rPr lang="ru-RU" smtClean="0">
                <a:latin typeface="Monotype Corsiva" pitchFamily="66" charset="0"/>
              </a:rPr>
              <a:t>1856 — звільнений із заслання. Оселився в Петербурзі, де став активним членом місцевого гуртка українців.</a:t>
            </a:r>
          </a:p>
          <a:p>
            <a:r>
              <a:rPr lang="ru-RU" smtClean="0">
                <a:latin typeface="Monotype Corsiva" pitchFamily="66" charset="0"/>
              </a:rPr>
              <a:t>1861—1862 — редактор першого українського щомісячного журналу «Основа».</a:t>
            </a:r>
          </a:p>
          <a:p>
            <a:r>
              <a:rPr lang="ru-RU" smtClean="0">
                <a:latin typeface="Monotype Corsiva" pitchFamily="66" charset="0"/>
              </a:rPr>
              <a:t>Згодом служив у Варшаві. Підтримував зв'язки з Галичиною, співпрацював у газетах «Мета» і «Правда».</a:t>
            </a:r>
          </a:p>
          <a:p>
            <a:r>
              <a:rPr lang="ru-RU" smtClean="0">
                <a:latin typeface="Monotype Corsiva" pitchFamily="66" charset="0"/>
              </a:rPr>
              <a:t>Останні роки життя провів на хуторі Мотронівці.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642918"/>
            <a:ext cx="658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Історичні          постаті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14324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>
                <a:latin typeface="Monotype Corsiva" pitchFamily="66" charset="0"/>
              </a:rPr>
              <a:t>Микола Гулак</a:t>
            </a:r>
            <a:endParaRPr lang="ru-RU" sz="3600">
              <a:latin typeface="Monotype Corsiva" pitchFamily="66" charset="0"/>
            </a:endParaRPr>
          </a:p>
        </p:txBody>
      </p:sp>
      <p:pic>
        <p:nvPicPr>
          <p:cNvPr id="7" name="Рисунок 6" descr="ArticleImages_23407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214554"/>
            <a:ext cx="247650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42860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Мико́ла Іва́нович Гула́к</a:t>
            </a:r>
            <a:r>
              <a:rPr lang="ru-RU" smtClean="0"/>
              <a:t>— український вчений, громадський і політичний діяч, педагог, публіцист.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1714488"/>
            <a:ext cx="3500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Микола Іванович Гулак походив із козацько-старшинського, згодом дворянського роду Гулаків.</a:t>
            </a:r>
          </a:p>
          <a:p>
            <a:endParaRPr lang="ru-RU" smtClean="0">
              <a:latin typeface="Monotype Corsiva" pitchFamily="66" charset="0"/>
            </a:endParaRPr>
          </a:p>
          <a:p>
            <a:r>
              <a:rPr lang="ru-RU" smtClean="0">
                <a:latin typeface="Monotype Corsiva" pitchFamily="66" charset="0"/>
              </a:rPr>
              <a:t>Народився 25 травня 1821 року у Варшаві. Його батько — Іван Іванович Гулак — до виходу у відставку 14 років прослужив у Варшаві. Там проживала і його родина, зокрема й дружина Івана Гулака та мати Миколи — Надія Андріївна Суровцева. Вийшовши у відставку в чині майора, Іван Гулак залишок свого життя провів на хуторі Гулаківці на Полтавщині, працюючи копіїстом підкомінного (межевого) суду.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500174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1843 року закінчив юридичний факультет Дерптського (Тартуського) університету. 1844 року здобув учений ступінь кандидата права.</a:t>
            </a:r>
          </a:p>
          <a:p>
            <a:r>
              <a:rPr lang="ru-RU" smtClean="0">
                <a:latin typeface="Monotype Corsiva" pitchFamily="66" charset="0"/>
              </a:rPr>
              <a:t>У 1845—1847 роках — чиновник канцелярії київського, подільського та волинського генерал-губернатора.</a:t>
            </a:r>
          </a:p>
          <a:p>
            <a:r>
              <a:rPr lang="ru-RU" smtClean="0">
                <a:latin typeface="Monotype Corsiva" pitchFamily="66" charset="0"/>
              </a:rPr>
              <a:t>У грудні 1845 — січні 1846 року разом із Миколою Костомаровим і Василем Білозерським заснував Кирило-Мефодіївське братство.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3500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18 березня 1847 року заарештований і ув'язнений в Шліссельбурзькій фортеці, де перебував до 1850 р. Під час слідства тримався особливо мужньо, відмовившись давати свідчення і назвати будь-кого з учасників братства.</a:t>
            </a:r>
          </a:p>
          <a:p>
            <a:r>
              <a:rPr lang="ru-RU" smtClean="0">
                <a:latin typeface="Monotype Corsiva" pitchFamily="66" charset="0"/>
              </a:rPr>
              <a:t>У 1850—1855 роках перебував під наглядом поліції в Пермі.</a:t>
            </a:r>
          </a:p>
          <a:p>
            <a:r>
              <a:rPr lang="ru-RU" smtClean="0">
                <a:latin typeface="Monotype Corsiva" pitchFamily="66" charset="0"/>
              </a:rPr>
              <a:t>Від 1859 року працював викладачем математики, природничих наук та історії у навчальних закладах Одеси, Керчі, Кутаїсі, Тбілісі.</a:t>
            </a:r>
          </a:p>
          <a:p>
            <a:r>
              <a:rPr lang="ru-RU" smtClean="0">
                <a:latin typeface="Monotype Corsiva" pitchFamily="66" charset="0"/>
              </a:rPr>
              <a:t>Йому належать праці з історії, математики, філософії, юриспруденції, переклади з грузинської («Витязь у барсовій шкурі» Шота Руставелі) й азербайджанської літератури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6" name="Рисунок 5" descr="Hulak_myk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24638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8" y="571480"/>
            <a:ext cx="658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Історичні          постаті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2928934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latin typeface="Monotype Corsiva" pitchFamily="66" charset="0"/>
              </a:rPr>
              <a:t>Пантелеймон Куліш</a:t>
            </a:r>
            <a:endParaRPr lang="ru-RU" sz="3200">
              <a:latin typeface="Monotype Corsiva" pitchFamily="66" charset="0"/>
            </a:endParaRPr>
          </a:p>
        </p:txBody>
      </p:sp>
      <p:pic>
        <p:nvPicPr>
          <p:cNvPr id="7" name="Рисунок 6" descr="200px-Куліш_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071678"/>
            <a:ext cx="2071702" cy="316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57148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Пантелеймо́н Олекса́ндрович Кулі́ш</a:t>
            </a:r>
            <a:r>
              <a:rPr lang="ru-RU" smtClean="0"/>
              <a:t> — український письменник, поет, драматург, фольклорист, етнограф, перекладач, критик, редактор, видавець.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9190" y="928670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 Пантелеймон Куліш (псевдоніми — Панько Казюка, Павло Ратай, Хуторянин та ін.) устиг проявити себе мало не в усіх сферах письменницької та гуманітарно-наукової діяльності. І Іро нього можна говорити як про поета і прозаїка, історика й етнографа, перекладача й мовознавця, публіциста й культурно-освітнього діяча. Творчу роботу Куліш поєднував із державною службою та громадською діяльністю. До того ж саме він розробив упроваджену н наступний період в Україні систему сучасного алфавіту і правопису, так звану кулішівку (на західних землях трансформовану в желехівку).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7" name="Рисунок 6" descr="200px-Shevchenko_portret_Kuli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604742"/>
            <a:ext cx="2286016" cy="286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2071678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Навчався Куліш у Новгород-Сіверській гімназії, потім (1837—1839) на правах вільного слухача відвідував лекції в Київському університеті, хоча повного курсу навчання так і не пройшов. Опісля вчителював у Луцьку (1842) та Києві (1843—1845), де згодом почав працювати як археограф під керівництвом М.Максимовича. Тут він зазнав у релігійно-філософському плані впливу П.Авсенєва, зійшовся з М.Гулаком, М.Костомаровим і В.Білозерським, які стали засновниками унікального за ерудованістю і творчим потенціалом гуртка. Незабаром до них приєднався Т.Шевченко.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0px-Taras_Shevchenko_selfportrait_oil_18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143116"/>
            <a:ext cx="2571768" cy="3266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3143248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>
                <a:latin typeface="Monotype Corsiva" pitchFamily="66" charset="0"/>
              </a:rPr>
              <a:t>Тарас Шевченко</a:t>
            </a:r>
            <a:endParaRPr lang="ru-RU" sz="320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71480"/>
            <a:ext cx="771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Історичні                постаті</a:t>
            </a:r>
            <a:endParaRPr lang="ru-RU" sz="4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14480" y="1214422"/>
            <a:ext cx="56436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rgbClr val="FFFF00"/>
                </a:solidFill>
                <a:latin typeface="Monotype Corsiva" pitchFamily="66" charset="0"/>
              </a:rPr>
              <a:t>Занепад кріпосницької системи господарювання, активізація колонізаторської політики російського царизму одночасно з іншими чинниками зумовлювали дальший розвиток національного руху в Україні. Його найрадикальніших учасників уже не задовольняли культурно-просвітницькі заходи, що обмежувалися виданням українських книжок і журналів, публікаціями фольклорних записів, професійним вивченням та популяризацією історичних знань. </a:t>
            </a:r>
            <a:endParaRPr lang="ru-RU" sz="240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1285860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Тарас Григорович Шевченко народився 25 лютого (9 березня за н. ст.) 1814р. в с. Моринці Звенигородського повіту Київської губернії. </a:t>
            </a:r>
          </a:p>
          <a:p>
            <a:endParaRPr lang="ru-RU" smtClean="0">
              <a:latin typeface="Monotype Corsiva" pitchFamily="66" charset="0"/>
            </a:endParaRPr>
          </a:p>
          <a:p>
            <a:r>
              <a:rPr lang="ru-RU" smtClean="0">
                <a:latin typeface="Monotype Corsiva" pitchFamily="66" charset="0"/>
              </a:rPr>
              <a:t>Його батьки, що були кріпаками багатого поміщика В. В. Енгельгардта, незабаром переїхали до сусіднього села Кирилівки. </a:t>
            </a:r>
          </a:p>
          <a:p>
            <a:endParaRPr lang="ru-RU" smtClean="0">
              <a:latin typeface="Monotype Corsiva" pitchFamily="66" charset="0"/>
            </a:endParaRPr>
          </a:p>
          <a:p>
            <a:r>
              <a:rPr lang="ru-RU" smtClean="0">
                <a:latin typeface="Monotype Corsiva" pitchFamily="66" charset="0"/>
              </a:rPr>
              <a:t>1822р. батько віддав його “в науку” до кирилівського дяка. За два роки Тарас навчився читати й писати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285860"/>
            <a:ext cx="3571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Великий вплив мала творчість Шевченка на літератури слов'янських народів (болгарського, чеського, польського та ін.), що був виразно помітним уже в другій половині </a:t>
            </a:r>
            <a:r>
              <a:rPr lang="en-US" smtClean="0">
                <a:latin typeface="Monotype Corsiva" pitchFamily="66" charset="0"/>
              </a:rPr>
              <a:t>XIX </a:t>
            </a:r>
            <a:r>
              <a:rPr lang="ru-RU" smtClean="0">
                <a:latin typeface="Monotype Corsiva" pitchFamily="66" charset="0"/>
              </a:rPr>
              <a:t>ст. Шевченкова поезія стала етапом і в розвитку української літературної мови. Шевченко завершив процес її формування, розпочатий ще його попередниками (Котляревський, Квітка-Основ'яненко, поети-романтики та ін.), здійснивши її синтез з живою народною мовою і збагативши виражальні можливості українського художнього слова.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6922061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57488" y="2071678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Monotype Corsiva" pitchFamily="66" charset="0"/>
              </a:rPr>
              <a:t>   На початку</a:t>
            </a:r>
            <a:r>
              <a:rPr lang="uk-UA" sz="2800" smtClean="0">
                <a:latin typeface="Monotype Corsiva" pitchFamily="66" charset="0"/>
              </a:rPr>
              <a:t> 1847р.     Члени братства були заарештовані, організацію було ліквідовано.</a:t>
            </a:r>
            <a:endParaRPr lang="ru-RU" sz="28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12511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0724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uk-UA" sz="4000" smtClean="0">
                <a:solidFill>
                  <a:schemeClr val="bg1">
                    <a:lumMod val="95000"/>
                  </a:schemeClr>
                </a:solidFill>
              </a:rPr>
              <a:t>Виконала учениця 9-Є класу</a:t>
            </a:r>
          </a:p>
          <a:p>
            <a:r>
              <a:rPr lang="uk-UA" sz="4000" smtClean="0">
                <a:solidFill>
                  <a:schemeClr val="bg1">
                    <a:lumMod val="95000"/>
                  </a:schemeClr>
                </a:solidFill>
              </a:rPr>
              <a:t>Бірюк Анна</a:t>
            </a:r>
            <a:endParaRPr lang="ru-RU" sz="40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85918" y="1357298"/>
            <a:ext cx="5500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rgbClr val="FFFF00"/>
                </a:solidFill>
                <a:latin typeface="Monotype Corsiva" pitchFamily="66" charset="0"/>
                <a:ea typeface="MS Mincho" pitchFamily="49" charset="-128"/>
              </a:rPr>
              <a:t>Представники нової хвилі патріотичної української інтелігенції у своїх програмах боротьби проти національного гноблення стали висувати вже й суспільно-політичні вимоги. Головними з них були:</a:t>
            </a:r>
          </a:p>
          <a:p>
            <a:endParaRPr lang="ru-RU" sz="2000" smtClean="0">
              <a:solidFill>
                <a:srgbClr val="FFFF00"/>
              </a:solidFill>
              <a:latin typeface="Monotype Corsiva" pitchFamily="66" charset="0"/>
              <a:ea typeface="MS Mincho" pitchFamily="49" charset="-128"/>
            </a:endParaRPr>
          </a:p>
          <a:p>
            <a:r>
              <a:rPr lang="ru-RU" sz="2000" smtClean="0">
                <a:solidFill>
                  <a:srgbClr val="FFFF00"/>
                </a:solidFill>
                <a:latin typeface="Monotype Corsiva" pitchFamily="66" charset="0"/>
                <a:ea typeface="MS Mincho" pitchFamily="49" charset="-128"/>
              </a:rPr>
              <a:t>• ліквідація самодержавно-кріпосницьких порядків;</a:t>
            </a:r>
          </a:p>
          <a:p>
            <a:endParaRPr lang="ru-RU" sz="2000" smtClean="0">
              <a:solidFill>
                <a:srgbClr val="FFFF00"/>
              </a:solidFill>
              <a:latin typeface="Monotype Corsiva" pitchFamily="66" charset="0"/>
              <a:ea typeface="MS Mincho" pitchFamily="49" charset="-128"/>
            </a:endParaRPr>
          </a:p>
          <a:p>
            <a:r>
              <a:rPr lang="ru-RU" sz="2000" smtClean="0">
                <a:solidFill>
                  <a:srgbClr val="FFFF00"/>
                </a:solidFill>
                <a:latin typeface="Monotype Corsiva" pitchFamily="66" charset="0"/>
                <a:ea typeface="MS Mincho" pitchFamily="49" charset="-128"/>
              </a:rPr>
              <a:t>• установлення демократично-республіканської форми правління;</a:t>
            </a:r>
          </a:p>
          <a:p>
            <a:endParaRPr lang="ru-RU" sz="2000" smtClean="0">
              <a:solidFill>
                <a:srgbClr val="FFFF00"/>
              </a:solidFill>
              <a:latin typeface="Monotype Corsiva" pitchFamily="66" charset="0"/>
              <a:ea typeface="MS Mincho" pitchFamily="49" charset="-128"/>
            </a:endParaRPr>
          </a:p>
          <a:p>
            <a:r>
              <a:rPr lang="ru-RU" sz="2000" smtClean="0">
                <a:solidFill>
                  <a:srgbClr val="FFFF00"/>
                </a:solidFill>
                <a:latin typeface="Monotype Corsiva" pitchFamily="66" charset="0"/>
                <a:ea typeface="MS Mincho" pitchFamily="49" charset="-128"/>
              </a:rPr>
              <a:t>• здобуття державної незалежності України.</a:t>
            </a:r>
            <a:endParaRPr lang="ru-RU" sz="2000">
              <a:solidFill>
                <a:srgbClr val="FFFF00"/>
              </a:solidFill>
              <a:latin typeface="Monotype Corsiva" pitchFamily="66" charset="0"/>
              <a:ea typeface="MS Mincho" pitchFamily="49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1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4876" cy="4786322"/>
          </a:xfrm>
        </p:spPr>
      </p:pic>
      <p:pic>
        <p:nvPicPr>
          <p:cNvPr id="5" name="Рисунок 4" descr="fon-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7" y="1599421"/>
            <a:ext cx="4429124" cy="5258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928670"/>
            <a:ext cx="3071833" cy="292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latin typeface="Comic Sans MS" pitchFamily="66" charset="0"/>
              </a:rPr>
              <a:t>Ще 1843р. Виник таємний гурток “Київська молода”. Гуртківці вбачали своє завдання в ліквідації кріпацтва “згори”, піднесенні культурно-освітнього рівня селянства та пробудженні його національної свідомості.</a:t>
            </a:r>
            <a:endParaRPr lang="ru-RU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2500306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latin typeface="Comic Sans MS" pitchFamily="66" charset="0"/>
              </a:rPr>
              <a:t>Члени гуртка не змогли вийти за межі пропагандистської та просвітницької діяльності. Після того, як гурток саморозпустився, його активісти у грудні 1845р. Створили таємну політичну національно- патріотичну організацію – </a:t>
            </a:r>
            <a:r>
              <a:rPr lang="uk-UA" smtClean="0">
                <a:latin typeface="Arial Black" pitchFamily="34" charset="0"/>
              </a:rPr>
              <a:t>Кирило-Мефодіївське товариство</a:t>
            </a:r>
            <a:r>
              <a:rPr lang="uk-UA" smtClean="0">
                <a:latin typeface="Comic Sans MS" pitchFamily="66" charset="0"/>
              </a:rPr>
              <a:t>(братство).</a:t>
            </a:r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1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1214414" y="1071546"/>
            <a:ext cx="66437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Comic Sans MS" pitchFamily="66" charset="0"/>
                <a:ea typeface="MS Mincho" pitchFamily="49" charset="-128"/>
              </a:rPr>
              <a:t>Сама назва «братство» й обрання за своїх патронів святих братів-просвітителів слов'ян указували на його характер. У ньому не було представників аристократії. Членами Кирило-Мефодіївського братства були вчені, письменники, студенти віком від 19 до ЗО років — усього 12 осіб.</a:t>
            </a:r>
          </a:p>
          <a:p>
            <a:endParaRPr lang="ru-RU" sz="2000" smtClean="0">
              <a:latin typeface="Comic Sans MS" pitchFamily="66" charset="0"/>
              <a:ea typeface="MS Mincho" pitchFamily="49" charset="-128"/>
            </a:endParaRPr>
          </a:p>
          <a:p>
            <a:r>
              <a:rPr lang="ru-RU" sz="2000" smtClean="0">
                <a:latin typeface="Comic Sans MS" pitchFamily="66" charset="0"/>
                <a:ea typeface="MS Mincho" pitchFamily="49" charset="-128"/>
              </a:rPr>
              <a:t>Цілком природно, що такий склад гуртка відбився й на його ідеологічних засадах. Братчики мріяли про те, що настане час, коли вся Слов'янщина встане і «не залишиться в ній ні царя, ні царевича..., ні князя, ні графа, ні герцога..., ні пана, ні боярина, ні холопа...».</a:t>
            </a:r>
            <a:endParaRPr lang="ru-RU" sz="2000">
              <a:latin typeface="Comic Sans MS" pitchFamily="66" charset="0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1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0568" cy="6858001"/>
          </a:xfrm>
        </p:spPr>
      </p:pic>
      <p:sp>
        <p:nvSpPr>
          <p:cNvPr id="5" name="TextBox 4"/>
          <p:cNvSpPr txBox="1"/>
          <p:nvPr/>
        </p:nvSpPr>
        <p:spPr>
          <a:xfrm>
            <a:off x="1643042" y="1142984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Comic Sans MS" pitchFamily="66" charset="0"/>
              </a:rPr>
              <a:t>Організаторами товариства виступили найактивніші представники київської молоді: професор університету Микола Костомаров, студент, а згодом учитель Полтавського кадетського корпусу Василь Білозерський, службовець канцелярії генерал-губернаторства Микола Гулак, викладач гімназії, етнограф і письменник Пантелеймон Куліш і вже добре знаний у той час поет Тарас Шевченко.</a:t>
            </a:r>
            <a:endParaRPr lang="ru-RU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2583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42976" y="714356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Історичні          постаті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костомар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071678"/>
            <a:ext cx="2484007" cy="3338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300037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>
                <a:latin typeface="Monotype Corsiva" pitchFamily="66" charset="0"/>
              </a:rPr>
              <a:t>Микола Костомаров</a:t>
            </a:r>
            <a:endParaRPr lang="ru-RU" sz="360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908" y="1"/>
            <a:ext cx="92583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86" y="157161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6380" y="250030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71480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Мико́ла Іва́нович Костома́ров</a:t>
            </a:r>
            <a:r>
              <a:rPr lang="uk-UA" smtClean="0">
                <a:latin typeface="Monotype Corsiva" pitchFamily="66" charset="0"/>
              </a:rPr>
              <a:t> </a:t>
            </a:r>
            <a:r>
              <a:rPr lang="vi-VN" smtClean="0"/>
              <a:t>— видатний український і російський історик, поет-романтик, мислитель, громадський діяч.</a:t>
            </a:r>
            <a:endParaRPr lang="uk-UA" smtClean="0">
              <a:latin typeface="Monotype Corsiva" pitchFamily="66" charset="0"/>
            </a:endParaRPr>
          </a:p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500306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Дитинство</a:t>
            </a:r>
          </a:p>
          <a:p>
            <a:endParaRPr lang="ru-RU" smtClean="0">
              <a:latin typeface="Monotype Corsiva" pitchFamily="66" charset="0"/>
            </a:endParaRPr>
          </a:p>
          <a:p>
            <a:r>
              <a:rPr lang="ru-RU" smtClean="0">
                <a:latin typeface="Monotype Corsiva" pitchFamily="66" charset="0"/>
              </a:rPr>
              <a:t>Походження хлопчика визначало деяку подвійність його долі. Він з'явився на світ до взяття шлюбу місцевого поміщика Івана Петровича Костомарова з кріпачкою і за законами Російської імперії став кріпаком свого власного батька.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928670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Раптова смерть батька (14 липня 1828 р.) поставила його родину в скрутне юридичне становище. Народжений поза шлюбом, Микола Костомаров як кріпак батька у спадок переходив тепер його найближчим родичам — Ровнєвим, які були не проти відвести душу, знущаючись над паничем.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6536"/>
          </a:xfrm>
        </p:spPr>
      </p:pic>
      <p:sp>
        <p:nvSpPr>
          <p:cNvPr id="5" name="TextBox 4"/>
          <p:cNvSpPr txBox="1"/>
          <p:nvPr/>
        </p:nvSpPr>
        <p:spPr>
          <a:xfrm>
            <a:off x="928662" y="100010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Коли Ровнєви запропонували Тетяні Петрівні за 14 тисяч десятин родючої землі вдовину частку — 50 тис. карбованців асигнаціями, а також волю синові, вона погодилася без зволікань.</a:t>
            </a:r>
          </a:p>
          <a:p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4714876" y="928670"/>
            <a:ext cx="400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Залишившись із дуже скромними статками, мати перевела Миколу з московського пансіону (де він, щойно почавши вчитися, за блискучі здібності отримав прізвисько фр. </a:t>
            </a:r>
            <a:r>
              <a:rPr lang="en-US" smtClean="0">
                <a:latin typeface="Monotype Corsiva" pitchFamily="66" charset="0"/>
              </a:rPr>
              <a:t>enfant miraculeux — </a:t>
            </a:r>
            <a:r>
              <a:rPr lang="ru-RU" smtClean="0">
                <a:latin typeface="Monotype Corsiva" pitchFamily="66" charset="0"/>
              </a:rPr>
              <a:t>чудесна дитина) до пансіону у Воронежі, ближче до домівки. Навчання в ньому обходилося дешевше, але рівень викладання був дуже низьким, і хлопчик ледь висиджував нудні уроки, які практично нічого йому не давали. За «витівки» він був відрахований з цього пансіону і перейшов до Воронезької гімназії. 1833 року Микола вступив до Харківського університету на історико-філологічний факультет.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7" name="Рисунок 6" descr="194px-Kostomaro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071810"/>
            <a:ext cx="18478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1425</Words>
  <PresentationFormat>Экран (4:3)</PresentationFormat>
  <Paragraphs>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2011-11-23T15:20:32Z</dcterms:modified>
</cp:coreProperties>
</file>