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0266" y="2514955"/>
            <a:ext cx="5723468" cy="1828090"/>
          </a:xfrm>
        </p:spPr>
        <p:txBody>
          <a:bodyPr anchor="ctr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uk-UA" sz="4400" b="1" dirty="0" smtClean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Музична культура та театр в Україні 17-18ст.</a:t>
            </a:r>
            <a:endParaRPr lang="ru-RU" sz="4400" b="1" dirty="0">
              <a:ln w="12700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636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5131698"/>
          </a:xfrm>
        </p:spPr>
        <p:txBody>
          <a:bodyPr>
            <a:normAutofit/>
          </a:bodyPr>
          <a:lstStyle/>
          <a:p>
            <a:r>
              <a:rPr lang="ru-RU" sz="3200" dirty="0" err="1"/>
              <a:t>Відображенням</a:t>
            </a:r>
            <a:r>
              <a:rPr lang="ru-RU" sz="3200" dirty="0"/>
              <a:t> </a:t>
            </a:r>
            <a:r>
              <a:rPr lang="ru-RU" sz="3200" dirty="0" err="1"/>
              <a:t>високого</a:t>
            </a:r>
            <a:r>
              <a:rPr lang="ru-RU" sz="3200" dirty="0"/>
              <a:t> </a:t>
            </a:r>
            <a:r>
              <a:rPr lang="ru-RU" sz="3200" dirty="0" err="1"/>
              <a:t>рівня</a:t>
            </a:r>
            <a:r>
              <a:rPr lang="ru-RU" sz="3200" dirty="0"/>
              <a:t> </a:t>
            </a:r>
            <a:r>
              <a:rPr lang="ru-RU" sz="3200" dirty="0" err="1"/>
              <a:t>духовної</a:t>
            </a:r>
            <a:r>
              <a:rPr lang="ru-RU" sz="3200" dirty="0"/>
              <a:t> </a:t>
            </a:r>
            <a:r>
              <a:rPr lang="ru-RU" sz="3200" dirty="0" err="1"/>
              <a:t>культури</a:t>
            </a:r>
            <a:r>
              <a:rPr lang="ru-RU" sz="3200" dirty="0"/>
              <a:t> </a:t>
            </a:r>
            <a:r>
              <a:rPr lang="ru-RU" sz="3200" dirty="0" err="1"/>
              <a:t>українського</a:t>
            </a:r>
            <a:r>
              <a:rPr lang="ru-RU" sz="3200" dirty="0"/>
              <a:t> народу </a:t>
            </a:r>
            <a:r>
              <a:rPr lang="ru-RU" sz="3200" dirty="0" err="1"/>
              <a:t>були</a:t>
            </a:r>
            <a:r>
              <a:rPr lang="ru-RU" sz="3200" dirty="0"/>
              <a:t> </a:t>
            </a:r>
            <a:r>
              <a:rPr lang="ru-RU" sz="3200" dirty="0" err="1"/>
              <a:t>досягнення</a:t>
            </a:r>
            <a:r>
              <a:rPr lang="ru-RU" sz="3200" dirty="0"/>
              <a:t> в </a:t>
            </a:r>
            <a:r>
              <a:rPr lang="ru-RU" sz="3200" dirty="0" err="1"/>
              <a:t>музичному</a:t>
            </a:r>
            <a:r>
              <a:rPr lang="ru-RU" sz="3200" dirty="0"/>
              <a:t> </a:t>
            </a:r>
            <a:r>
              <a:rPr lang="ru-RU" sz="3200" dirty="0" err="1"/>
              <a:t>мистецтві</a:t>
            </a:r>
            <a:r>
              <a:rPr lang="ru-RU" sz="3200" dirty="0"/>
              <a:t>. У </a:t>
            </a:r>
            <a:r>
              <a:rPr lang="ru-RU" sz="3200" dirty="0" err="1"/>
              <a:t>пісенній</a:t>
            </a:r>
            <a:r>
              <a:rPr lang="ru-RU" sz="3200" dirty="0"/>
              <a:t> </a:t>
            </a:r>
            <a:r>
              <a:rPr lang="ru-RU" sz="3200" dirty="0" err="1"/>
              <a:t>творчості</a:t>
            </a:r>
            <a:r>
              <a:rPr lang="ru-RU" sz="3200" dirty="0"/>
              <a:t>, як і в </a:t>
            </a:r>
            <a:r>
              <a:rPr lang="ru-RU" sz="3200" dirty="0" err="1"/>
              <a:t>попередні</a:t>
            </a:r>
            <a:r>
              <a:rPr lang="ru-RU" sz="3200" dirty="0"/>
              <a:t> </a:t>
            </a:r>
            <a:r>
              <a:rPr lang="ru-RU" sz="3200" dirty="0" err="1"/>
              <a:t>сторіччя</a:t>
            </a:r>
            <a:r>
              <a:rPr lang="ru-RU" sz="3200" dirty="0"/>
              <a:t>, </a:t>
            </a:r>
            <a:r>
              <a:rPr lang="ru-RU" sz="3200" dirty="0" err="1"/>
              <a:t>були</a:t>
            </a:r>
            <a:r>
              <a:rPr lang="ru-RU" sz="3200" dirty="0"/>
              <a:t> </a:t>
            </a:r>
            <a:r>
              <a:rPr lang="ru-RU" sz="3200" dirty="0" err="1"/>
              <a:t>поширені</a:t>
            </a:r>
            <a:r>
              <a:rPr lang="ru-RU" sz="3200" dirty="0"/>
              <a:t> </a:t>
            </a:r>
            <a:r>
              <a:rPr lang="ru-RU" sz="3200" dirty="0" err="1"/>
              <a:t>обрядові</a:t>
            </a:r>
            <a:r>
              <a:rPr lang="ru-RU" sz="3200" dirty="0"/>
              <a:t>, </a:t>
            </a:r>
            <a:r>
              <a:rPr lang="ru-RU" sz="3200" dirty="0" err="1"/>
              <a:t>ліричні</a:t>
            </a:r>
            <a:r>
              <a:rPr lang="ru-RU" sz="3200" dirty="0"/>
              <a:t>, </a:t>
            </a:r>
            <a:r>
              <a:rPr lang="ru-RU" sz="3200" dirty="0" err="1"/>
              <a:t>жартівливі</a:t>
            </a:r>
            <a:r>
              <a:rPr lang="ru-RU" sz="3200" dirty="0"/>
              <a:t>, </a:t>
            </a:r>
            <a:r>
              <a:rPr lang="ru-RU" sz="3200" dirty="0" err="1"/>
              <a:t>епічні</a:t>
            </a:r>
            <a:r>
              <a:rPr lang="ru-RU" sz="3200" dirty="0"/>
              <a:t>, </a:t>
            </a:r>
            <a:r>
              <a:rPr lang="ru-RU" sz="3200" dirty="0" err="1"/>
              <a:t>танцювальні</a:t>
            </a:r>
            <a:r>
              <a:rPr lang="ru-RU" sz="3200" dirty="0"/>
              <a:t> </a:t>
            </a:r>
            <a:r>
              <a:rPr lang="ru-RU" sz="3200" dirty="0" err="1"/>
              <a:t>пісні</a:t>
            </a:r>
            <a:r>
              <a:rPr lang="ru-RU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618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5275714"/>
          </a:xfrm>
        </p:spPr>
        <p:txBody>
          <a:bodyPr>
            <a:normAutofit/>
          </a:bodyPr>
          <a:lstStyle/>
          <a:p>
            <a:r>
              <a:rPr lang="ru-RU" sz="2800" dirty="0" err="1"/>
              <a:t>Великої</a:t>
            </a:r>
            <a:r>
              <a:rPr lang="ru-RU" sz="2800" dirty="0"/>
              <a:t> </a:t>
            </a:r>
            <a:r>
              <a:rPr lang="ru-RU" sz="2800" dirty="0" err="1"/>
              <a:t>майстерності</a:t>
            </a:r>
            <a:r>
              <a:rPr lang="ru-RU" sz="2800" dirty="0"/>
              <a:t> </a:t>
            </a:r>
            <a:r>
              <a:rPr lang="ru-RU" sz="2800" dirty="0" err="1"/>
              <a:t>досяг</a:t>
            </a:r>
            <a:r>
              <a:rPr lang="ru-RU" sz="2800" dirty="0"/>
              <a:t> </a:t>
            </a:r>
            <a:r>
              <a:rPr lang="ru-RU" sz="2800" dirty="0" err="1"/>
              <a:t>партесний</a:t>
            </a:r>
            <a:r>
              <a:rPr lang="ru-RU" sz="2800" dirty="0"/>
              <a:t> (</a:t>
            </a:r>
            <a:r>
              <a:rPr lang="ru-RU" sz="2800" dirty="0" err="1"/>
              <a:t>багатоголосий</a:t>
            </a:r>
            <a:r>
              <a:rPr lang="ru-RU" sz="2800" dirty="0"/>
              <a:t>) </a:t>
            </a:r>
            <a:r>
              <a:rPr lang="ru-RU" sz="2800" dirty="0" err="1"/>
              <a:t>спів</a:t>
            </a:r>
            <a:r>
              <a:rPr lang="ru-RU" sz="2800" dirty="0"/>
              <a:t> без нот та </a:t>
            </a:r>
            <a:r>
              <a:rPr lang="ru-RU" sz="2800" dirty="0" err="1"/>
              <a:t>музичного</a:t>
            </a:r>
            <a:r>
              <a:rPr lang="ru-RU" sz="2800" dirty="0"/>
              <a:t> </a:t>
            </a:r>
            <a:r>
              <a:rPr lang="ru-RU" sz="2800" dirty="0" err="1"/>
              <a:t>супроводу</a:t>
            </a:r>
            <a:r>
              <a:rPr lang="ru-RU" sz="2800" dirty="0"/>
              <a:t>. </a:t>
            </a:r>
            <a:r>
              <a:rPr lang="ru-RU" sz="2800" dirty="0" err="1"/>
              <a:t>Його</a:t>
            </a:r>
            <a:r>
              <a:rPr lang="ru-RU" sz="2800" dirty="0"/>
              <a:t> стали </a:t>
            </a:r>
            <a:r>
              <a:rPr lang="ru-RU" sz="2800" dirty="0" err="1"/>
              <a:t>використовувати</a:t>
            </a:r>
            <a:r>
              <a:rPr lang="ru-RU" sz="2800" dirty="0"/>
              <a:t> у </a:t>
            </a:r>
            <a:r>
              <a:rPr lang="ru-RU" sz="2800" dirty="0" err="1"/>
              <a:t>православних</a:t>
            </a:r>
            <a:r>
              <a:rPr lang="ru-RU" sz="2800" dirty="0"/>
              <a:t> церквах, на </a:t>
            </a:r>
            <a:r>
              <a:rPr lang="ru-RU" sz="2800" dirty="0" err="1"/>
              <a:t>противагу</a:t>
            </a:r>
            <a:r>
              <a:rPr lang="ru-RU" sz="2800" dirty="0"/>
              <a:t> </a:t>
            </a:r>
            <a:r>
              <a:rPr lang="ru-RU" sz="2800" dirty="0" err="1"/>
              <a:t>католицькій</a:t>
            </a:r>
            <a:r>
              <a:rPr lang="ru-RU" sz="2800" dirty="0"/>
              <a:t> </a:t>
            </a:r>
            <a:r>
              <a:rPr lang="ru-RU" sz="2800" dirty="0" err="1"/>
              <a:t>церковній</a:t>
            </a:r>
            <a:r>
              <a:rPr lang="ru-RU" sz="2800" dirty="0"/>
              <a:t> </a:t>
            </a:r>
            <a:r>
              <a:rPr lang="ru-RU" sz="2800" dirty="0" err="1"/>
              <a:t>службі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супроводжувалася</a:t>
            </a:r>
            <a:r>
              <a:rPr lang="ru-RU" sz="2800" dirty="0"/>
              <a:t> </a:t>
            </a:r>
            <a:r>
              <a:rPr lang="ru-RU" sz="2800" dirty="0" err="1"/>
              <a:t>грою</a:t>
            </a:r>
            <a:r>
              <a:rPr lang="ru-RU" sz="2800" dirty="0"/>
              <a:t> на </a:t>
            </a:r>
            <a:r>
              <a:rPr lang="ru-RU" sz="2800" dirty="0" err="1"/>
              <a:t>органі</a:t>
            </a:r>
            <a:r>
              <a:rPr lang="ru-RU" sz="2800" dirty="0"/>
              <a:t>. На </a:t>
            </a:r>
            <a:r>
              <a:rPr lang="ru-RU" sz="2800" dirty="0" err="1"/>
              <a:t>зміну</a:t>
            </a:r>
            <a:r>
              <a:rPr lang="ru-RU" sz="2800" dirty="0"/>
              <a:t> «знаменам» </a:t>
            </a:r>
            <a:r>
              <a:rPr lang="ru-RU" sz="2800" dirty="0" err="1"/>
              <a:t>або</a:t>
            </a:r>
            <a:r>
              <a:rPr lang="ru-RU" sz="2800" dirty="0"/>
              <a:t> «крюкам» для </a:t>
            </a:r>
            <a:r>
              <a:rPr lang="ru-RU" sz="2800" dirty="0" err="1"/>
              <a:t>запису</a:t>
            </a:r>
            <a:r>
              <a:rPr lang="ru-RU" sz="2800" dirty="0"/>
              <a:t> </a:t>
            </a:r>
            <a:r>
              <a:rPr lang="ru-RU" sz="2800" dirty="0" err="1"/>
              <a:t>церковних</a:t>
            </a:r>
            <a:r>
              <a:rPr lang="ru-RU" sz="2800" dirty="0"/>
              <a:t> </a:t>
            </a:r>
            <a:r>
              <a:rPr lang="ru-RU" sz="2800" dirty="0" err="1"/>
              <a:t>наспівів</a:t>
            </a:r>
            <a:r>
              <a:rPr lang="ru-RU" sz="2800" dirty="0"/>
              <a:t> </a:t>
            </a:r>
            <a:r>
              <a:rPr lang="ru-RU" sz="2800" dirty="0" err="1"/>
              <a:t>прийшло</a:t>
            </a:r>
            <a:r>
              <a:rPr lang="ru-RU" sz="2800" dirty="0"/>
              <a:t> </a:t>
            </a:r>
            <a:r>
              <a:rPr lang="ru-RU" sz="2800" dirty="0" err="1"/>
              <a:t>нотне</a:t>
            </a:r>
            <a:r>
              <a:rPr lang="ru-RU" sz="2800" dirty="0"/>
              <a:t> письмо. </a:t>
            </a:r>
            <a:r>
              <a:rPr lang="ru-RU" sz="2800" dirty="0" err="1"/>
              <a:t>Співу</a:t>
            </a:r>
            <a:r>
              <a:rPr lang="ru-RU" sz="2800" dirty="0"/>
              <a:t> по нотах </a:t>
            </a:r>
            <a:r>
              <a:rPr lang="ru-RU" sz="2800" dirty="0" err="1"/>
              <a:t>навчали</a:t>
            </a:r>
            <a:r>
              <a:rPr lang="ru-RU" sz="2800" dirty="0"/>
              <a:t> </a:t>
            </a:r>
            <a:r>
              <a:rPr lang="ru-RU" sz="2800" dirty="0" err="1"/>
              <a:t>досвідчені</a:t>
            </a:r>
            <a:r>
              <a:rPr lang="ru-RU" sz="2800" dirty="0"/>
              <a:t> </a:t>
            </a:r>
            <a:r>
              <a:rPr lang="ru-RU" sz="2800" dirty="0" err="1"/>
              <a:t>музиканти</a:t>
            </a:r>
            <a:r>
              <a:rPr lang="ru-RU" sz="2800" dirty="0"/>
              <a:t> й </a:t>
            </a:r>
            <a:r>
              <a:rPr lang="ru-RU" sz="2800" dirty="0" err="1"/>
              <a:t>регенти</a:t>
            </a:r>
            <a:r>
              <a:rPr lang="ru-RU" sz="2800" dirty="0"/>
              <a:t> </a:t>
            </a:r>
            <a:r>
              <a:rPr lang="ru-RU" sz="2800" dirty="0" err="1"/>
              <a:t>церковних</a:t>
            </a:r>
            <a:r>
              <a:rPr lang="ru-RU" sz="2800" dirty="0"/>
              <a:t> </a:t>
            </a:r>
            <a:r>
              <a:rPr lang="ru-RU" sz="2800" dirty="0" err="1"/>
              <a:t>хорів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605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5203706"/>
          </a:xfrm>
        </p:spPr>
        <p:txBody>
          <a:bodyPr>
            <a:normAutofit/>
          </a:bodyPr>
          <a:lstStyle/>
          <a:p>
            <a:r>
              <a:rPr lang="ru-RU" sz="2800" dirty="0" err="1"/>
              <a:t>Виникли</a:t>
            </a:r>
            <a:r>
              <a:rPr lang="ru-RU" sz="2800" dirty="0"/>
              <a:t> </a:t>
            </a:r>
            <a:r>
              <a:rPr lang="ru-RU" sz="2800" dirty="0" err="1"/>
              <a:t>нові</a:t>
            </a:r>
            <a:r>
              <a:rPr lang="ru-RU" sz="2800" dirty="0"/>
              <a:t> </a:t>
            </a:r>
            <a:r>
              <a:rPr lang="ru-RU" sz="2800" dirty="0" err="1"/>
              <a:t>жанри</a:t>
            </a:r>
            <a:r>
              <a:rPr lang="ru-RU" sz="2800" dirty="0"/>
              <a:t> </a:t>
            </a:r>
            <a:r>
              <a:rPr lang="ru-RU" sz="2800" dirty="0" err="1"/>
              <a:t>світської</a:t>
            </a:r>
            <a:r>
              <a:rPr lang="ru-RU" sz="2800" dirty="0"/>
              <a:t> </a:t>
            </a:r>
            <a:r>
              <a:rPr lang="ru-RU" sz="2800" dirty="0" err="1"/>
              <a:t>музики</a:t>
            </a:r>
            <a:r>
              <a:rPr lang="ru-RU" sz="2800" dirty="0"/>
              <a:t>. На </a:t>
            </a:r>
            <a:r>
              <a:rPr lang="ru-RU" sz="2800" dirty="0" err="1"/>
              <a:t>основі</a:t>
            </a:r>
            <a:r>
              <a:rPr lang="ru-RU" sz="2800" dirty="0"/>
              <a:t> </a:t>
            </a:r>
            <a:r>
              <a:rPr lang="ru-RU" sz="2800" dirty="0" err="1"/>
              <a:t>віршової</a:t>
            </a:r>
            <a:r>
              <a:rPr lang="ru-RU" sz="2800" dirty="0"/>
              <a:t> </a:t>
            </a:r>
            <a:r>
              <a:rPr lang="ru-RU" sz="2800" dirty="0" err="1"/>
              <a:t>поезії</a:t>
            </a:r>
            <a:r>
              <a:rPr lang="ru-RU" sz="2800" dirty="0"/>
              <a:t> </a:t>
            </a:r>
            <a:r>
              <a:rPr lang="ru-RU" sz="2800" dirty="0" err="1"/>
              <a:t>складалися</a:t>
            </a:r>
            <a:r>
              <a:rPr lang="ru-RU" sz="2800" dirty="0"/>
              <a:t> </a:t>
            </a:r>
            <a:r>
              <a:rPr lang="ru-RU" sz="2800" dirty="0" err="1"/>
              <a:t>канти</a:t>
            </a:r>
            <a:r>
              <a:rPr lang="ru-RU" sz="2800" dirty="0"/>
              <a:t> — </a:t>
            </a:r>
            <a:r>
              <a:rPr lang="ru-RU" sz="2800" dirty="0" err="1"/>
              <a:t>церковні</a:t>
            </a:r>
            <a:r>
              <a:rPr lang="ru-RU" sz="2800" dirty="0"/>
              <a:t> й </a:t>
            </a:r>
            <a:r>
              <a:rPr lang="ru-RU" sz="2800" dirty="0" err="1"/>
              <a:t>світські</a:t>
            </a:r>
            <a:r>
              <a:rPr lang="ru-RU" sz="2800" dirty="0"/>
              <a:t> </a:t>
            </a:r>
            <a:r>
              <a:rPr lang="ru-RU" sz="2800" dirty="0" err="1"/>
              <a:t>пісні</a:t>
            </a:r>
            <a:r>
              <a:rPr lang="ru-RU" sz="2800" dirty="0"/>
              <a:t> для </a:t>
            </a:r>
            <a:r>
              <a:rPr lang="ru-RU" sz="2800" dirty="0" err="1"/>
              <a:t>триголосого</a:t>
            </a:r>
            <a:r>
              <a:rPr lang="ru-RU" sz="2800" dirty="0"/>
              <a:t> ансамблю </a:t>
            </a:r>
            <a:r>
              <a:rPr lang="ru-RU" sz="2800" dirty="0" err="1"/>
              <a:t>або</a:t>
            </a:r>
            <a:r>
              <a:rPr lang="ru-RU" sz="2800" dirty="0"/>
              <a:t> хору. </a:t>
            </a:r>
            <a:r>
              <a:rPr lang="ru-RU" sz="2800" dirty="0" err="1"/>
              <a:t>Існували</a:t>
            </a:r>
            <a:r>
              <a:rPr lang="ru-RU" sz="2800" dirty="0"/>
              <a:t> </a:t>
            </a:r>
            <a:r>
              <a:rPr lang="ru-RU" sz="2800" dirty="0" err="1"/>
              <a:t>урочисто-вітальні</a:t>
            </a:r>
            <a:r>
              <a:rPr lang="ru-RU" sz="2800" dirty="0"/>
              <a:t>, </a:t>
            </a:r>
            <a:r>
              <a:rPr lang="ru-RU" sz="2800" dirty="0" err="1"/>
              <a:t>моралістично-повчальні</a:t>
            </a:r>
            <a:r>
              <a:rPr lang="ru-RU" sz="2800" dirty="0"/>
              <a:t>, </a:t>
            </a:r>
            <a:r>
              <a:rPr lang="ru-RU" sz="2800" dirty="0" err="1"/>
              <a:t>жартівливі</a:t>
            </a:r>
            <a:r>
              <a:rPr lang="ru-RU" sz="2800" dirty="0"/>
              <a:t>, </a:t>
            </a:r>
            <a:r>
              <a:rPr lang="ru-RU" sz="2800" dirty="0" err="1"/>
              <a:t>сатиричні</a:t>
            </a:r>
            <a:r>
              <a:rPr lang="ru-RU" sz="2800" dirty="0"/>
              <a:t> та </a:t>
            </a:r>
            <a:r>
              <a:rPr lang="ru-RU" sz="2800" dirty="0" err="1"/>
              <a:t>інші</a:t>
            </a:r>
            <a:r>
              <a:rPr lang="ru-RU" sz="2800" dirty="0"/>
              <a:t> </a:t>
            </a:r>
            <a:r>
              <a:rPr lang="ru-RU" sz="2800" dirty="0" err="1"/>
              <a:t>канти</a:t>
            </a:r>
            <a:r>
              <a:rPr lang="ru-RU" sz="2800" dirty="0"/>
              <a:t>. </a:t>
            </a:r>
            <a:r>
              <a:rPr lang="ru-RU" sz="2800" dirty="0" err="1"/>
              <a:t>Розвивалася</a:t>
            </a:r>
            <a:r>
              <a:rPr lang="ru-RU" sz="2800" dirty="0"/>
              <a:t> </a:t>
            </a:r>
            <a:r>
              <a:rPr lang="ru-RU" sz="2800" dirty="0" err="1"/>
              <a:t>також</a:t>
            </a:r>
            <a:r>
              <a:rPr lang="ru-RU" sz="2800" dirty="0"/>
              <a:t> </a:t>
            </a:r>
            <a:r>
              <a:rPr lang="ru-RU" sz="2800" dirty="0" err="1"/>
              <a:t>сольна</a:t>
            </a:r>
            <a:r>
              <a:rPr lang="ru-RU" sz="2800" dirty="0"/>
              <a:t> </a:t>
            </a:r>
            <a:r>
              <a:rPr lang="ru-RU" sz="2800" dirty="0" err="1"/>
              <a:t>пісня</a:t>
            </a:r>
            <a:r>
              <a:rPr lang="ru-RU" sz="2800" dirty="0"/>
              <a:t>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/>
              <a:t>супроводом</a:t>
            </a:r>
            <a:r>
              <a:rPr lang="ru-RU" sz="2800" dirty="0"/>
              <a:t>. У </a:t>
            </a:r>
            <a:r>
              <a:rPr lang="ru-RU" sz="2800" dirty="0" err="1"/>
              <a:t>цьому</a:t>
            </a:r>
            <a:r>
              <a:rPr lang="ru-RU" sz="2800" dirty="0"/>
              <a:t> </a:t>
            </a:r>
            <a:r>
              <a:rPr lang="ru-RU" sz="2800" dirty="0" err="1"/>
              <a:t>жанрі</a:t>
            </a:r>
            <a:r>
              <a:rPr lang="ru-RU" sz="2800" dirty="0"/>
              <a:t>, на </a:t>
            </a:r>
            <a:r>
              <a:rPr lang="ru-RU" sz="2800" dirty="0" err="1"/>
              <a:t>відміну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канту, </a:t>
            </a:r>
            <a:r>
              <a:rPr lang="ru-RU" sz="2800" dirty="0" err="1"/>
              <a:t>відображалися</a:t>
            </a:r>
            <a:r>
              <a:rPr lang="ru-RU" sz="2800" dirty="0"/>
              <a:t> </a:t>
            </a:r>
            <a:r>
              <a:rPr lang="ru-RU" sz="2800" dirty="0" err="1"/>
              <a:t>внутрішній</a:t>
            </a:r>
            <a:r>
              <a:rPr lang="ru-RU" sz="2800" dirty="0"/>
              <a:t> </a:t>
            </a:r>
            <a:r>
              <a:rPr lang="ru-RU" sz="2800" dirty="0" err="1"/>
              <a:t>світ</a:t>
            </a:r>
            <a:r>
              <a:rPr lang="ru-RU" sz="2800" dirty="0"/>
              <a:t> </a:t>
            </a:r>
            <a:r>
              <a:rPr lang="ru-RU" sz="2800" dirty="0" err="1"/>
              <a:t>людини</a:t>
            </a:r>
            <a:r>
              <a:rPr lang="ru-RU" sz="2800" dirty="0"/>
              <a:t>, </a:t>
            </a:r>
            <a:r>
              <a:rPr lang="ru-RU" sz="2800" dirty="0" err="1"/>
              <a:t>її</a:t>
            </a:r>
            <a:r>
              <a:rPr lang="ru-RU" sz="2800" dirty="0"/>
              <a:t> </a:t>
            </a:r>
            <a:r>
              <a:rPr lang="ru-RU" sz="2800" dirty="0" err="1"/>
              <a:t>життя</a:t>
            </a:r>
            <a:r>
              <a:rPr lang="ru-RU" sz="2800" dirty="0"/>
              <a:t> і </a:t>
            </a:r>
            <a:r>
              <a:rPr lang="ru-RU" sz="2800" dirty="0" err="1"/>
              <a:t>ставлення</a:t>
            </a:r>
            <a:r>
              <a:rPr lang="ru-RU" sz="2800" dirty="0"/>
              <a:t> до </a:t>
            </a:r>
            <a:r>
              <a:rPr lang="ru-RU" sz="2800" dirty="0" err="1"/>
              <a:t>різних</a:t>
            </a:r>
            <a:r>
              <a:rPr lang="ru-RU" sz="2800" dirty="0"/>
              <a:t> </a:t>
            </a:r>
            <a:r>
              <a:rPr lang="ru-RU" sz="2800" dirty="0" err="1"/>
              <a:t>явищ</a:t>
            </a:r>
            <a:r>
              <a:rPr lang="ru-RU" sz="2800" dirty="0"/>
              <a:t> у </a:t>
            </a:r>
            <a:r>
              <a:rPr lang="ru-RU" sz="2800" dirty="0" err="1"/>
              <a:t>суспільстві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9012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9" y="548680"/>
            <a:ext cx="4464496" cy="5544616"/>
          </a:xfrm>
        </p:spPr>
        <p:txBody>
          <a:bodyPr>
            <a:normAutofit fontScale="90000"/>
          </a:bodyPr>
          <a:lstStyle/>
          <a:p>
            <a:r>
              <a:rPr lang="ru-RU" sz="2800" dirty="0" err="1"/>
              <a:t>Розвитку</a:t>
            </a:r>
            <a:r>
              <a:rPr lang="ru-RU" sz="2800" dirty="0"/>
              <a:t> </a:t>
            </a:r>
            <a:r>
              <a:rPr lang="ru-RU" sz="2800" dirty="0" err="1"/>
              <a:t>музичного</a:t>
            </a:r>
            <a:r>
              <a:rPr lang="ru-RU" sz="2800" dirty="0"/>
              <a:t> </a:t>
            </a:r>
            <a:r>
              <a:rPr lang="ru-RU" sz="2800" dirty="0" err="1"/>
              <a:t>мистецтва</a:t>
            </a:r>
            <a:r>
              <a:rPr lang="ru-RU" sz="2800" dirty="0"/>
              <a:t> </a:t>
            </a:r>
            <a:r>
              <a:rPr lang="ru-RU" sz="2800" dirty="0" err="1"/>
              <a:t>сприяли</a:t>
            </a:r>
            <a:r>
              <a:rPr lang="ru-RU" sz="2800" dirty="0"/>
              <a:t> </a:t>
            </a:r>
            <a:r>
              <a:rPr lang="ru-RU" sz="2800" dirty="0" err="1"/>
              <a:t>також</a:t>
            </a:r>
            <a:r>
              <a:rPr lang="ru-RU" sz="2800" dirty="0"/>
              <a:t> </a:t>
            </a:r>
            <a:r>
              <a:rPr lang="ru-RU" sz="2800" dirty="0" err="1"/>
              <a:t>козацькі</a:t>
            </a:r>
            <a:r>
              <a:rPr lang="ru-RU" sz="2800" dirty="0"/>
              <a:t> </a:t>
            </a:r>
            <a:r>
              <a:rPr lang="ru-RU" sz="2800" dirty="0" err="1"/>
              <a:t>військові</a:t>
            </a:r>
            <a:r>
              <a:rPr lang="ru-RU" sz="2800" dirty="0"/>
              <a:t> </a:t>
            </a:r>
            <a:r>
              <a:rPr lang="ru-RU" sz="2800" dirty="0" err="1"/>
              <a:t>музики</a:t>
            </a:r>
            <a:r>
              <a:rPr lang="ru-RU" sz="2800" dirty="0"/>
              <a:t>. Вони </a:t>
            </a:r>
            <a:r>
              <a:rPr lang="ru-RU" sz="2800" dirty="0" err="1"/>
              <a:t>грали</a:t>
            </a:r>
            <a:r>
              <a:rPr lang="ru-RU" sz="2800" dirty="0"/>
              <a:t> </a:t>
            </a:r>
            <a:r>
              <a:rPr lang="ru-RU" sz="2800" dirty="0" err="1"/>
              <a:t>під</a:t>
            </a:r>
            <a:r>
              <a:rPr lang="ru-RU" sz="2800" dirty="0"/>
              <a:t> час </a:t>
            </a:r>
            <a:r>
              <a:rPr lang="ru-RU" sz="2800" dirty="0" err="1"/>
              <a:t>походів</a:t>
            </a:r>
            <a:r>
              <a:rPr lang="ru-RU" sz="2800" dirty="0"/>
              <a:t>, </a:t>
            </a:r>
            <a:r>
              <a:rPr lang="ru-RU" sz="2800" dirty="0" err="1"/>
              <a:t>святкувань</a:t>
            </a:r>
            <a:r>
              <a:rPr lang="ru-RU" sz="2800" dirty="0"/>
              <a:t> перемоги, </a:t>
            </a:r>
            <a:r>
              <a:rPr lang="ru-RU" sz="2800" dirty="0" err="1"/>
              <a:t>військових</a:t>
            </a:r>
            <a:r>
              <a:rPr lang="ru-RU" sz="2800" dirty="0"/>
              <a:t> і </a:t>
            </a:r>
            <a:r>
              <a:rPr lang="ru-RU" sz="2800" dirty="0" err="1"/>
              <a:t>звичайних</a:t>
            </a:r>
            <a:r>
              <a:rPr lang="ru-RU" sz="2800" dirty="0"/>
              <a:t> </a:t>
            </a:r>
            <a:r>
              <a:rPr lang="ru-RU" sz="2800" dirty="0" err="1"/>
              <a:t>урочистостей</a:t>
            </a:r>
            <a:r>
              <a:rPr lang="ru-RU" sz="2800" dirty="0"/>
              <a:t>. </a:t>
            </a:r>
            <a:r>
              <a:rPr lang="ru-RU" sz="2800" dirty="0" err="1"/>
              <a:t>Серед</a:t>
            </a:r>
            <a:r>
              <a:rPr lang="ru-RU" sz="2800" dirty="0"/>
              <a:t> </a:t>
            </a:r>
            <a:r>
              <a:rPr lang="ru-RU" sz="2800" dirty="0" err="1"/>
              <a:t>інструментів</a:t>
            </a:r>
            <a:r>
              <a:rPr lang="ru-RU" sz="2800" dirty="0"/>
              <a:t> </a:t>
            </a:r>
            <a:r>
              <a:rPr lang="ru-RU" sz="2800" dirty="0" err="1"/>
              <a:t>найчастіше</a:t>
            </a:r>
            <a:r>
              <a:rPr lang="ru-RU" sz="2800" dirty="0"/>
              <a:t> </a:t>
            </a:r>
            <a:r>
              <a:rPr lang="ru-RU" sz="2800" dirty="0" err="1"/>
              <a:t>використовувалися</a:t>
            </a:r>
            <a:r>
              <a:rPr lang="ru-RU" sz="2800" dirty="0"/>
              <a:t> </a:t>
            </a:r>
            <a:r>
              <a:rPr lang="ru-RU" sz="2800" dirty="0" err="1"/>
              <a:t>сурми</a:t>
            </a:r>
            <a:r>
              <a:rPr lang="ru-RU" sz="2800" dirty="0"/>
              <a:t>, труби, </a:t>
            </a:r>
            <a:r>
              <a:rPr lang="ru-RU" sz="2800" dirty="0" err="1"/>
              <a:t>котли</a:t>
            </a:r>
            <a:r>
              <a:rPr lang="ru-RU" sz="2800" dirty="0"/>
              <a:t>, </a:t>
            </a:r>
            <a:r>
              <a:rPr lang="ru-RU" sz="2800" dirty="0" err="1"/>
              <a:t>кобзи</a:t>
            </a:r>
            <a:r>
              <a:rPr lang="ru-RU" sz="2800" dirty="0"/>
              <a:t>, </a:t>
            </a:r>
            <a:r>
              <a:rPr lang="ru-RU" sz="2800" dirty="0" err="1"/>
              <a:t>торбани</a:t>
            </a:r>
            <a:r>
              <a:rPr lang="ru-RU" sz="2800" dirty="0"/>
              <a:t>. </a:t>
            </a:r>
            <a:r>
              <a:rPr lang="ru-RU" sz="2800" dirty="0" err="1"/>
              <a:t>Козацькі</a:t>
            </a:r>
            <a:r>
              <a:rPr lang="ru-RU" sz="2800" dirty="0"/>
              <a:t> </a:t>
            </a:r>
            <a:r>
              <a:rPr lang="ru-RU" sz="2800" dirty="0" err="1"/>
              <a:t>музики</a:t>
            </a:r>
            <a:r>
              <a:rPr lang="ru-RU" sz="2800" dirty="0"/>
              <a:t> </a:t>
            </a:r>
            <a:r>
              <a:rPr lang="ru-RU" sz="2800" dirty="0" err="1"/>
              <a:t>виконували</a:t>
            </a:r>
            <a:r>
              <a:rPr lang="ru-RU" sz="2800" dirty="0"/>
              <a:t> </a:t>
            </a:r>
            <a:r>
              <a:rPr lang="ru-RU" sz="2800" dirty="0" err="1"/>
              <a:t>марші</a:t>
            </a:r>
            <a:r>
              <a:rPr lang="ru-RU" sz="2800" dirty="0"/>
              <a:t>, </a:t>
            </a:r>
            <a:r>
              <a:rPr lang="ru-RU" sz="2800" dirty="0" err="1"/>
              <a:t>танцювальну</a:t>
            </a:r>
            <a:r>
              <a:rPr lang="ru-RU" sz="2800" dirty="0"/>
              <a:t> </a:t>
            </a:r>
            <a:r>
              <a:rPr lang="ru-RU" sz="2800" dirty="0" err="1"/>
              <a:t>музику</a:t>
            </a:r>
            <a:r>
              <a:rPr lang="ru-RU" sz="2800" dirty="0"/>
              <a:t> (гопак, </a:t>
            </a:r>
            <a:r>
              <a:rPr lang="ru-RU" sz="2800" dirty="0" err="1"/>
              <a:t>козачок</a:t>
            </a:r>
            <a:r>
              <a:rPr lang="ru-RU" sz="2800" dirty="0"/>
              <a:t>) і </a:t>
            </a:r>
            <a:r>
              <a:rPr lang="ru-RU" sz="2800" dirty="0" err="1"/>
              <a:t>ліричні</a:t>
            </a:r>
            <a:r>
              <a:rPr lang="ru-RU" sz="2800" dirty="0"/>
              <a:t> </a:t>
            </a:r>
            <a:r>
              <a:rPr lang="ru-RU" sz="2800" dirty="0" err="1"/>
              <a:t>наспіви</a:t>
            </a:r>
            <a:r>
              <a:rPr lang="ru-RU" sz="2800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417" y="908720"/>
            <a:ext cx="4227391" cy="305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954" y="3735040"/>
            <a:ext cx="3600400" cy="2676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058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Театр</a:t>
            </a:r>
            <a:endParaRPr lang="ru-RU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04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7005369" cy="5275714"/>
          </a:xfrm>
        </p:spPr>
        <p:txBody>
          <a:bodyPr>
            <a:noAutofit/>
          </a:bodyPr>
          <a:lstStyle/>
          <a:p>
            <a:r>
              <a:rPr lang="ru-RU" sz="2400" dirty="0" err="1"/>
              <a:t>Наприкінці</a:t>
            </a:r>
            <a:r>
              <a:rPr lang="ru-RU" sz="2400" dirty="0"/>
              <a:t> </a:t>
            </a:r>
            <a:r>
              <a:rPr lang="en-US" sz="2400" dirty="0"/>
              <a:t>XVI — </a:t>
            </a:r>
            <a:r>
              <a:rPr lang="ru-RU" sz="2400" dirty="0"/>
              <a:t>у </a:t>
            </a:r>
            <a:r>
              <a:rPr lang="ru-RU" sz="2400" dirty="0" err="1"/>
              <a:t>першій</a:t>
            </a:r>
            <a:r>
              <a:rPr lang="ru-RU" sz="2400" dirty="0"/>
              <a:t> </a:t>
            </a:r>
            <a:r>
              <a:rPr lang="ru-RU" sz="2400" dirty="0" err="1"/>
              <a:t>половині</a:t>
            </a:r>
            <a:r>
              <a:rPr lang="ru-RU" sz="2400" dirty="0"/>
              <a:t> </a:t>
            </a:r>
            <a:r>
              <a:rPr lang="en-US" sz="2400" dirty="0"/>
              <a:t>XVII </a:t>
            </a:r>
            <a:r>
              <a:rPr lang="ru-RU" sz="2400" dirty="0"/>
              <a:t>ст. на </a:t>
            </a:r>
            <a:r>
              <a:rPr lang="ru-RU" sz="2400" dirty="0" err="1"/>
              <a:t>українських</a:t>
            </a:r>
            <a:r>
              <a:rPr lang="ru-RU" sz="2400" dirty="0"/>
              <a:t> землях </a:t>
            </a:r>
            <a:r>
              <a:rPr lang="ru-RU" sz="2400" dirty="0" err="1"/>
              <a:t>виник</a:t>
            </a:r>
            <a:r>
              <a:rPr lang="ru-RU" sz="2400" dirty="0"/>
              <a:t> </a:t>
            </a:r>
            <a:r>
              <a:rPr lang="ru-RU" sz="2400" dirty="0" err="1"/>
              <a:t>шкільний</a:t>
            </a:r>
            <a:r>
              <a:rPr lang="ru-RU" sz="2400" dirty="0"/>
              <a:t> театр. У </a:t>
            </a:r>
            <a:r>
              <a:rPr lang="ru-RU" sz="2400" dirty="0" err="1"/>
              <a:t>слов’яно-греко­латинських</a:t>
            </a:r>
            <a:r>
              <a:rPr lang="ru-RU" sz="2400" dirty="0"/>
              <a:t> школах </a:t>
            </a:r>
            <a:r>
              <a:rPr lang="ru-RU" sz="2400" dirty="0" err="1"/>
              <a:t>учнів</a:t>
            </a:r>
            <a:r>
              <a:rPr lang="ru-RU" sz="2400" dirty="0"/>
              <a:t> </a:t>
            </a:r>
            <a:r>
              <a:rPr lang="ru-RU" sz="2400" dirty="0" err="1"/>
              <a:t>навчали</a:t>
            </a:r>
            <a:r>
              <a:rPr lang="ru-RU" sz="2400" dirty="0"/>
              <a:t> </a:t>
            </a:r>
            <a:r>
              <a:rPr lang="ru-RU" sz="2400" dirty="0" err="1"/>
              <a:t>складати</a:t>
            </a:r>
            <a:r>
              <a:rPr lang="ru-RU" sz="2400" dirty="0"/>
              <a:t> й </a:t>
            </a:r>
            <a:r>
              <a:rPr lang="ru-RU" sz="2400" dirty="0" err="1"/>
              <a:t>проголошувати</a:t>
            </a:r>
            <a:r>
              <a:rPr lang="ru-RU" sz="2400" dirty="0"/>
              <a:t> </a:t>
            </a:r>
            <a:r>
              <a:rPr lang="ru-RU" sz="2400" dirty="0" err="1"/>
              <a:t>вірші</a:t>
            </a:r>
            <a:r>
              <a:rPr lang="ru-RU" sz="2400" dirty="0"/>
              <a:t> та </a:t>
            </a:r>
            <a:r>
              <a:rPr lang="ru-RU" sz="2400" dirty="0" err="1"/>
              <a:t>промови</a:t>
            </a:r>
            <a:r>
              <a:rPr lang="ru-RU" sz="2400" dirty="0"/>
              <a:t>. </a:t>
            </a:r>
            <a:r>
              <a:rPr lang="ru-RU" sz="2400" dirty="0" err="1"/>
              <a:t>Учителі</a:t>
            </a:r>
            <a:r>
              <a:rPr lang="ru-RU" sz="2400" dirty="0"/>
              <a:t> писали </a:t>
            </a:r>
            <a:r>
              <a:rPr lang="ru-RU" sz="2400" dirty="0" err="1"/>
              <a:t>вірші</a:t>
            </a:r>
            <a:r>
              <a:rPr lang="ru-RU" sz="2400" dirty="0"/>
              <a:t> у </a:t>
            </a:r>
            <a:r>
              <a:rPr lang="ru-RU" sz="2400" dirty="0" err="1"/>
              <a:t>формі</a:t>
            </a:r>
            <a:r>
              <a:rPr lang="ru-RU" sz="2400" dirty="0"/>
              <a:t> </a:t>
            </a:r>
            <a:r>
              <a:rPr lang="ru-RU" sz="2400" dirty="0" err="1"/>
              <a:t>декламацій</a:t>
            </a:r>
            <a:r>
              <a:rPr lang="ru-RU" sz="2400" dirty="0"/>
              <a:t> на </a:t>
            </a:r>
            <a:r>
              <a:rPr lang="ru-RU" sz="2400" dirty="0" err="1"/>
              <a:t>світські</a:t>
            </a:r>
            <a:r>
              <a:rPr lang="ru-RU" sz="2400" dirty="0"/>
              <a:t> й </a:t>
            </a:r>
            <a:r>
              <a:rPr lang="ru-RU" sz="2400" dirty="0" err="1"/>
              <a:t>духовні</a:t>
            </a:r>
            <a:r>
              <a:rPr lang="ru-RU" sz="2400" dirty="0"/>
              <a:t> теми, а </a:t>
            </a:r>
            <a:r>
              <a:rPr lang="ru-RU" sz="2400" dirty="0" err="1"/>
              <a:t>учні</a:t>
            </a:r>
            <a:r>
              <a:rPr lang="ru-RU" sz="2400" dirty="0"/>
              <a:t> </a:t>
            </a:r>
            <a:r>
              <a:rPr lang="ru-RU" sz="2400" dirty="0" err="1"/>
              <a:t>виступали</a:t>
            </a:r>
            <a:r>
              <a:rPr lang="ru-RU" sz="2400" dirty="0"/>
              <a:t> з ними у школах на </a:t>
            </a:r>
            <a:r>
              <a:rPr lang="ru-RU" sz="2400" dirty="0" err="1"/>
              <a:t>різдвяні</a:t>
            </a:r>
            <a:r>
              <a:rPr lang="ru-RU" sz="2400" dirty="0"/>
              <a:t>, </a:t>
            </a:r>
            <a:r>
              <a:rPr lang="ru-RU" sz="2400" dirty="0" err="1"/>
              <a:t>великодні</a:t>
            </a:r>
            <a:r>
              <a:rPr lang="ru-RU" sz="2400" dirty="0"/>
              <a:t>, </a:t>
            </a:r>
            <a:r>
              <a:rPr lang="ru-RU" sz="2400" dirty="0" err="1"/>
              <a:t>зелені</a:t>
            </a:r>
            <a:r>
              <a:rPr lang="ru-RU" sz="2400" dirty="0"/>
              <a:t> та </a:t>
            </a:r>
            <a:r>
              <a:rPr lang="ru-RU" sz="2400" dirty="0" err="1"/>
              <a:t>інші</a:t>
            </a:r>
            <a:r>
              <a:rPr lang="ru-RU" sz="2400" dirty="0"/>
              <a:t> свята, у церквах, </a:t>
            </a:r>
            <a:r>
              <a:rPr lang="ru-RU" sz="2400" dirty="0" err="1"/>
              <a:t>під</a:t>
            </a:r>
            <a:r>
              <a:rPr lang="ru-RU" sz="2400" dirty="0"/>
              <a:t> час </a:t>
            </a:r>
            <a:r>
              <a:rPr lang="ru-RU" sz="2400" dirty="0" err="1"/>
              <a:t>урочистих</a:t>
            </a:r>
            <a:r>
              <a:rPr lang="ru-RU" sz="2400" dirty="0"/>
              <a:t> </a:t>
            </a:r>
            <a:r>
              <a:rPr lang="ru-RU" sz="2400" dirty="0" err="1"/>
              <a:t>зустрічей</a:t>
            </a:r>
            <a:r>
              <a:rPr lang="ru-RU" sz="2400" dirty="0"/>
              <a:t> </a:t>
            </a:r>
            <a:r>
              <a:rPr lang="ru-RU" sz="2400" dirty="0" err="1"/>
              <a:t>почесних</a:t>
            </a:r>
            <a:r>
              <a:rPr lang="ru-RU" sz="2400" dirty="0"/>
              <a:t> гостей </a:t>
            </a:r>
            <a:r>
              <a:rPr lang="ru-RU" sz="2400" dirty="0" err="1"/>
              <a:t>тощо</a:t>
            </a:r>
            <a:r>
              <a:rPr lang="ru-RU" sz="2400" dirty="0"/>
              <a:t>. </a:t>
            </a:r>
            <a:r>
              <a:rPr lang="ru-RU" sz="2400" dirty="0" err="1"/>
              <a:t>Виконавці</a:t>
            </a:r>
            <a:r>
              <a:rPr lang="ru-RU" sz="2400" dirty="0"/>
              <a:t> </a:t>
            </a:r>
            <a:r>
              <a:rPr lang="ru-RU" sz="2400" dirty="0" err="1"/>
              <a:t>виходили</a:t>
            </a:r>
            <a:r>
              <a:rPr lang="ru-RU" sz="2400" dirty="0"/>
              <a:t> й </a:t>
            </a:r>
            <a:r>
              <a:rPr lang="ru-RU" sz="2400" dirty="0" err="1"/>
              <a:t>декламували</a:t>
            </a:r>
            <a:r>
              <a:rPr lang="ru-RU" sz="2400" dirty="0"/>
              <a:t> </a:t>
            </a:r>
            <a:r>
              <a:rPr lang="ru-RU" sz="2400" dirty="0" err="1"/>
              <a:t>фрагменти</a:t>
            </a:r>
            <a:r>
              <a:rPr lang="ru-RU" sz="2400" dirty="0"/>
              <a:t> </a:t>
            </a:r>
            <a:r>
              <a:rPr lang="ru-RU" sz="2400" dirty="0" err="1"/>
              <a:t>твору</a:t>
            </a:r>
            <a:r>
              <a:rPr lang="ru-RU" sz="2400" dirty="0"/>
              <a:t>, </a:t>
            </a:r>
            <a:r>
              <a:rPr lang="ru-RU" sz="2400" dirty="0" err="1"/>
              <a:t>об’єднані</a:t>
            </a:r>
            <a:r>
              <a:rPr lang="ru-RU" sz="2400" dirty="0"/>
              <a:t> </a:t>
            </a:r>
            <a:r>
              <a:rPr lang="ru-RU" sz="2400" dirty="0" err="1"/>
              <a:t>спільною</a:t>
            </a:r>
            <a:r>
              <a:rPr lang="ru-RU" sz="2400" dirty="0"/>
              <a:t> темою. </a:t>
            </a:r>
            <a:r>
              <a:rPr lang="ru-RU" sz="2400" dirty="0" err="1"/>
              <a:t>Згодом</a:t>
            </a:r>
            <a:r>
              <a:rPr lang="ru-RU" sz="2400" dirty="0"/>
              <a:t> </a:t>
            </a:r>
            <a:r>
              <a:rPr lang="ru-RU" sz="2400" dirty="0" err="1"/>
              <a:t>декламувати</a:t>
            </a:r>
            <a:r>
              <a:rPr lang="ru-RU" sz="2400" dirty="0"/>
              <a:t> твори стали у </a:t>
            </a:r>
            <a:r>
              <a:rPr lang="ru-RU" sz="2400" dirty="0" err="1"/>
              <a:t>формі</a:t>
            </a:r>
            <a:r>
              <a:rPr lang="ru-RU" sz="2400" dirty="0"/>
              <a:t> </a:t>
            </a:r>
            <a:r>
              <a:rPr lang="ru-RU" sz="2400" dirty="0" err="1"/>
              <a:t>діалогу</a:t>
            </a:r>
            <a:r>
              <a:rPr lang="ru-RU" sz="2400" dirty="0"/>
              <a:t>. У 30-х </a:t>
            </a:r>
            <a:r>
              <a:rPr lang="ru-RU" sz="2400" dirty="0" err="1"/>
              <a:t>рр</a:t>
            </a:r>
            <a:r>
              <a:rPr lang="ru-RU" sz="2400" dirty="0"/>
              <a:t>. </a:t>
            </a:r>
            <a:r>
              <a:rPr lang="en-US" sz="2400" dirty="0"/>
              <a:t>XVI </a:t>
            </a:r>
            <a:r>
              <a:rPr lang="ru-RU" sz="2400" dirty="0"/>
              <a:t>ст. у </a:t>
            </a:r>
            <a:r>
              <a:rPr lang="ru-RU" sz="2400" dirty="0" err="1"/>
              <a:t>Львівській</a:t>
            </a:r>
            <a:r>
              <a:rPr lang="ru-RU" sz="2400" dirty="0"/>
              <a:t> </a:t>
            </a:r>
            <a:r>
              <a:rPr lang="ru-RU" sz="2400" dirty="0" err="1"/>
              <a:t>братській</a:t>
            </a:r>
            <a:r>
              <a:rPr lang="ru-RU" sz="2400" dirty="0"/>
              <a:t> і </a:t>
            </a:r>
            <a:r>
              <a:rPr lang="ru-RU" sz="2400" dirty="0" err="1"/>
              <a:t>Київській</a:t>
            </a:r>
            <a:r>
              <a:rPr lang="ru-RU" sz="2400" dirty="0"/>
              <a:t> </a:t>
            </a:r>
            <a:r>
              <a:rPr lang="ru-RU" sz="2400" dirty="0" err="1"/>
              <a:t>лаврській</a:t>
            </a:r>
            <a:r>
              <a:rPr lang="ru-RU" sz="2400" dirty="0"/>
              <a:t> школах </a:t>
            </a:r>
            <a:r>
              <a:rPr lang="ru-RU" sz="2400" dirty="0" err="1"/>
              <a:t>була</a:t>
            </a:r>
            <a:r>
              <a:rPr lang="ru-RU" sz="2400" dirty="0"/>
              <a:t> </a:t>
            </a:r>
            <a:r>
              <a:rPr lang="ru-RU" sz="2400" dirty="0" err="1"/>
              <a:t>започаткована</a:t>
            </a:r>
            <a:r>
              <a:rPr lang="ru-RU" sz="2400" dirty="0"/>
              <a:t> </a:t>
            </a:r>
            <a:r>
              <a:rPr lang="ru-RU" sz="2400" dirty="0" err="1"/>
              <a:t>шкільна</a:t>
            </a:r>
            <a:r>
              <a:rPr lang="ru-RU" sz="2400" dirty="0"/>
              <a:t> драма і театр.</a:t>
            </a:r>
          </a:p>
        </p:txBody>
      </p:sp>
    </p:spTree>
    <p:extLst>
      <p:ext uri="{BB962C8B-B14F-4D97-AF65-F5344CB8AC3E}">
        <p14:creationId xmlns:p14="http://schemas.microsoft.com/office/powerpoint/2010/main" val="182056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7221393" cy="5347722"/>
          </a:xfrm>
        </p:spPr>
        <p:txBody>
          <a:bodyPr>
            <a:noAutofit/>
          </a:bodyPr>
          <a:lstStyle/>
          <a:p>
            <a:r>
              <a:rPr lang="ru-RU" sz="2800" dirty="0" err="1"/>
              <a:t>Першою</a:t>
            </a:r>
            <a:r>
              <a:rPr lang="ru-RU" sz="2800" dirty="0"/>
              <a:t> з </a:t>
            </a:r>
            <a:r>
              <a:rPr lang="ru-RU" sz="2800" dirty="0" err="1"/>
              <a:t>відомих</a:t>
            </a:r>
            <a:r>
              <a:rPr lang="ru-RU" sz="2800" dirty="0"/>
              <a:t> </a:t>
            </a:r>
            <a:r>
              <a:rPr lang="ru-RU" sz="2800" dirty="0" err="1"/>
              <a:t>пам’яток</a:t>
            </a:r>
            <a:r>
              <a:rPr lang="ru-RU" sz="2800" dirty="0"/>
              <a:t> </a:t>
            </a:r>
            <a:r>
              <a:rPr lang="ru-RU" sz="2800" dirty="0" err="1"/>
              <a:t>української</a:t>
            </a:r>
            <a:r>
              <a:rPr lang="ru-RU" sz="2800" dirty="0"/>
              <a:t> </a:t>
            </a:r>
            <a:r>
              <a:rPr lang="ru-RU" sz="2800" dirty="0" err="1"/>
              <a:t>великодньої</a:t>
            </a:r>
            <a:r>
              <a:rPr lang="ru-RU" sz="2800" dirty="0"/>
              <a:t> </a:t>
            </a:r>
            <a:r>
              <a:rPr lang="ru-RU" sz="2800" dirty="0" err="1"/>
              <a:t>драми</a:t>
            </a:r>
            <a:r>
              <a:rPr lang="ru-RU" sz="2800" dirty="0"/>
              <a:t> </a:t>
            </a:r>
            <a:r>
              <a:rPr lang="ru-RU" sz="2800" dirty="0" err="1"/>
              <a:t>вважається</a:t>
            </a:r>
            <a:r>
              <a:rPr lang="ru-RU" sz="2800" dirty="0"/>
              <a:t> </a:t>
            </a:r>
            <a:r>
              <a:rPr lang="ru-RU" sz="2800" dirty="0" err="1"/>
              <a:t>надрукований</a:t>
            </a:r>
            <a:r>
              <a:rPr lang="ru-RU" sz="2800" dirty="0"/>
              <a:t> 1631 р. </a:t>
            </a:r>
            <a:r>
              <a:rPr lang="ru-RU" sz="2800" dirty="0" err="1"/>
              <a:t>твір</a:t>
            </a:r>
            <a:r>
              <a:rPr lang="ru-RU" sz="2800" dirty="0"/>
              <a:t> учителя </a:t>
            </a:r>
            <a:r>
              <a:rPr lang="ru-RU" sz="2800" dirty="0" err="1"/>
              <a:t>Львівської</a:t>
            </a:r>
            <a:r>
              <a:rPr lang="ru-RU" sz="2800" dirty="0"/>
              <a:t> </a:t>
            </a:r>
            <a:r>
              <a:rPr lang="ru-RU" sz="2800" dirty="0" err="1"/>
              <a:t>братської</a:t>
            </a:r>
            <a:r>
              <a:rPr lang="ru-RU" sz="2800" dirty="0"/>
              <a:t> </a:t>
            </a:r>
            <a:r>
              <a:rPr lang="ru-RU" sz="2800" dirty="0" err="1"/>
              <a:t>школи</a:t>
            </a:r>
            <a:r>
              <a:rPr lang="ru-RU" sz="2800" dirty="0"/>
              <a:t> </a:t>
            </a:r>
            <a:r>
              <a:rPr lang="ru-RU" sz="2800" dirty="0" err="1"/>
              <a:t>Іоаникія</a:t>
            </a:r>
            <a:r>
              <a:rPr lang="ru-RU" sz="2800" dirty="0"/>
              <a:t> Волковича «</a:t>
            </a:r>
            <a:r>
              <a:rPr lang="ru-RU" sz="2800" dirty="0" err="1"/>
              <a:t>Роздуми</a:t>
            </a:r>
            <a:r>
              <a:rPr lang="ru-RU" sz="2800" dirty="0"/>
              <a:t> про муку Христа Спасителя </a:t>
            </a:r>
            <a:r>
              <a:rPr lang="ru-RU" sz="2800" dirty="0" err="1"/>
              <a:t>нашого</a:t>
            </a:r>
            <a:r>
              <a:rPr lang="ru-RU" sz="2800" dirty="0"/>
              <a:t>».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err="1" smtClean="0"/>
              <a:t>Розвитку</a:t>
            </a:r>
            <a:r>
              <a:rPr lang="ru-RU" sz="2800" dirty="0" smtClean="0"/>
              <a:t> </a:t>
            </a:r>
            <a:r>
              <a:rPr lang="ru-RU" sz="2800" dirty="0" err="1"/>
              <a:t>шкільного</a:t>
            </a:r>
            <a:r>
              <a:rPr lang="ru-RU" sz="2800" dirty="0"/>
              <a:t> театру в </a:t>
            </a:r>
            <a:r>
              <a:rPr lang="ru-RU" sz="2800" dirty="0" err="1"/>
              <a:t>Києво-Могилянському</a:t>
            </a:r>
            <a:r>
              <a:rPr lang="ru-RU" sz="2800" dirty="0"/>
              <a:t> </a:t>
            </a:r>
            <a:r>
              <a:rPr lang="ru-RU" sz="2800" dirty="0" err="1"/>
              <a:t>колегіумі</a:t>
            </a:r>
            <a:r>
              <a:rPr lang="ru-RU" sz="2800" dirty="0"/>
              <a:t> </a:t>
            </a:r>
            <a:r>
              <a:rPr lang="ru-RU" sz="2800" dirty="0" err="1"/>
              <a:t>сприяли</a:t>
            </a:r>
            <a:r>
              <a:rPr lang="ru-RU" sz="2800" dirty="0"/>
              <a:t> </a:t>
            </a:r>
            <a:r>
              <a:rPr lang="ru-RU" sz="2800" dirty="0" err="1"/>
              <a:t>програми</a:t>
            </a:r>
            <a:r>
              <a:rPr lang="ru-RU" sz="2800" dirty="0"/>
              <a:t> </a:t>
            </a:r>
            <a:r>
              <a:rPr lang="ru-RU" sz="2800" dirty="0" err="1"/>
              <a:t>навчання</a:t>
            </a:r>
            <a:r>
              <a:rPr lang="ru-RU" sz="2800" dirty="0"/>
              <a:t> у </a:t>
            </a:r>
            <a:r>
              <a:rPr lang="ru-RU" sz="2800" dirty="0" err="1"/>
              <a:t>класах</a:t>
            </a:r>
            <a:r>
              <a:rPr lang="ru-RU" sz="2800" dirty="0"/>
              <a:t> </a:t>
            </a:r>
            <a:r>
              <a:rPr lang="ru-RU" sz="2800" dirty="0" err="1"/>
              <a:t>поетики</a:t>
            </a:r>
            <a:r>
              <a:rPr lang="ru-RU" sz="2800" dirty="0"/>
              <a:t> та риторики. У листах і </a:t>
            </a:r>
            <a:r>
              <a:rPr lang="ru-RU" sz="2800" dirty="0" err="1"/>
              <a:t>творах</a:t>
            </a:r>
            <a:r>
              <a:rPr lang="ru-RU" sz="2800" dirty="0"/>
              <a:t> </a:t>
            </a:r>
            <a:r>
              <a:rPr lang="ru-RU" sz="2800" dirty="0" err="1"/>
              <a:t>його</a:t>
            </a:r>
            <a:r>
              <a:rPr lang="ru-RU" sz="2800" dirty="0"/>
              <a:t> </a:t>
            </a:r>
            <a:r>
              <a:rPr lang="ru-RU" sz="2800" dirty="0" err="1"/>
              <a:t>викладачів</a:t>
            </a:r>
            <a:r>
              <a:rPr lang="ru-RU" sz="2800" dirty="0"/>
              <a:t> є </a:t>
            </a:r>
            <a:r>
              <a:rPr lang="ru-RU" sz="2800" dirty="0" err="1"/>
              <a:t>згадки</a:t>
            </a:r>
            <a:r>
              <a:rPr lang="ru-RU" sz="2800" dirty="0"/>
              <a:t> про </a:t>
            </a:r>
            <a:r>
              <a:rPr lang="ru-RU" sz="2800" dirty="0" err="1"/>
              <a:t>шкільні</a:t>
            </a:r>
            <a:r>
              <a:rPr lang="ru-RU" sz="2800" dirty="0"/>
              <a:t> </a:t>
            </a:r>
            <a:r>
              <a:rPr lang="ru-RU" sz="2800" dirty="0" err="1"/>
              <a:t>вистави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виконувалися</a:t>
            </a:r>
            <a:r>
              <a:rPr lang="ru-RU" sz="2800" dirty="0"/>
              <a:t> </a:t>
            </a:r>
            <a:r>
              <a:rPr lang="ru-RU" sz="2800" dirty="0" err="1"/>
              <a:t>учнями</a:t>
            </a:r>
            <a:r>
              <a:rPr lang="ru-RU" sz="2800" dirty="0"/>
              <a:t> </a:t>
            </a:r>
            <a:r>
              <a:rPr lang="ru-RU" sz="2800" dirty="0" err="1"/>
              <a:t>колегіуму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910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5131698"/>
          </a:xfrm>
        </p:spPr>
        <p:txBody>
          <a:bodyPr>
            <a:normAutofit/>
          </a:bodyPr>
          <a:lstStyle/>
          <a:p>
            <a:r>
              <a:rPr lang="ru-RU" sz="2800" dirty="0"/>
              <a:t>У </a:t>
            </a:r>
            <a:r>
              <a:rPr lang="ru-RU" sz="2800" dirty="0" err="1"/>
              <a:t>першій</a:t>
            </a:r>
            <a:r>
              <a:rPr lang="ru-RU" sz="2800" dirty="0"/>
              <a:t> </a:t>
            </a:r>
            <a:r>
              <a:rPr lang="ru-RU" sz="2800" dirty="0" err="1"/>
              <a:t>половині</a:t>
            </a:r>
            <a:r>
              <a:rPr lang="ru-RU" sz="2800" dirty="0"/>
              <a:t> XVII ст. </a:t>
            </a:r>
            <a:r>
              <a:rPr lang="ru-RU" sz="2800" dirty="0" err="1"/>
              <a:t>з’явилися</a:t>
            </a:r>
            <a:r>
              <a:rPr lang="ru-RU" sz="2800" dirty="0"/>
              <a:t> </a:t>
            </a:r>
            <a:r>
              <a:rPr lang="ru-RU" sz="2800" dirty="0" err="1"/>
              <a:t>перші</a:t>
            </a:r>
            <a:r>
              <a:rPr lang="ru-RU" sz="2800" dirty="0"/>
              <a:t> </a:t>
            </a:r>
            <a:r>
              <a:rPr lang="ru-RU" sz="2800" dirty="0" err="1"/>
              <a:t>містерії</a:t>
            </a:r>
            <a:r>
              <a:rPr lang="ru-RU" sz="2800" dirty="0"/>
              <a:t> — </a:t>
            </a:r>
            <a:r>
              <a:rPr lang="ru-RU" sz="2800" dirty="0" err="1"/>
              <a:t>духовні</a:t>
            </a:r>
            <a:r>
              <a:rPr lang="ru-RU" sz="2800" dirty="0"/>
              <a:t> </a:t>
            </a:r>
            <a:r>
              <a:rPr lang="ru-RU" sz="2800" dirty="0" err="1"/>
              <a:t>драми</a:t>
            </a:r>
            <a:r>
              <a:rPr lang="ru-RU" sz="2800" dirty="0"/>
              <a:t> на </a:t>
            </a:r>
            <a:r>
              <a:rPr lang="ru-RU" sz="2800" dirty="0" err="1"/>
              <a:t>біблійні</a:t>
            </a:r>
            <a:r>
              <a:rPr lang="ru-RU" sz="2800" dirty="0"/>
              <a:t> </a:t>
            </a:r>
            <a:r>
              <a:rPr lang="ru-RU" sz="2800" dirty="0" err="1"/>
              <a:t>сюжети</a:t>
            </a:r>
            <a:r>
              <a:rPr lang="ru-RU" sz="2800" dirty="0"/>
              <a:t>. </a:t>
            </a:r>
            <a:r>
              <a:rPr lang="ru-RU" sz="2800" dirty="0" err="1"/>
              <a:t>Містерії</a:t>
            </a:r>
            <a:r>
              <a:rPr lang="ru-RU" sz="2800" dirty="0"/>
              <a:t> </a:t>
            </a:r>
            <a:r>
              <a:rPr lang="ru-RU" sz="2800" dirty="0" err="1"/>
              <a:t>виконувалися</a:t>
            </a:r>
            <a:r>
              <a:rPr lang="ru-RU" sz="2800" dirty="0"/>
              <a:t> на майданах </a:t>
            </a:r>
            <a:r>
              <a:rPr lang="ru-RU" sz="2800" dirty="0" err="1"/>
              <a:t>міст</a:t>
            </a:r>
            <a:r>
              <a:rPr lang="ru-RU" sz="2800" dirty="0"/>
              <a:t> і </a:t>
            </a:r>
            <a:r>
              <a:rPr lang="ru-RU" sz="2800" dirty="0" err="1"/>
              <a:t>містечок</a:t>
            </a:r>
            <a:r>
              <a:rPr lang="ru-RU" sz="2800" dirty="0"/>
              <a:t> </a:t>
            </a:r>
            <a:r>
              <a:rPr lang="ru-RU" sz="2800" dirty="0" err="1"/>
              <a:t>мандрівними</a:t>
            </a:r>
            <a:r>
              <a:rPr lang="ru-RU" sz="2800" dirty="0"/>
              <a:t> </a:t>
            </a:r>
            <a:r>
              <a:rPr lang="ru-RU" sz="2800" dirty="0" err="1"/>
              <a:t>акторами</a:t>
            </a:r>
            <a:r>
              <a:rPr lang="ru-RU" sz="2800" dirty="0"/>
              <a:t> у </a:t>
            </a:r>
            <a:r>
              <a:rPr lang="ru-RU" sz="2800" dirty="0" err="1"/>
              <a:t>дні</a:t>
            </a:r>
            <a:r>
              <a:rPr lang="ru-RU" sz="2800" dirty="0"/>
              <a:t> </a:t>
            </a:r>
            <a:r>
              <a:rPr lang="ru-RU" sz="2800" dirty="0" err="1"/>
              <a:t>церковних</a:t>
            </a:r>
            <a:r>
              <a:rPr lang="ru-RU" sz="2800" dirty="0"/>
              <a:t> свят. </a:t>
            </a:r>
            <a:r>
              <a:rPr lang="ru-RU" sz="2800" dirty="0" err="1"/>
              <a:t>Між</a:t>
            </a:r>
            <a:r>
              <a:rPr lang="ru-RU" sz="2800" dirty="0"/>
              <a:t> </a:t>
            </a:r>
            <a:r>
              <a:rPr lang="ru-RU" sz="2800" dirty="0" err="1"/>
              <a:t>діями</a:t>
            </a:r>
            <a:r>
              <a:rPr lang="ru-RU" sz="2800" dirty="0"/>
              <a:t> </a:t>
            </a:r>
            <a:r>
              <a:rPr lang="ru-RU" sz="2800" dirty="0" err="1"/>
              <a:t>містерії</a:t>
            </a:r>
            <a:r>
              <a:rPr lang="ru-RU" sz="2800" dirty="0"/>
              <a:t>, а </a:t>
            </a:r>
            <a:r>
              <a:rPr lang="ru-RU" sz="2800" dirty="0" err="1"/>
              <a:t>згодом</a:t>
            </a:r>
            <a:r>
              <a:rPr lang="ru-RU" sz="2800" dirty="0"/>
              <a:t> </a:t>
            </a:r>
            <a:r>
              <a:rPr lang="ru-RU" sz="2800" dirty="0" err="1"/>
              <a:t>шкільної</a:t>
            </a:r>
            <a:r>
              <a:rPr lang="ru-RU" sz="2800" dirty="0"/>
              <a:t> </a:t>
            </a:r>
            <a:r>
              <a:rPr lang="ru-RU" sz="2800" dirty="0" err="1"/>
              <a:t>драми</a:t>
            </a:r>
            <a:r>
              <a:rPr lang="ru-RU" sz="2800" dirty="0"/>
              <a:t> </a:t>
            </a:r>
            <a:r>
              <a:rPr lang="ru-RU" sz="2800" dirty="0" err="1"/>
              <a:t>розігрувалися</a:t>
            </a:r>
            <a:r>
              <a:rPr lang="ru-RU" sz="2800" dirty="0"/>
              <a:t> </a:t>
            </a:r>
            <a:r>
              <a:rPr lang="ru-RU" sz="2800" dirty="0" err="1"/>
              <a:t>інтермедії</a:t>
            </a:r>
            <a:r>
              <a:rPr lang="ru-RU" sz="2800" dirty="0"/>
              <a:t>. У </a:t>
            </a:r>
            <a:r>
              <a:rPr lang="ru-RU" sz="2800" dirty="0" err="1"/>
              <a:t>цих</a:t>
            </a:r>
            <a:r>
              <a:rPr lang="ru-RU" sz="2800" dirty="0"/>
              <a:t> </a:t>
            </a:r>
            <a:r>
              <a:rPr lang="ru-RU" sz="2800" dirty="0" err="1"/>
              <a:t>комедійних</a:t>
            </a:r>
            <a:r>
              <a:rPr lang="ru-RU" sz="2800" dirty="0"/>
              <a:t> сценках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/>
              <a:t>побутового</a:t>
            </a:r>
            <a:r>
              <a:rPr lang="ru-RU" sz="2800" dirty="0"/>
              <a:t> </a:t>
            </a:r>
            <a:r>
              <a:rPr lang="ru-RU" sz="2800" dirty="0" err="1"/>
              <a:t>життя</a:t>
            </a:r>
            <a:r>
              <a:rPr lang="ru-RU" sz="2800" dirty="0"/>
              <a:t> </a:t>
            </a:r>
            <a:r>
              <a:rPr lang="ru-RU" sz="2800" dirty="0" err="1"/>
              <a:t>значне</a:t>
            </a:r>
            <a:r>
              <a:rPr lang="ru-RU" sz="2800" dirty="0"/>
              <a:t> </a:t>
            </a:r>
            <a:r>
              <a:rPr lang="ru-RU" sz="2800" dirty="0" err="1"/>
              <a:t>місце</a:t>
            </a:r>
            <a:r>
              <a:rPr lang="ru-RU" sz="2800" dirty="0"/>
              <a:t> </a:t>
            </a:r>
            <a:r>
              <a:rPr lang="ru-RU" sz="2800" dirty="0" err="1"/>
              <a:t>посідала</a:t>
            </a:r>
            <a:r>
              <a:rPr lang="ru-RU" sz="2800" dirty="0"/>
              <a:t> </a:t>
            </a:r>
            <a:r>
              <a:rPr lang="ru-RU" sz="2800" dirty="0" err="1"/>
              <a:t>імпровізація</a:t>
            </a:r>
            <a:r>
              <a:rPr lang="ru-RU" sz="2800" dirty="0"/>
              <a:t>, </a:t>
            </a:r>
            <a:r>
              <a:rPr lang="ru-RU" sz="2800" dirty="0" err="1"/>
              <a:t>тобто</a:t>
            </a:r>
            <a:r>
              <a:rPr lang="ru-RU" sz="2800" dirty="0"/>
              <a:t> </a:t>
            </a:r>
            <a:r>
              <a:rPr lang="ru-RU" sz="2800" dirty="0" err="1"/>
              <a:t>виконання</a:t>
            </a:r>
            <a:r>
              <a:rPr lang="ru-RU" sz="2800" dirty="0"/>
              <a:t> без </a:t>
            </a:r>
            <a:r>
              <a:rPr lang="ru-RU" sz="2800" dirty="0" err="1"/>
              <a:t>попередньої</a:t>
            </a:r>
            <a:r>
              <a:rPr lang="ru-RU" sz="2800" dirty="0"/>
              <a:t> </a:t>
            </a:r>
            <a:r>
              <a:rPr lang="ru-RU" sz="2800" dirty="0" err="1"/>
              <a:t>підготовки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477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3909025" cy="5347722"/>
          </a:xfrm>
        </p:spPr>
        <p:txBody>
          <a:bodyPr>
            <a:normAutofit/>
          </a:bodyPr>
          <a:lstStyle/>
          <a:p>
            <a:r>
              <a:rPr lang="ru-RU" sz="2000" dirty="0"/>
              <a:t>У XVII ст. в </a:t>
            </a:r>
            <a:r>
              <a:rPr lang="ru-RU" sz="2000" dirty="0" err="1"/>
              <a:t>Україні</a:t>
            </a:r>
            <a:r>
              <a:rPr lang="ru-RU" sz="2000" dirty="0"/>
              <a:t> </a:t>
            </a:r>
            <a:r>
              <a:rPr lang="ru-RU" sz="2000" dirty="0" err="1"/>
              <a:t>значної</a:t>
            </a:r>
            <a:r>
              <a:rPr lang="ru-RU" sz="2000" dirty="0"/>
              <a:t> </a:t>
            </a:r>
            <a:r>
              <a:rPr lang="ru-RU" sz="2000" dirty="0" err="1"/>
              <a:t>популярності</a:t>
            </a:r>
            <a:r>
              <a:rPr lang="ru-RU" sz="2000" dirty="0"/>
              <a:t> </a:t>
            </a:r>
            <a:r>
              <a:rPr lang="ru-RU" sz="2000" dirty="0" err="1"/>
              <a:t>набув</a:t>
            </a:r>
            <a:r>
              <a:rPr lang="ru-RU" sz="2000" dirty="0"/>
              <a:t> </a:t>
            </a:r>
            <a:r>
              <a:rPr lang="ru-RU" sz="2000" dirty="0" err="1"/>
              <a:t>різдвяний</a:t>
            </a:r>
            <a:r>
              <a:rPr lang="ru-RU" sz="2000" dirty="0"/>
              <a:t> </a:t>
            </a:r>
            <a:r>
              <a:rPr lang="ru-RU" sz="2000" dirty="0" err="1"/>
              <a:t>ляльковий</a:t>
            </a:r>
            <a:r>
              <a:rPr lang="ru-RU" sz="2000" dirty="0"/>
              <a:t> театр — вертеп. Вертепник </a:t>
            </a:r>
            <a:r>
              <a:rPr lang="ru-RU" sz="2000" dirty="0" err="1"/>
              <a:t>мандрував</a:t>
            </a:r>
            <a:r>
              <a:rPr lang="ru-RU" sz="2000" dirty="0"/>
              <a:t> </a:t>
            </a:r>
            <a:r>
              <a:rPr lang="ru-RU" sz="2000" dirty="0" err="1"/>
              <a:t>зі</a:t>
            </a:r>
            <a:r>
              <a:rPr lang="ru-RU" sz="2000" dirty="0"/>
              <a:t> </a:t>
            </a:r>
            <a:r>
              <a:rPr lang="ru-RU" sz="2000" dirty="0" err="1"/>
              <a:t>спеціальною</a:t>
            </a:r>
            <a:r>
              <a:rPr lang="ru-RU" sz="2000" dirty="0"/>
              <a:t> </a:t>
            </a:r>
            <a:r>
              <a:rPr lang="ru-RU" sz="2000" dirty="0" err="1"/>
              <a:t>скринею</a:t>
            </a:r>
            <a:r>
              <a:rPr lang="ru-RU" sz="2000" dirty="0"/>
              <a:t>, </a:t>
            </a:r>
            <a:r>
              <a:rPr lang="ru-RU" sz="2000" dirty="0" err="1"/>
              <a:t>розділеною</a:t>
            </a:r>
            <a:r>
              <a:rPr lang="ru-RU" sz="2000" dirty="0"/>
              <a:t> на два </a:t>
            </a:r>
            <a:r>
              <a:rPr lang="ru-RU" sz="2000" dirty="0" err="1"/>
              <a:t>поверхи</a:t>
            </a:r>
            <a:r>
              <a:rPr lang="ru-RU" sz="2000" dirty="0"/>
              <a:t>, з </a:t>
            </a:r>
            <a:r>
              <a:rPr lang="ru-RU" sz="2000" dirty="0" err="1"/>
              <a:t>бічними</a:t>
            </a:r>
            <a:r>
              <a:rPr lang="ru-RU" sz="2000" dirty="0"/>
              <a:t> </a:t>
            </a:r>
            <a:r>
              <a:rPr lang="ru-RU" sz="2000" dirty="0" err="1"/>
              <a:t>дверцятами</a:t>
            </a:r>
            <a:r>
              <a:rPr lang="ru-RU" sz="2000" dirty="0"/>
              <a:t>, через </a:t>
            </a:r>
            <a:r>
              <a:rPr lang="ru-RU" sz="2000" dirty="0" err="1"/>
              <a:t>які</a:t>
            </a:r>
            <a:r>
              <a:rPr lang="ru-RU" sz="2000" dirty="0"/>
              <a:t> «заводили» </a:t>
            </a:r>
            <a:r>
              <a:rPr lang="ru-RU" sz="2000" dirty="0" err="1"/>
              <a:t>ляльок</a:t>
            </a:r>
            <a:r>
              <a:rPr lang="ru-RU" sz="2000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548" y="1340768"/>
            <a:ext cx="3476414" cy="4635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188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98448" y="1196752"/>
            <a:ext cx="3273552" cy="4527391"/>
          </a:xfrm>
        </p:spPr>
        <p:txBody>
          <a:bodyPr/>
          <a:lstStyle/>
          <a:p>
            <a:r>
              <a:rPr lang="ru-RU" dirty="0"/>
              <a:t>На </a:t>
            </a:r>
            <a:r>
              <a:rPr lang="ru-RU" dirty="0" err="1"/>
              <a:t>верхньому</a:t>
            </a:r>
            <a:r>
              <a:rPr lang="ru-RU" dirty="0"/>
              <a:t> </a:t>
            </a:r>
            <a:r>
              <a:rPr lang="ru-RU" dirty="0" err="1"/>
              <a:t>поверсі</a:t>
            </a:r>
            <a:r>
              <a:rPr lang="ru-RU" dirty="0"/>
              <a:t> </a:t>
            </a:r>
            <a:r>
              <a:rPr lang="ru-RU" dirty="0" err="1"/>
              <a:t>розігрували</a:t>
            </a:r>
            <a:r>
              <a:rPr lang="ru-RU" dirty="0"/>
              <a:t> </a:t>
            </a:r>
            <a:r>
              <a:rPr lang="ru-RU" dirty="0" err="1"/>
              <a:t>сцени</a:t>
            </a:r>
            <a:r>
              <a:rPr lang="ru-RU" dirty="0"/>
              <a:t>, </a:t>
            </a:r>
            <a:r>
              <a:rPr lang="ru-RU" dirty="0" err="1"/>
              <a:t>пов’язані</a:t>
            </a:r>
            <a:r>
              <a:rPr lang="ru-RU" dirty="0"/>
              <a:t> з </a:t>
            </a:r>
            <a:r>
              <a:rPr lang="ru-RU" dirty="0" err="1"/>
              <a:t>Різдвом</a:t>
            </a:r>
            <a:r>
              <a:rPr lang="ru-RU" dirty="0"/>
              <a:t>, а на </a:t>
            </a:r>
            <a:r>
              <a:rPr lang="ru-RU" dirty="0" err="1"/>
              <a:t>нижньому</a:t>
            </a:r>
            <a:r>
              <a:rPr lang="ru-RU" dirty="0"/>
              <a:t> — </a:t>
            </a:r>
            <a:r>
              <a:rPr lang="ru-RU" dirty="0" err="1"/>
              <a:t>казки</a:t>
            </a:r>
            <a:r>
              <a:rPr lang="ru-RU" dirty="0"/>
              <a:t>, </a:t>
            </a:r>
            <a:r>
              <a:rPr lang="ru-RU" dirty="0" err="1"/>
              <a:t>перекази</a:t>
            </a:r>
            <a:r>
              <a:rPr lang="ru-RU" dirty="0"/>
              <a:t>, </a:t>
            </a:r>
            <a:r>
              <a:rPr lang="ru-RU" dirty="0" err="1"/>
              <a:t>комедійні</a:t>
            </a:r>
            <a:r>
              <a:rPr lang="ru-RU" dirty="0"/>
              <a:t> </a:t>
            </a:r>
            <a:r>
              <a:rPr lang="ru-RU" dirty="0" err="1"/>
              <a:t>побутові</a:t>
            </a:r>
            <a:r>
              <a:rPr lang="ru-RU" dirty="0"/>
              <a:t> сценки.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24744"/>
            <a:ext cx="3594376" cy="456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72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5275714"/>
          </a:xfrm>
        </p:spPr>
        <p:txBody>
          <a:bodyPr>
            <a:normAutofit/>
          </a:bodyPr>
          <a:lstStyle/>
          <a:p>
            <a:r>
              <a:rPr lang="ru-RU" sz="2800" dirty="0" err="1"/>
              <a:t>Ляльок</a:t>
            </a:r>
            <a:r>
              <a:rPr lang="ru-RU" sz="2800" dirty="0"/>
              <a:t> </a:t>
            </a:r>
            <a:r>
              <a:rPr lang="ru-RU" sz="2800" dirty="0" err="1"/>
              <a:t>майстер</a:t>
            </a:r>
            <a:r>
              <a:rPr lang="ru-RU" sz="2800" dirty="0"/>
              <a:t> </a:t>
            </a:r>
            <a:r>
              <a:rPr lang="ru-RU" sz="2800" dirty="0" err="1"/>
              <a:t>випилював</a:t>
            </a:r>
            <a:r>
              <a:rPr lang="ru-RU" sz="2800" dirty="0"/>
              <a:t> </a:t>
            </a:r>
            <a:r>
              <a:rPr lang="ru-RU" sz="2800" dirty="0" err="1"/>
              <a:t>із</a:t>
            </a:r>
            <a:r>
              <a:rPr lang="ru-RU" sz="2800" dirty="0"/>
              <a:t> дерева й </a:t>
            </a:r>
            <a:r>
              <a:rPr lang="ru-RU" sz="2800" dirty="0" err="1"/>
              <a:t>розмальовував</a:t>
            </a:r>
            <a:r>
              <a:rPr lang="ru-RU" sz="2800" dirty="0"/>
              <a:t>. Вертепник водив </a:t>
            </a:r>
            <a:r>
              <a:rPr lang="ru-RU" sz="2800" dirty="0" err="1"/>
              <a:t>їх</a:t>
            </a:r>
            <a:r>
              <a:rPr lang="ru-RU" sz="2800" dirty="0"/>
              <a:t> за </a:t>
            </a:r>
            <a:r>
              <a:rPr lang="ru-RU" sz="2800" dirty="0" err="1"/>
              <a:t>допомогою</a:t>
            </a:r>
            <a:r>
              <a:rPr lang="ru-RU" sz="2800" dirty="0"/>
              <a:t> </a:t>
            </a:r>
            <a:r>
              <a:rPr lang="ru-RU" sz="2800" dirty="0" err="1"/>
              <a:t>дротиків</a:t>
            </a:r>
            <a:r>
              <a:rPr lang="ru-RU" sz="2800" dirty="0"/>
              <a:t>, </a:t>
            </a:r>
            <a:r>
              <a:rPr lang="ru-RU" sz="2800" dirty="0" err="1"/>
              <a:t>розмовляв</a:t>
            </a:r>
            <a:r>
              <a:rPr lang="ru-RU" sz="2800" dirty="0"/>
              <a:t> і </a:t>
            </a:r>
            <a:r>
              <a:rPr lang="ru-RU" sz="2800" dirty="0" err="1"/>
              <a:t>співав</a:t>
            </a:r>
            <a:r>
              <a:rPr lang="ru-RU" sz="2800" dirty="0"/>
              <a:t> за них. </a:t>
            </a:r>
            <a:r>
              <a:rPr lang="ru-RU" sz="2800" dirty="0" err="1"/>
              <a:t>Його</a:t>
            </a:r>
            <a:r>
              <a:rPr lang="ru-RU" sz="2800" dirty="0"/>
              <a:t> </a:t>
            </a:r>
            <a:r>
              <a:rPr lang="ru-RU" sz="2800" dirty="0" err="1"/>
              <a:t>помічники</a:t>
            </a:r>
            <a:r>
              <a:rPr lang="ru-RU" sz="2800" dirty="0"/>
              <a:t> </a:t>
            </a:r>
            <a:r>
              <a:rPr lang="ru-RU" sz="2800" dirty="0" err="1"/>
              <a:t>співали</a:t>
            </a:r>
            <a:r>
              <a:rPr lang="ru-RU" sz="2800" dirty="0"/>
              <a:t> хором і </a:t>
            </a:r>
            <a:r>
              <a:rPr lang="ru-RU" sz="2800" dirty="0" err="1"/>
              <a:t>грали</a:t>
            </a:r>
            <a:r>
              <a:rPr lang="ru-RU" sz="2800" dirty="0"/>
              <a:t> на </a:t>
            </a:r>
            <a:r>
              <a:rPr lang="ru-RU" sz="2800" dirty="0" err="1"/>
              <a:t>музичних</a:t>
            </a:r>
            <a:r>
              <a:rPr lang="ru-RU" sz="2800" dirty="0"/>
              <a:t> </a:t>
            </a:r>
            <a:r>
              <a:rPr lang="ru-RU" sz="2800" dirty="0" err="1"/>
              <a:t>інструментах</a:t>
            </a:r>
            <a:r>
              <a:rPr lang="ru-RU" sz="2800" dirty="0"/>
              <a:t>. </a:t>
            </a:r>
            <a:r>
              <a:rPr lang="ru-RU" sz="2800" dirty="0" err="1"/>
              <a:t>Зростанню</a:t>
            </a:r>
            <a:r>
              <a:rPr lang="ru-RU" sz="2800" dirty="0"/>
              <a:t> </a:t>
            </a:r>
            <a:r>
              <a:rPr lang="ru-RU" sz="2800" dirty="0" err="1"/>
              <a:t>популярності</a:t>
            </a:r>
            <a:r>
              <a:rPr lang="ru-RU" sz="2800" dirty="0"/>
              <a:t> вертепного театру </a:t>
            </a:r>
            <a:r>
              <a:rPr lang="ru-RU" sz="2800" dirty="0" err="1"/>
              <a:t>сприяли</a:t>
            </a:r>
            <a:r>
              <a:rPr lang="ru-RU" sz="2800" dirty="0"/>
              <a:t> </a:t>
            </a:r>
            <a:r>
              <a:rPr lang="ru-RU" sz="2800" dirty="0" err="1"/>
              <a:t>учні</a:t>
            </a:r>
            <a:r>
              <a:rPr lang="ru-RU" sz="2800" dirty="0"/>
              <a:t> </a:t>
            </a:r>
            <a:r>
              <a:rPr lang="ru-RU" sz="2800" dirty="0" err="1"/>
              <a:t>Києво-Могилянського</a:t>
            </a:r>
            <a:r>
              <a:rPr lang="ru-RU" sz="2800" dirty="0"/>
              <a:t> </a:t>
            </a:r>
            <a:r>
              <a:rPr lang="ru-RU" sz="2800" dirty="0" err="1"/>
              <a:t>колегіуму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ходили з вертепом </a:t>
            </a:r>
            <a:r>
              <a:rPr lang="ru-RU" sz="2800" dirty="0" err="1"/>
              <a:t>людними</a:t>
            </a:r>
            <a:r>
              <a:rPr lang="ru-RU" sz="2800" dirty="0"/>
              <a:t> </a:t>
            </a:r>
            <a:r>
              <a:rPr lang="ru-RU" sz="2800" dirty="0" err="1"/>
              <a:t>місцями</a:t>
            </a:r>
            <a:r>
              <a:rPr lang="ru-RU" sz="2800" dirty="0"/>
              <a:t>, </a:t>
            </a:r>
            <a:r>
              <a:rPr lang="ru-RU" sz="2800" dirty="0" err="1"/>
              <a:t>домівками</a:t>
            </a:r>
            <a:r>
              <a:rPr lang="ru-RU" sz="2800" dirty="0"/>
              <a:t> й </a:t>
            </a:r>
            <a:r>
              <a:rPr lang="ru-RU" sz="2800" dirty="0" err="1"/>
              <a:t>заробляли</a:t>
            </a:r>
            <a:r>
              <a:rPr lang="ru-RU" sz="2800" dirty="0"/>
              <a:t> </a:t>
            </a:r>
            <a:r>
              <a:rPr lang="ru-RU" sz="2800" dirty="0" err="1"/>
              <a:t>собі</a:t>
            </a:r>
            <a:r>
              <a:rPr lang="ru-RU" sz="2800" dirty="0"/>
              <a:t> на </a:t>
            </a:r>
            <a:r>
              <a:rPr lang="ru-RU" sz="2800" dirty="0" err="1"/>
              <a:t>прожиття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224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23365" cy="1837642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Музична культура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322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</TotalTime>
  <Words>533</Words>
  <Application>Microsoft Office PowerPoint</Application>
  <PresentationFormat>Экран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Кнопка</vt:lpstr>
      <vt:lpstr>Музична культура та театр в Україні 17-18ст.</vt:lpstr>
      <vt:lpstr>Театр</vt:lpstr>
      <vt:lpstr>Наприкінці XVI — у першій половині XVII ст. на українських землях виник шкільний театр. У слов’яно-греко­латинських школах учнів навчали складати й проголошувати вірші та промови. Учителі писали вірші у формі декламацій на світські й духовні теми, а учні виступали з ними у школах на різдвяні, великодні, зелені та інші свята, у церквах, під час урочистих зустрічей почесних гостей тощо. Виконавці виходили й декламували фрагменти твору, об’єднані спільною темою. Згодом декламувати твори стали у формі діалогу. У 30-х рр. XVI ст. у Львівській братській і Київській лаврській школах була започаткована шкільна драма і театр.</vt:lpstr>
      <vt:lpstr>Першою з відомих пам’яток української великодньої драми вважається надрукований 1631 р. твір учителя Львівської братської школи Іоаникія Волковича «Роздуми про муку Христа Спасителя нашого».  Розвитку шкільного театру в Києво-Могилянському колегіумі сприяли програми навчання у класах поетики та риторики. У листах і творах його викладачів є згадки про шкільні вистави, які виконувалися учнями колегіуму.</vt:lpstr>
      <vt:lpstr>У першій половині XVII ст. з’явилися перші містерії — духовні драми на біблійні сюжети. Містерії виконувалися на майданах міст і містечок мандрівними акторами у дні церковних свят. Між діями містерії, а згодом шкільної драми розігрувалися інтермедії. У цих комедійних сценках із побутового життя значне місце посідала імпровізація, тобто виконання без попередньої підготовки.</vt:lpstr>
      <vt:lpstr>У XVII ст. в Україні значної популярності набув різдвяний ляльковий театр — вертеп. Вертепник мандрував зі спеціальною скринею, розділеною на два поверхи, з бічними дверцятами, через які «заводили» ляльок.</vt:lpstr>
      <vt:lpstr>Презентация PowerPoint</vt:lpstr>
      <vt:lpstr>Ляльок майстер випилював із дерева й розмальовував. Вертепник водив їх за допомогою дротиків, розмовляв і співав за них. Його помічники співали хором і грали на музичних інструментах. Зростанню популярності вертепного театру сприяли учні Києво-Могилянського колегіуму, які ходили з вертепом людними місцями, домівками й заробляли собі на прожиття.</vt:lpstr>
      <vt:lpstr>Музична культура</vt:lpstr>
      <vt:lpstr>Відображенням високого рівня духовної культури українського народу були досягнення в музичному мистецтві. У пісенній творчості, як і в попередні сторіччя, були поширені обрядові, ліричні, жартівливі, епічні, танцювальні пісні.</vt:lpstr>
      <vt:lpstr>Великої майстерності досяг партесний (багатоголосий) спів без нот та музичного супроводу. Його стали використовувати у православних церквах, на противагу католицькій церковній службі, що супроводжувалася грою на органі. На зміну «знаменам» або «крюкам» для запису церковних наспівів прийшло нотне письмо. Співу по нотах навчали досвідчені музиканти й регенти церковних хорів.</vt:lpstr>
      <vt:lpstr>Виникли нові жанри світської музики. На основі віршової поезії складалися канти — церковні й світські пісні для триголосого ансамблю або хору. Існували урочисто-вітальні, моралістично-повчальні, жартівливі, сатиричні та інші канти. Розвивалася також сольна пісня із супроводом. У цьому жанрі, на відміну від канту, відображалися внутрішній світ людини, її життя і ставлення до різних явищ у суспільстві</vt:lpstr>
      <vt:lpstr>Розвитку музичного мистецтва сприяли також козацькі військові музики. Вони грали під час походів, святкувань перемоги, військових і звичайних урочистостей. Серед інструментів найчастіше використовувалися сурми, труби, котли, кобзи, торбани. Козацькі музики виконували марші, танцювальну музику (гопак, козачок) і ліричні наспіви.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Музична культура та театр в Україні 17-18ст.</dc:title>
  <cp:lastModifiedBy>Admin</cp:lastModifiedBy>
  <cp:revision>2</cp:revision>
  <dcterms:modified xsi:type="dcterms:W3CDTF">2014-11-30T13:39:03Z</dcterms:modified>
</cp:coreProperties>
</file>