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4" r:id="rId5"/>
    <p:sldId id="261" r:id="rId6"/>
    <p:sldId id="262" r:id="rId7"/>
    <p:sldId id="263" r:id="rId8"/>
    <p:sldId id="265" r:id="rId9"/>
    <p:sldId id="266" r:id="rId10"/>
    <p:sldId id="267" r:id="rId11"/>
    <p:sldId id="268" r:id="rId12"/>
    <p:sldId id="269" r:id="rId13"/>
    <p:sldId id="270" r:id="rId14"/>
    <p:sldId id="272" r:id="rId15"/>
    <p:sldId id="274" r:id="rId16"/>
    <p:sldId id="273" r:id="rId17"/>
    <p:sldId id="275" r:id="rId18"/>
    <p:sldId id="276" r:id="rId19"/>
    <p:sldId id="271"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10.12.2013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10.12.2013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10.12.2013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10.12.2013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2880320"/>
          </a:xfrm>
          <a:effectLst>
            <a:outerShdw blurRad="50800" dist="38100" dir="5400000" algn="t" rotWithShape="0">
              <a:prstClr val="black">
                <a:alpha val="40000"/>
              </a:prstClr>
            </a:outerShdw>
          </a:effectLst>
        </p:spPr>
        <p:txBody>
          <a:bodyPr>
            <a:normAutofit/>
          </a:bodyPr>
          <a:lstStyle/>
          <a:p>
            <a:r>
              <a:rPr lang="ru-RU" sz="5400" b="1" i="1" dirty="0" err="1" smtClean="0"/>
              <a:t>Бій</a:t>
            </a:r>
            <a:r>
              <a:rPr lang="ru-RU" sz="5400" b="1" i="1" dirty="0" smtClean="0"/>
              <a:t> </a:t>
            </a:r>
            <a:r>
              <a:rPr lang="ru-RU" sz="5400" b="1" i="1" dirty="0" err="1" smtClean="0"/>
              <a:t>під</a:t>
            </a:r>
            <a:r>
              <a:rPr lang="ru-RU" sz="5400" b="1" i="1" dirty="0" smtClean="0"/>
              <a:t> </a:t>
            </a:r>
            <a:r>
              <a:rPr lang="ru-RU" sz="5400" b="1" i="1" dirty="0" err="1" smtClean="0"/>
              <a:t>Крутами</a:t>
            </a:r>
            <a:endParaRPr lang="ru-RU" sz="5400" b="1" i="1" dirty="0"/>
          </a:p>
        </p:txBody>
      </p:sp>
      <p:pic>
        <p:nvPicPr>
          <p:cNvPr id="3" name="Рисунок 2" descr="260697_original.jpg"/>
          <p:cNvPicPr>
            <a:picLocks noChangeAspect="1"/>
          </p:cNvPicPr>
          <p:nvPr/>
        </p:nvPicPr>
        <p:blipFill>
          <a:blip r:embed="rId2" cstate="print"/>
          <a:stretch>
            <a:fillRect/>
          </a:stretch>
        </p:blipFill>
        <p:spPr>
          <a:xfrm>
            <a:off x="2195736" y="2780928"/>
            <a:ext cx="6520621" cy="367054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166320"/>
          </a:xfrm>
        </p:spPr>
        <p:txBody>
          <a:bodyPr>
            <a:normAutofit fontScale="90000"/>
          </a:bodyPr>
          <a:lstStyle/>
          <a:p>
            <a:r>
              <a:rPr lang="ru-RU" sz="2400" dirty="0" err="1" smtClean="0">
                <a:latin typeface="+mn-lt"/>
              </a:rPr>
              <a:t>Події</a:t>
            </a:r>
            <a:r>
              <a:rPr lang="ru-RU" sz="2400" dirty="0" smtClean="0">
                <a:latin typeface="+mn-lt"/>
              </a:rPr>
              <a:t> </a:t>
            </a:r>
            <a:r>
              <a:rPr lang="ru-RU" sz="2400" dirty="0" err="1" smtClean="0">
                <a:latin typeface="+mn-lt"/>
              </a:rPr>
              <a:t>під</a:t>
            </a:r>
            <a:r>
              <a:rPr lang="ru-RU" sz="2400" dirty="0" smtClean="0">
                <a:latin typeface="+mn-lt"/>
              </a:rPr>
              <a:t> </a:t>
            </a:r>
            <a:r>
              <a:rPr lang="ru-RU" sz="2400" dirty="0" err="1" smtClean="0">
                <a:latin typeface="+mn-lt"/>
              </a:rPr>
              <a:t>Крутами</a:t>
            </a:r>
            <a:r>
              <a:rPr lang="ru-RU" sz="2400" dirty="0" smtClean="0">
                <a:latin typeface="+mn-lt"/>
              </a:rPr>
              <a:t> </a:t>
            </a:r>
            <a:r>
              <a:rPr lang="ru-RU" sz="2400" dirty="0" err="1" smtClean="0">
                <a:latin typeface="+mn-lt"/>
              </a:rPr>
              <a:t>вперше</a:t>
            </a:r>
            <a:r>
              <a:rPr lang="ru-RU" sz="2400" dirty="0" smtClean="0">
                <a:latin typeface="+mn-lt"/>
              </a:rPr>
              <a:t> привернули </a:t>
            </a:r>
            <a:r>
              <a:rPr lang="ru-RU" sz="2400" dirty="0" err="1" smtClean="0">
                <a:latin typeface="+mn-lt"/>
              </a:rPr>
              <a:t>увагу</a:t>
            </a:r>
            <a:r>
              <a:rPr lang="ru-RU" sz="2400" dirty="0" smtClean="0">
                <a:latin typeface="+mn-lt"/>
              </a:rPr>
              <a:t> </a:t>
            </a:r>
            <a:r>
              <a:rPr lang="ru-RU" sz="2400" dirty="0" err="1" smtClean="0">
                <a:latin typeface="+mn-lt"/>
              </a:rPr>
              <a:t>громадськості</a:t>
            </a:r>
            <a:r>
              <a:rPr lang="ru-RU" sz="2400" dirty="0" smtClean="0">
                <a:latin typeface="+mn-lt"/>
              </a:rPr>
              <a:t> </a:t>
            </a:r>
            <a:r>
              <a:rPr lang="ru-RU" sz="2400" dirty="0" err="1" smtClean="0">
                <a:latin typeface="+mn-lt"/>
              </a:rPr>
              <a:t>після</a:t>
            </a:r>
            <a:r>
              <a:rPr lang="ru-RU" sz="2400" dirty="0" smtClean="0">
                <a:latin typeface="+mn-lt"/>
              </a:rPr>
              <a:t> </a:t>
            </a:r>
            <a:r>
              <a:rPr lang="ru-RU" sz="2400" dirty="0" err="1" smtClean="0">
                <a:latin typeface="+mn-lt"/>
              </a:rPr>
              <a:t>повернення</a:t>
            </a:r>
            <a:r>
              <a:rPr lang="ru-RU" sz="2400" dirty="0" smtClean="0">
                <a:latin typeface="+mn-lt"/>
              </a:rPr>
              <a:t> </a:t>
            </a:r>
            <a:r>
              <a:rPr lang="ru-RU" sz="2400" dirty="0" err="1" smtClean="0">
                <a:latin typeface="+mn-lt"/>
              </a:rPr>
              <a:t>Центральної</a:t>
            </a:r>
            <a:r>
              <a:rPr lang="ru-RU" sz="2400" dirty="0" smtClean="0">
                <a:latin typeface="+mn-lt"/>
              </a:rPr>
              <a:t> Ради в </a:t>
            </a:r>
            <a:r>
              <a:rPr lang="ru-RU" sz="2400" dirty="0" err="1" smtClean="0">
                <a:latin typeface="+mn-lt"/>
              </a:rPr>
              <a:t>Київ</a:t>
            </a:r>
            <a:r>
              <a:rPr lang="ru-RU" sz="2400" dirty="0" smtClean="0">
                <a:latin typeface="+mn-lt"/>
              </a:rPr>
              <a:t> у </a:t>
            </a:r>
            <a:r>
              <a:rPr lang="ru-RU" sz="2400" dirty="0" err="1" smtClean="0">
                <a:latin typeface="+mn-lt"/>
              </a:rPr>
              <a:t>березні</a:t>
            </a:r>
            <a:r>
              <a:rPr lang="ru-RU" sz="2400" dirty="0" smtClean="0">
                <a:latin typeface="+mn-lt"/>
              </a:rPr>
              <a:t> 1918 року</a:t>
            </a:r>
            <a:r>
              <a:rPr lang="ru-RU" sz="2400" dirty="0" smtClean="0">
                <a:latin typeface="+mn-lt"/>
              </a:rPr>
              <a:t>.</a:t>
            </a:r>
            <a:br>
              <a:rPr lang="ru-RU" sz="2400" dirty="0" smtClean="0">
                <a:latin typeface="+mn-lt"/>
              </a:rPr>
            </a:br>
            <a:r>
              <a:rPr lang="ru-RU" sz="2400" dirty="0" smtClean="0">
                <a:latin typeface="+mn-lt"/>
              </a:rPr>
              <a:t/>
            </a:r>
            <a:br>
              <a:rPr lang="ru-RU" sz="2400" dirty="0" smtClean="0">
                <a:latin typeface="+mn-lt"/>
              </a:rPr>
            </a:br>
            <a:r>
              <a:rPr lang="ru-RU" sz="2400" dirty="0" smtClean="0">
                <a:latin typeface="+mn-lt"/>
              </a:rPr>
              <a:t>5 </a:t>
            </a:r>
            <a:r>
              <a:rPr lang="ru-RU" sz="2400" dirty="0" err="1" smtClean="0">
                <a:latin typeface="+mn-lt"/>
              </a:rPr>
              <a:t>березня</a:t>
            </a:r>
            <a:r>
              <a:rPr lang="ru-RU" sz="2400" dirty="0" smtClean="0">
                <a:latin typeface="+mn-lt"/>
              </a:rPr>
              <a:t> 1918 року </a:t>
            </a:r>
            <a:r>
              <a:rPr lang="ru-RU" sz="2400" dirty="0" err="1" smtClean="0">
                <a:latin typeface="+mn-lt"/>
              </a:rPr>
              <a:t>Військовим</a:t>
            </a:r>
            <a:r>
              <a:rPr lang="ru-RU" sz="2400" dirty="0" smtClean="0">
                <a:latin typeface="+mn-lt"/>
              </a:rPr>
              <a:t> </a:t>
            </a:r>
            <a:r>
              <a:rPr lang="ru-RU" sz="2400" dirty="0" err="1" smtClean="0">
                <a:latin typeface="+mn-lt"/>
              </a:rPr>
              <a:t>міністерством</a:t>
            </a:r>
            <a:r>
              <a:rPr lang="ru-RU" sz="2400" dirty="0" smtClean="0">
                <a:latin typeface="+mn-lt"/>
              </a:rPr>
              <a:t> УНР </a:t>
            </a:r>
            <a:r>
              <a:rPr lang="ru-RU" sz="2400" dirty="0" err="1" smtClean="0">
                <a:latin typeface="+mn-lt"/>
              </a:rPr>
              <a:t>було</a:t>
            </a:r>
            <a:r>
              <a:rPr lang="ru-RU" sz="2400" dirty="0" smtClean="0">
                <a:latin typeface="+mn-lt"/>
              </a:rPr>
              <a:t> </a:t>
            </a:r>
            <a:r>
              <a:rPr lang="ru-RU" sz="2400" dirty="0" err="1" smtClean="0">
                <a:latin typeface="+mn-lt"/>
              </a:rPr>
              <a:t>утворено</a:t>
            </a:r>
            <a:r>
              <a:rPr lang="ru-RU" sz="2400" dirty="0" smtClean="0">
                <a:latin typeface="+mn-lt"/>
              </a:rPr>
              <a:t> </a:t>
            </a:r>
            <a:r>
              <a:rPr lang="ru-RU" sz="2400" dirty="0" err="1" smtClean="0">
                <a:latin typeface="+mn-lt"/>
              </a:rPr>
              <a:t>комісію</a:t>
            </a:r>
            <a:r>
              <a:rPr lang="ru-RU" sz="2400" dirty="0" smtClean="0">
                <a:latin typeface="+mn-lt"/>
              </a:rPr>
              <a:t> для </a:t>
            </a:r>
            <a:r>
              <a:rPr lang="ru-RU" sz="2400" dirty="0" err="1" smtClean="0">
                <a:latin typeface="+mn-lt"/>
              </a:rPr>
              <a:t>з’ясування</a:t>
            </a:r>
            <a:r>
              <a:rPr lang="ru-RU" sz="2400" dirty="0" smtClean="0">
                <a:latin typeface="+mn-lt"/>
              </a:rPr>
              <a:t> </a:t>
            </a:r>
            <a:r>
              <a:rPr lang="ru-RU" sz="2400" dirty="0" err="1" smtClean="0">
                <a:latin typeface="+mn-lt"/>
              </a:rPr>
              <a:t>обставин</a:t>
            </a:r>
            <a:r>
              <a:rPr lang="ru-RU" sz="2400" dirty="0" smtClean="0">
                <a:latin typeface="+mn-lt"/>
              </a:rPr>
              <a:t> бою </a:t>
            </a:r>
            <a:r>
              <a:rPr lang="ru-RU" sz="2400" dirty="0" err="1" smtClean="0">
                <a:latin typeface="+mn-lt"/>
              </a:rPr>
              <a:t>під</a:t>
            </a:r>
            <a:r>
              <a:rPr lang="ru-RU" sz="2400" dirty="0" smtClean="0">
                <a:latin typeface="+mn-lt"/>
              </a:rPr>
              <a:t> </a:t>
            </a:r>
            <a:r>
              <a:rPr lang="ru-RU" sz="2400" dirty="0" err="1" smtClean="0">
                <a:latin typeface="+mn-lt"/>
              </a:rPr>
              <a:t>Крутами</a:t>
            </a:r>
            <a:r>
              <a:rPr lang="ru-RU" sz="2400" dirty="0" smtClean="0">
                <a:latin typeface="+mn-lt"/>
              </a:rPr>
              <a:t>. До </a:t>
            </a:r>
            <a:r>
              <a:rPr lang="ru-RU" sz="2400" dirty="0" err="1" smtClean="0">
                <a:latin typeface="+mn-lt"/>
              </a:rPr>
              <a:t>її</a:t>
            </a:r>
            <a:r>
              <a:rPr lang="ru-RU" sz="2400" dirty="0" smtClean="0">
                <a:latin typeface="+mn-lt"/>
              </a:rPr>
              <a:t> складу </a:t>
            </a:r>
            <a:r>
              <a:rPr lang="ru-RU" sz="2400" dirty="0" err="1" smtClean="0">
                <a:latin typeface="+mn-lt"/>
              </a:rPr>
              <a:t>увійшов</a:t>
            </a:r>
            <a:r>
              <a:rPr lang="ru-RU" sz="2400" dirty="0" smtClean="0">
                <a:latin typeface="+mn-lt"/>
              </a:rPr>
              <a:t> член </a:t>
            </a:r>
            <a:r>
              <a:rPr lang="ru-RU" sz="2400" dirty="0" err="1" smtClean="0">
                <a:latin typeface="+mn-lt"/>
              </a:rPr>
              <a:t>Центральної</a:t>
            </a:r>
            <a:r>
              <a:rPr lang="ru-RU" sz="2400" dirty="0" smtClean="0">
                <a:latin typeface="+mn-lt"/>
              </a:rPr>
              <a:t> Ради </a:t>
            </a:r>
            <a:r>
              <a:rPr lang="ru-RU" sz="2400" dirty="0" err="1" smtClean="0">
                <a:latin typeface="+mn-lt"/>
              </a:rPr>
              <a:t>Олександр</a:t>
            </a:r>
            <a:r>
              <a:rPr lang="ru-RU" sz="2400" dirty="0" smtClean="0">
                <a:latin typeface="+mn-lt"/>
              </a:rPr>
              <a:t> Шульгин, </a:t>
            </a:r>
            <a:r>
              <a:rPr lang="ru-RU" sz="2400" dirty="0" err="1" smtClean="0">
                <a:latin typeface="+mn-lt"/>
              </a:rPr>
              <a:t>який</a:t>
            </a:r>
            <a:r>
              <a:rPr lang="ru-RU" sz="2400" dirty="0" smtClean="0">
                <a:latin typeface="+mn-lt"/>
              </a:rPr>
              <a:t> </a:t>
            </a:r>
            <a:r>
              <a:rPr lang="ru-RU" sz="2400" dirty="0" err="1" smtClean="0">
                <a:latin typeface="+mn-lt"/>
              </a:rPr>
              <a:t>втратив</a:t>
            </a:r>
            <a:r>
              <a:rPr lang="ru-RU" sz="2400" dirty="0" smtClean="0">
                <a:latin typeface="+mn-lt"/>
              </a:rPr>
              <a:t> у бою </a:t>
            </a:r>
            <a:r>
              <a:rPr lang="ru-RU" sz="2400" dirty="0" err="1" smtClean="0">
                <a:latin typeface="+mn-lt"/>
              </a:rPr>
              <a:t>під</a:t>
            </a:r>
            <a:r>
              <a:rPr lang="ru-RU" sz="2400" dirty="0" smtClean="0">
                <a:latin typeface="+mn-lt"/>
              </a:rPr>
              <a:t> </a:t>
            </a:r>
            <a:r>
              <a:rPr lang="ru-RU" sz="2400" dirty="0" err="1" smtClean="0">
                <a:latin typeface="+mn-lt"/>
              </a:rPr>
              <a:t>Крутами</a:t>
            </a:r>
            <a:r>
              <a:rPr lang="ru-RU" sz="2400" dirty="0" smtClean="0">
                <a:latin typeface="+mn-lt"/>
              </a:rPr>
              <a:t> брата – </a:t>
            </a:r>
            <a:r>
              <a:rPr lang="ru-RU" sz="2400" dirty="0" err="1" smtClean="0">
                <a:latin typeface="+mn-lt"/>
              </a:rPr>
              <a:t>Володимира</a:t>
            </a:r>
            <a:r>
              <a:rPr lang="ru-RU" sz="2400" dirty="0" smtClean="0">
                <a:latin typeface="+mn-lt"/>
              </a:rPr>
              <a:t> Шульгина.</a:t>
            </a:r>
            <a:br>
              <a:rPr lang="ru-RU" sz="2400" dirty="0" smtClean="0">
                <a:latin typeface="+mn-lt"/>
              </a:rPr>
            </a:br>
            <a:r>
              <a:rPr lang="ru-RU" sz="2400" dirty="0" smtClean="0">
                <a:latin typeface="+mn-lt"/>
              </a:rPr>
              <a:t/>
            </a:r>
            <a:br>
              <a:rPr lang="ru-RU" sz="2400" dirty="0" smtClean="0">
                <a:latin typeface="+mn-lt"/>
              </a:rPr>
            </a:br>
            <a:r>
              <a:rPr lang="ru-RU" sz="2400" dirty="0" err="1" smtClean="0">
                <a:latin typeface="+mn-lt"/>
              </a:rPr>
              <a:t>Окрім</a:t>
            </a:r>
            <a:r>
              <a:rPr lang="ru-RU" sz="2400" dirty="0" smtClean="0">
                <a:latin typeface="+mn-lt"/>
              </a:rPr>
              <a:t> </a:t>
            </a:r>
            <a:r>
              <a:rPr lang="ru-RU" sz="2400" dirty="0" smtClean="0">
                <a:latin typeface="+mn-lt"/>
              </a:rPr>
              <a:t>того, на початку </a:t>
            </a:r>
            <a:r>
              <a:rPr lang="ru-RU" sz="2400" dirty="0" err="1" smtClean="0">
                <a:latin typeface="+mn-lt"/>
              </a:rPr>
              <a:t>березня</a:t>
            </a:r>
            <a:r>
              <a:rPr lang="ru-RU" sz="2400" dirty="0" smtClean="0">
                <a:latin typeface="+mn-lt"/>
              </a:rPr>
              <a:t> до </a:t>
            </a:r>
            <a:r>
              <a:rPr lang="ru-RU" sz="2400" dirty="0" err="1" smtClean="0">
                <a:latin typeface="+mn-lt"/>
              </a:rPr>
              <a:t>Центральної</a:t>
            </a:r>
            <a:r>
              <a:rPr lang="ru-RU" sz="2400" dirty="0" smtClean="0">
                <a:latin typeface="+mn-lt"/>
              </a:rPr>
              <a:t> Ради </a:t>
            </a:r>
            <a:r>
              <a:rPr lang="ru-RU" sz="2400" dirty="0" err="1" smtClean="0">
                <a:latin typeface="+mn-lt"/>
              </a:rPr>
              <a:t>надійшли</a:t>
            </a:r>
            <a:r>
              <a:rPr lang="ru-RU" sz="2400" dirty="0" smtClean="0">
                <a:latin typeface="+mn-lt"/>
              </a:rPr>
              <a:t> </a:t>
            </a:r>
            <a:r>
              <a:rPr lang="ru-RU" sz="2400" dirty="0" err="1" smtClean="0">
                <a:latin typeface="+mn-lt"/>
              </a:rPr>
              <a:t>численні</a:t>
            </a:r>
            <a:r>
              <a:rPr lang="ru-RU" sz="2400" dirty="0" smtClean="0">
                <a:latin typeface="+mn-lt"/>
              </a:rPr>
              <a:t> </a:t>
            </a:r>
            <a:r>
              <a:rPr lang="ru-RU" sz="2400" dirty="0" err="1" smtClean="0">
                <a:latin typeface="+mn-lt"/>
              </a:rPr>
              <a:t>листи</a:t>
            </a:r>
            <a:r>
              <a:rPr lang="ru-RU" sz="2400" dirty="0" smtClean="0">
                <a:latin typeface="+mn-lt"/>
              </a:rPr>
              <a:t> </a:t>
            </a:r>
            <a:r>
              <a:rPr lang="ru-RU" sz="2400" dirty="0" err="1" smtClean="0">
                <a:latin typeface="+mn-lt"/>
              </a:rPr>
              <a:t>від</a:t>
            </a:r>
            <a:r>
              <a:rPr lang="ru-RU" sz="2400" dirty="0" smtClean="0">
                <a:latin typeface="+mn-lt"/>
              </a:rPr>
              <a:t> </a:t>
            </a:r>
            <a:r>
              <a:rPr lang="ru-RU" sz="2400" dirty="0" err="1" smtClean="0">
                <a:latin typeface="+mn-lt"/>
              </a:rPr>
              <a:t>батьків</a:t>
            </a:r>
            <a:r>
              <a:rPr lang="ru-RU" sz="2400" dirty="0" smtClean="0">
                <a:latin typeface="+mn-lt"/>
              </a:rPr>
              <a:t> </a:t>
            </a:r>
            <a:r>
              <a:rPr lang="ru-RU" sz="2400" dirty="0" err="1" smtClean="0">
                <a:latin typeface="+mn-lt"/>
              </a:rPr>
              <a:t>із</a:t>
            </a:r>
            <a:r>
              <a:rPr lang="ru-RU" sz="2400" dirty="0" smtClean="0">
                <a:latin typeface="+mn-lt"/>
              </a:rPr>
              <a:t> </a:t>
            </a:r>
            <a:r>
              <a:rPr lang="ru-RU" sz="2400" dirty="0" err="1" smtClean="0">
                <a:latin typeface="+mn-lt"/>
              </a:rPr>
              <a:t>проханням</a:t>
            </a:r>
            <a:r>
              <a:rPr lang="ru-RU" sz="2400" dirty="0" smtClean="0">
                <a:latin typeface="+mn-lt"/>
              </a:rPr>
              <a:t> </a:t>
            </a:r>
            <a:r>
              <a:rPr lang="ru-RU" sz="2400" dirty="0" err="1" smtClean="0">
                <a:latin typeface="+mn-lt"/>
              </a:rPr>
              <a:t>розшуку</a:t>
            </a:r>
            <a:r>
              <a:rPr lang="ru-RU" sz="2400" dirty="0" smtClean="0">
                <a:latin typeface="+mn-lt"/>
              </a:rPr>
              <a:t> </a:t>
            </a:r>
            <a:r>
              <a:rPr lang="ru-RU" sz="2400" dirty="0" err="1" smtClean="0">
                <a:latin typeface="+mn-lt"/>
              </a:rPr>
              <a:t>їх</a:t>
            </a:r>
            <a:r>
              <a:rPr lang="ru-RU" sz="2400" dirty="0" smtClean="0">
                <a:latin typeface="+mn-lt"/>
              </a:rPr>
              <a:t> </a:t>
            </a:r>
            <a:r>
              <a:rPr lang="ru-RU" sz="2400" dirty="0" err="1" smtClean="0">
                <a:latin typeface="+mn-lt"/>
              </a:rPr>
              <a:t>дітей</a:t>
            </a:r>
            <a:r>
              <a:rPr lang="ru-RU" sz="2400" dirty="0" smtClean="0">
                <a:latin typeface="+mn-lt"/>
              </a:rPr>
              <a:t>, </a:t>
            </a:r>
            <a:r>
              <a:rPr lang="ru-RU" sz="2400" dirty="0" err="1" smtClean="0">
                <a:latin typeface="+mn-lt"/>
              </a:rPr>
              <a:t>які</a:t>
            </a:r>
            <a:r>
              <a:rPr lang="ru-RU" sz="2400" dirty="0" smtClean="0">
                <a:latin typeface="+mn-lt"/>
              </a:rPr>
              <a:t> брали участь у </a:t>
            </a:r>
            <a:r>
              <a:rPr lang="ru-RU" sz="2400" dirty="0" err="1" smtClean="0">
                <a:latin typeface="+mn-lt"/>
              </a:rPr>
              <a:t>битві</a:t>
            </a:r>
            <a:r>
              <a:rPr lang="ru-RU" sz="2400" dirty="0" smtClean="0">
                <a:latin typeface="+mn-lt"/>
              </a:rPr>
              <a:t>.</a:t>
            </a:r>
            <a:r>
              <a:rPr lang="ru-RU" dirty="0" smtClean="0"/>
              <a:t/>
            </a:r>
            <a:br>
              <a:rPr lang="ru-RU" dirty="0" smtClean="0"/>
            </a:br>
            <a:endParaRPr lang="ru-RU" dirty="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734272"/>
          </a:xfrm>
        </p:spPr>
        <p:txBody>
          <a:bodyPr>
            <a:normAutofit/>
          </a:bodyPr>
          <a:lstStyle/>
          <a:p>
            <a:r>
              <a:rPr lang="uk-UA" sz="3600" b="1" i="1" dirty="0" smtClean="0"/>
              <a:t>Вшанування </a:t>
            </a:r>
            <a:r>
              <a:rPr lang="ru-RU" sz="3600" b="1" i="1" dirty="0" err="1" smtClean="0"/>
              <a:t>пам’яті</a:t>
            </a:r>
            <a:r>
              <a:rPr lang="ru-RU" sz="3600" b="1" i="1" dirty="0" smtClean="0"/>
              <a:t> </a:t>
            </a:r>
            <a:r>
              <a:rPr lang="ru-RU" sz="3600" b="1" i="1" dirty="0" err="1" smtClean="0"/>
              <a:t>загиблих</a:t>
            </a:r>
            <a:r>
              <a:rPr lang="ru-RU" sz="3600" b="1" i="1" dirty="0" smtClean="0"/>
              <a:t> у </a:t>
            </a:r>
            <a:r>
              <a:rPr lang="ru-RU" sz="3600" b="1" i="1" dirty="0" err="1" smtClean="0"/>
              <a:t>цій</a:t>
            </a:r>
            <a:r>
              <a:rPr lang="ru-RU" sz="3600" b="1" i="1" dirty="0" smtClean="0"/>
              <a:t> </a:t>
            </a:r>
            <a:r>
              <a:rPr lang="ru-RU" sz="3600" b="1" i="1" dirty="0" err="1" smtClean="0"/>
              <a:t>боротьбі</a:t>
            </a:r>
            <a:endParaRPr lang="ru-RU" sz="3600" b="1" i="1"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8229600" cy="5184576"/>
          </a:xfrm>
        </p:spPr>
        <p:txBody>
          <a:bodyPr>
            <a:normAutofit/>
          </a:bodyPr>
          <a:lstStyle/>
          <a:p>
            <a:r>
              <a:rPr lang="ru-RU" sz="2400" dirty="0" smtClean="0">
                <a:latin typeface="+mn-lt"/>
              </a:rPr>
              <a:t>  </a:t>
            </a:r>
            <a:r>
              <a:rPr lang="ru-RU" sz="2400" dirty="0" err="1" smtClean="0">
                <a:latin typeface="+mn-lt"/>
              </a:rPr>
              <a:t>Під</a:t>
            </a:r>
            <a:r>
              <a:rPr lang="ru-RU" sz="2400" dirty="0" smtClean="0">
                <a:latin typeface="+mn-lt"/>
              </a:rPr>
              <a:t> </a:t>
            </a:r>
            <a:r>
              <a:rPr lang="ru-RU" sz="2400" dirty="0" smtClean="0">
                <a:latin typeface="+mn-lt"/>
              </a:rPr>
              <a:t>час </a:t>
            </a:r>
            <a:r>
              <a:rPr lang="ru-RU" sz="2400" dirty="0" err="1" smtClean="0">
                <a:latin typeface="+mn-lt"/>
              </a:rPr>
              <a:t>першого</a:t>
            </a:r>
            <a:r>
              <a:rPr lang="ru-RU" sz="2400" dirty="0" smtClean="0">
                <a:latin typeface="+mn-lt"/>
              </a:rPr>
              <a:t> </a:t>
            </a:r>
            <a:r>
              <a:rPr lang="ru-RU" sz="2400" dirty="0" err="1" smtClean="0">
                <a:latin typeface="+mn-lt"/>
              </a:rPr>
              <a:t>засідання</a:t>
            </a:r>
            <a:r>
              <a:rPr lang="ru-RU" sz="2400" dirty="0" smtClean="0">
                <a:latin typeface="+mn-lt"/>
              </a:rPr>
              <a:t> </a:t>
            </a:r>
            <a:r>
              <a:rPr lang="ru-RU" sz="2400" dirty="0" err="1" smtClean="0">
                <a:latin typeface="+mn-lt"/>
              </a:rPr>
              <a:t>Малої</a:t>
            </a:r>
            <a:r>
              <a:rPr lang="ru-RU" sz="2400" dirty="0" smtClean="0">
                <a:latin typeface="+mn-lt"/>
              </a:rPr>
              <a:t> Ради </a:t>
            </a:r>
            <a:r>
              <a:rPr lang="ru-RU" sz="2400" dirty="0" err="1" smtClean="0">
                <a:latin typeface="+mn-lt"/>
              </a:rPr>
              <a:t>після</a:t>
            </a:r>
            <a:r>
              <a:rPr lang="ru-RU" sz="2400" dirty="0" smtClean="0">
                <a:latin typeface="+mn-lt"/>
              </a:rPr>
              <a:t> </a:t>
            </a:r>
            <a:r>
              <a:rPr lang="ru-RU" sz="2400" dirty="0" err="1" smtClean="0">
                <a:latin typeface="+mn-lt"/>
              </a:rPr>
              <a:t>повернення</a:t>
            </a:r>
            <a:r>
              <a:rPr lang="ru-RU" sz="2400" dirty="0" smtClean="0">
                <a:latin typeface="+mn-lt"/>
              </a:rPr>
              <a:t> до </a:t>
            </a:r>
            <a:r>
              <a:rPr lang="ru-RU" sz="2400" dirty="0" err="1" smtClean="0">
                <a:latin typeface="+mn-lt"/>
              </a:rPr>
              <a:t>Києва</a:t>
            </a:r>
            <a:r>
              <a:rPr lang="ru-RU" sz="2400" dirty="0" smtClean="0">
                <a:latin typeface="+mn-lt"/>
              </a:rPr>
              <a:t> 9 </a:t>
            </a:r>
            <a:r>
              <a:rPr lang="ru-RU" sz="2400" dirty="0" err="1" smtClean="0">
                <a:latin typeface="+mn-lt"/>
              </a:rPr>
              <a:t>березня</a:t>
            </a:r>
            <a:r>
              <a:rPr lang="ru-RU" sz="2400" dirty="0" smtClean="0">
                <a:latin typeface="+mn-lt"/>
              </a:rPr>
              <a:t> 1918 року </a:t>
            </a:r>
            <a:r>
              <a:rPr lang="ru-RU" sz="2400" dirty="0" err="1" smtClean="0">
                <a:latin typeface="+mn-lt"/>
              </a:rPr>
              <a:t>особисто</a:t>
            </a:r>
            <a:r>
              <a:rPr lang="ru-RU" sz="2400" dirty="0" smtClean="0">
                <a:latin typeface="+mn-lt"/>
              </a:rPr>
              <a:t> </a:t>
            </a:r>
            <a:r>
              <a:rPr lang="ru-RU" sz="2400" dirty="0" err="1" smtClean="0">
                <a:latin typeface="+mn-lt"/>
              </a:rPr>
              <a:t>Михайлом</a:t>
            </a:r>
            <a:r>
              <a:rPr lang="ru-RU" sz="2400" dirty="0" smtClean="0">
                <a:latin typeface="+mn-lt"/>
              </a:rPr>
              <a:t> </a:t>
            </a:r>
            <a:r>
              <a:rPr lang="ru-RU" sz="2400" dirty="0" err="1" smtClean="0">
                <a:latin typeface="+mn-lt"/>
              </a:rPr>
              <a:t>Грушевським</a:t>
            </a:r>
            <a:r>
              <a:rPr lang="ru-RU" sz="2400" dirty="0" smtClean="0">
                <a:latin typeface="+mn-lt"/>
              </a:rPr>
              <a:t> </a:t>
            </a:r>
            <a:r>
              <a:rPr lang="ru-RU" sz="2400" dirty="0" err="1" smtClean="0">
                <a:latin typeface="+mn-lt"/>
              </a:rPr>
              <a:t>була</a:t>
            </a:r>
            <a:r>
              <a:rPr lang="ru-RU" sz="2400" dirty="0" smtClean="0">
                <a:latin typeface="+mn-lt"/>
              </a:rPr>
              <a:t> </a:t>
            </a:r>
            <a:r>
              <a:rPr lang="ru-RU" sz="2400" dirty="0" err="1" smtClean="0">
                <a:latin typeface="+mn-lt"/>
              </a:rPr>
              <a:t>висловлена</a:t>
            </a:r>
            <a:r>
              <a:rPr lang="ru-RU" sz="2400" dirty="0" smtClean="0">
                <a:latin typeface="+mn-lt"/>
              </a:rPr>
              <a:t> </a:t>
            </a:r>
            <a:r>
              <a:rPr lang="ru-RU" sz="2400" dirty="0" err="1" smtClean="0">
                <a:latin typeface="+mn-lt"/>
              </a:rPr>
              <a:t>ідея</a:t>
            </a:r>
            <a:r>
              <a:rPr lang="ru-RU" sz="2400" dirty="0" smtClean="0">
                <a:latin typeface="+mn-lt"/>
              </a:rPr>
              <a:t> </a:t>
            </a:r>
            <a:r>
              <a:rPr lang="ru-RU" sz="2400" dirty="0" err="1" smtClean="0">
                <a:latin typeface="+mn-lt"/>
              </a:rPr>
              <a:t>вшанування</a:t>
            </a:r>
            <a:r>
              <a:rPr lang="ru-RU" sz="2400" dirty="0" smtClean="0">
                <a:latin typeface="+mn-lt"/>
              </a:rPr>
              <a:t> </a:t>
            </a:r>
            <a:r>
              <a:rPr lang="ru-RU" sz="2400" dirty="0" err="1" smtClean="0">
                <a:latin typeface="+mn-lt"/>
              </a:rPr>
              <a:t>пам’яті</a:t>
            </a:r>
            <a:r>
              <a:rPr lang="ru-RU" sz="2400" dirty="0" smtClean="0">
                <a:latin typeface="+mn-lt"/>
              </a:rPr>
              <a:t> "</a:t>
            </a:r>
            <a:r>
              <a:rPr lang="ru-RU" sz="2400" dirty="0" err="1" smtClean="0">
                <a:latin typeface="+mn-lt"/>
              </a:rPr>
              <a:t>забитих</a:t>
            </a:r>
            <a:r>
              <a:rPr lang="ru-RU" sz="2400" dirty="0" smtClean="0">
                <a:latin typeface="+mn-lt"/>
              </a:rPr>
              <a:t> </a:t>
            </a:r>
            <a:r>
              <a:rPr lang="ru-RU" sz="2400" dirty="0" err="1" smtClean="0">
                <a:latin typeface="+mn-lt"/>
              </a:rPr>
              <a:t>стрільців</a:t>
            </a:r>
            <a:r>
              <a:rPr lang="ru-RU" sz="2400" dirty="0" smtClean="0">
                <a:latin typeface="+mn-lt"/>
              </a:rPr>
              <a:t>" </a:t>
            </a:r>
            <a:r>
              <a:rPr lang="ru-RU" sz="2400" dirty="0" err="1" smtClean="0">
                <a:latin typeface="+mn-lt"/>
              </a:rPr>
              <a:t>і</a:t>
            </a:r>
            <a:r>
              <a:rPr lang="ru-RU" sz="2400" dirty="0" smtClean="0">
                <a:latin typeface="+mn-lt"/>
              </a:rPr>
              <a:t> </a:t>
            </a:r>
            <a:r>
              <a:rPr lang="ru-RU" sz="2400" dirty="0" err="1" smtClean="0">
                <a:latin typeface="+mn-lt"/>
              </a:rPr>
              <a:t>урочистого</a:t>
            </a:r>
            <a:r>
              <a:rPr lang="ru-RU" sz="2400" dirty="0" smtClean="0">
                <a:latin typeface="+mn-lt"/>
              </a:rPr>
              <a:t> </a:t>
            </a:r>
            <a:r>
              <a:rPr lang="ru-RU" sz="2400" dirty="0" err="1" smtClean="0">
                <a:latin typeface="+mn-lt"/>
              </a:rPr>
              <a:t>перепоховання</a:t>
            </a:r>
            <a:r>
              <a:rPr lang="ru-RU" sz="2400" dirty="0" smtClean="0">
                <a:latin typeface="+mn-lt"/>
              </a:rPr>
              <a:t> </a:t>
            </a:r>
            <a:r>
              <a:rPr lang="ru-RU" sz="2400" dirty="0" err="1" smtClean="0">
                <a:latin typeface="+mn-lt"/>
              </a:rPr>
              <a:t>їх</a:t>
            </a:r>
            <a:r>
              <a:rPr lang="ru-RU" sz="2400" dirty="0" smtClean="0">
                <a:latin typeface="+mn-lt"/>
              </a:rPr>
              <a:t> у </a:t>
            </a:r>
            <a:r>
              <a:rPr lang="ru-RU" sz="2400" dirty="0" err="1" smtClean="0">
                <a:latin typeface="+mn-lt"/>
              </a:rPr>
              <a:t>Києві</a:t>
            </a:r>
            <a:r>
              <a:rPr lang="ru-RU" sz="2400" dirty="0" smtClean="0">
                <a:latin typeface="+mn-lt"/>
              </a:rPr>
              <a:t> на </a:t>
            </a:r>
            <a:r>
              <a:rPr lang="ru-RU" sz="2400" dirty="0" err="1" smtClean="0">
                <a:latin typeface="+mn-lt"/>
              </a:rPr>
              <a:t>Аскольдовій</a:t>
            </a:r>
            <a:r>
              <a:rPr lang="ru-RU" sz="2400" dirty="0" smtClean="0">
                <a:latin typeface="+mn-lt"/>
              </a:rPr>
              <a:t> </a:t>
            </a:r>
            <a:r>
              <a:rPr lang="ru-RU" sz="2400" dirty="0" err="1" smtClean="0">
                <a:latin typeface="+mn-lt"/>
              </a:rPr>
              <a:t>могилі</a:t>
            </a:r>
            <a:r>
              <a:rPr lang="ru-RU" sz="2400" dirty="0" smtClean="0">
                <a:latin typeface="+mn-lt"/>
              </a:rPr>
              <a:t>.</a:t>
            </a:r>
            <a:br>
              <a:rPr lang="ru-RU" sz="2400" dirty="0" smtClean="0">
                <a:latin typeface="+mn-lt"/>
              </a:rPr>
            </a:br>
            <a:r>
              <a:rPr lang="ru-RU" sz="2400" dirty="0" smtClean="0">
                <a:latin typeface="+mn-lt"/>
              </a:rPr>
              <a:t>  </a:t>
            </a:r>
            <a:r>
              <a:rPr lang="ru-RU" sz="2400" dirty="0" err="1" smtClean="0">
                <a:latin typeface="+mn-lt"/>
              </a:rPr>
              <a:t>Ця</a:t>
            </a:r>
            <a:r>
              <a:rPr lang="ru-RU" sz="2400" dirty="0" smtClean="0">
                <a:latin typeface="+mn-lt"/>
              </a:rPr>
              <a:t> </a:t>
            </a:r>
            <a:r>
              <a:rPr lang="ru-RU" sz="2400" dirty="0" err="1" smtClean="0">
                <a:latin typeface="+mn-lt"/>
              </a:rPr>
              <a:t>пропозиція</a:t>
            </a:r>
            <a:r>
              <a:rPr lang="ru-RU" sz="2400" dirty="0" smtClean="0">
                <a:latin typeface="+mn-lt"/>
              </a:rPr>
              <a:t> </a:t>
            </a:r>
            <a:r>
              <a:rPr lang="ru-RU" sz="2400" dirty="0" err="1" smtClean="0">
                <a:latin typeface="+mn-lt"/>
              </a:rPr>
              <a:t>була</a:t>
            </a:r>
            <a:r>
              <a:rPr lang="ru-RU" sz="2400" dirty="0" smtClean="0">
                <a:latin typeface="+mn-lt"/>
              </a:rPr>
              <a:t> </a:t>
            </a:r>
            <a:r>
              <a:rPr lang="ru-RU" sz="2400" dirty="0" err="1" smtClean="0">
                <a:latin typeface="+mn-lt"/>
              </a:rPr>
              <a:t>прийнята</a:t>
            </a:r>
            <a:r>
              <a:rPr lang="ru-RU" sz="2400" dirty="0" smtClean="0">
                <a:latin typeface="+mn-lt"/>
              </a:rPr>
              <a:t> </a:t>
            </a:r>
            <a:r>
              <a:rPr lang="ru-RU" sz="2400" dirty="0" err="1" smtClean="0">
                <a:latin typeface="+mn-lt"/>
              </a:rPr>
              <a:t>одностайно</a:t>
            </a:r>
            <a:r>
              <a:rPr lang="ru-RU" sz="2400" dirty="0" smtClean="0">
                <a:latin typeface="+mn-lt"/>
              </a:rPr>
              <a:t> </a:t>
            </a:r>
            <a:r>
              <a:rPr lang="ru-RU" sz="2400" dirty="0" err="1" smtClean="0">
                <a:latin typeface="+mn-lt"/>
              </a:rPr>
              <a:t>усіма</a:t>
            </a:r>
            <a:r>
              <a:rPr lang="ru-RU" sz="2400" dirty="0" smtClean="0">
                <a:latin typeface="+mn-lt"/>
              </a:rPr>
              <a:t> членами </a:t>
            </a:r>
            <a:r>
              <a:rPr lang="ru-RU" sz="2400" dirty="0" err="1" smtClean="0">
                <a:latin typeface="+mn-lt"/>
              </a:rPr>
              <a:t>Малої</a:t>
            </a:r>
            <a:r>
              <a:rPr lang="ru-RU" sz="2400" dirty="0" smtClean="0">
                <a:latin typeface="+mn-lt"/>
              </a:rPr>
              <a:t> Ради. </a:t>
            </a:r>
            <a:r>
              <a:rPr lang="ru-RU" sz="2400" dirty="0" err="1" smtClean="0">
                <a:latin typeface="+mn-lt"/>
              </a:rPr>
              <a:t>Також</a:t>
            </a:r>
            <a:r>
              <a:rPr lang="ru-RU" sz="2400" dirty="0" smtClean="0">
                <a:latin typeface="+mn-lt"/>
              </a:rPr>
              <a:t> Рада </a:t>
            </a:r>
            <a:r>
              <a:rPr lang="ru-RU" sz="2400" dirty="0" err="1" smtClean="0">
                <a:latin typeface="+mn-lt"/>
              </a:rPr>
              <a:t>вшанувала</a:t>
            </a:r>
            <a:r>
              <a:rPr lang="ru-RU" sz="2400" dirty="0" smtClean="0">
                <a:latin typeface="+mn-lt"/>
              </a:rPr>
              <a:t> </a:t>
            </a:r>
            <a:r>
              <a:rPr lang="ru-RU" sz="2400" dirty="0" err="1" smtClean="0">
                <a:latin typeface="+mn-lt"/>
              </a:rPr>
              <a:t>пам’ять</a:t>
            </a:r>
            <a:r>
              <a:rPr lang="ru-RU" sz="2400" dirty="0" smtClean="0">
                <a:latin typeface="+mn-lt"/>
              </a:rPr>
              <a:t> </a:t>
            </a:r>
            <a:r>
              <a:rPr lang="ru-RU" sz="2400" dirty="0" err="1" smtClean="0">
                <a:latin typeface="+mn-lt"/>
              </a:rPr>
              <a:t>загиблих</a:t>
            </a:r>
            <a:r>
              <a:rPr lang="ru-RU" sz="2400" dirty="0" smtClean="0">
                <a:latin typeface="+mn-lt"/>
              </a:rPr>
              <a:t> </a:t>
            </a:r>
            <a:r>
              <a:rPr lang="ru-RU" sz="2400" dirty="0" err="1" smtClean="0">
                <a:latin typeface="+mn-lt"/>
              </a:rPr>
              <a:t>вставанням</a:t>
            </a:r>
            <a:r>
              <a:rPr lang="ru-RU" sz="2400" dirty="0" smtClean="0">
                <a:latin typeface="+mn-lt"/>
              </a:rPr>
              <a:t>.</a:t>
            </a:r>
            <a:r>
              <a:rPr lang="ru-RU" sz="2400" dirty="0" smtClean="0">
                <a:latin typeface="+mn-lt"/>
              </a:rPr>
              <a:t/>
            </a:r>
            <a:br>
              <a:rPr lang="ru-RU" sz="2400" dirty="0" smtClean="0">
                <a:latin typeface="+mn-lt"/>
              </a:rPr>
            </a:br>
            <a:r>
              <a:rPr lang="ru-RU" sz="2400" dirty="0" smtClean="0">
                <a:latin typeface="+mn-lt"/>
              </a:rPr>
              <a:t>   Таким </a:t>
            </a:r>
            <a:r>
              <a:rPr lang="ru-RU" sz="2400" dirty="0" smtClean="0">
                <a:latin typeface="+mn-lt"/>
              </a:rPr>
              <a:t>чином </a:t>
            </a:r>
            <a:r>
              <a:rPr lang="ru-RU" sz="2400" dirty="0" err="1" smtClean="0">
                <a:latin typeface="+mn-lt"/>
              </a:rPr>
              <a:t>саме</a:t>
            </a:r>
            <a:r>
              <a:rPr lang="ru-RU" sz="2400" dirty="0" smtClean="0">
                <a:latin typeface="+mn-lt"/>
              </a:rPr>
              <a:t> Михайло </a:t>
            </a:r>
            <a:r>
              <a:rPr lang="ru-RU" sz="2400" dirty="0" err="1" smtClean="0">
                <a:latin typeface="+mn-lt"/>
              </a:rPr>
              <a:t>Грушевський</a:t>
            </a:r>
            <a:r>
              <a:rPr lang="ru-RU" sz="2400" dirty="0" smtClean="0">
                <a:latin typeface="+mn-lt"/>
              </a:rPr>
              <a:t> </a:t>
            </a:r>
            <a:r>
              <a:rPr lang="ru-RU" sz="2400" dirty="0" err="1" smtClean="0">
                <a:latin typeface="+mn-lt"/>
              </a:rPr>
              <a:t>вперше</a:t>
            </a:r>
            <a:r>
              <a:rPr lang="ru-RU" sz="2400" dirty="0" smtClean="0">
                <a:latin typeface="+mn-lt"/>
              </a:rPr>
              <a:t> </a:t>
            </a:r>
            <a:r>
              <a:rPr lang="ru-RU" sz="2400" dirty="0" err="1" smtClean="0">
                <a:latin typeface="+mn-lt"/>
              </a:rPr>
              <a:t>звернувся</a:t>
            </a:r>
            <a:r>
              <a:rPr lang="ru-RU" sz="2400" dirty="0" smtClean="0">
                <a:latin typeface="+mn-lt"/>
              </a:rPr>
              <a:t> до </a:t>
            </a:r>
            <a:r>
              <a:rPr lang="ru-RU" sz="2400" dirty="0" err="1" smtClean="0">
                <a:latin typeface="+mn-lt"/>
              </a:rPr>
              <a:t>культивування</a:t>
            </a:r>
            <a:r>
              <a:rPr lang="ru-RU" sz="2400" dirty="0" smtClean="0">
                <a:latin typeface="+mn-lt"/>
              </a:rPr>
              <a:t> </a:t>
            </a:r>
            <a:r>
              <a:rPr lang="ru-RU" sz="2400" dirty="0" err="1" smtClean="0">
                <a:latin typeface="+mn-lt"/>
              </a:rPr>
              <a:t>цієї</a:t>
            </a:r>
            <a:r>
              <a:rPr lang="ru-RU" sz="2400" dirty="0" smtClean="0">
                <a:latin typeface="+mn-lt"/>
              </a:rPr>
              <a:t> </a:t>
            </a:r>
            <a:r>
              <a:rPr lang="ru-RU" sz="2400" dirty="0" err="1" smtClean="0">
                <a:latin typeface="+mn-lt"/>
              </a:rPr>
              <a:t>історичної</a:t>
            </a:r>
            <a:r>
              <a:rPr lang="ru-RU" sz="2400" dirty="0" smtClean="0">
                <a:latin typeface="+mn-lt"/>
              </a:rPr>
              <a:t> </a:t>
            </a:r>
            <a:r>
              <a:rPr lang="ru-RU" sz="2400" dirty="0" err="1" smtClean="0">
                <a:latin typeface="+mn-lt"/>
              </a:rPr>
              <a:t>події</a:t>
            </a:r>
            <a:r>
              <a:rPr lang="ru-RU" sz="2400" dirty="0" smtClean="0">
                <a:latin typeface="+mn-lt"/>
              </a:rPr>
              <a:t> на </a:t>
            </a:r>
            <a:r>
              <a:rPr lang="ru-RU" sz="2400" dirty="0" err="1" smtClean="0">
                <a:latin typeface="+mn-lt"/>
              </a:rPr>
              <a:t>офіційному</a:t>
            </a:r>
            <a:r>
              <a:rPr lang="ru-RU" sz="2400" dirty="0" smtClean="0">
                <a:latin typeface="+mn-lt"/>
              </a:rPr>
              <a:t> </a:t>
            </a:r>
            <a:r>
              <a:rPr lang="ru-RU" sz="2400" dirty="0" err="1" smtClean="0">
                <a:latin typeface="+mn-lt"/>
              </a:rPr>
              <a:t>владному</a:t>
            </a:r>
            <a:r>
              <a:rPr lang="ru-RU" sz="2400" dirty="0" smtClean="0">
                <a:latin typeface="+mn-lt"/>
              </a:rPr>
              <a:t> </a:t>
            </a:r>
            <a:r>
              <a:rPr lang="ru-RU" sz="2400" dirty="0" err="1" smtClean="0">
                <a:latin typeface="+mn-lt"/>
              </a:rPr>
              <a:t>рівні</a:t>
            </a:r>
            <a:r>
              <a:rPr lang="ru-RU" sz="2400" dirty="0" smtClean="0">
                <a:latin typeface="+mn-lt"/>
              </a:rPr>
              <a:t>.</a:t>
            </a:r>
            <a:r>
              <a:rPr lang="ru-RU" sz="3200" dirty="0" smtClean="0"/>
              <a:t/>
            </a:r>
            <a:br>
              <a:rPr lang="ru-RU" sz="3200" dirty="0" smtClean="0"/>
            </a:br>
            <a:endParaRPr lang="ru-RU" sz="3200" dirty="0">
              <a:latin typeface="+mn-lt"/>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6bdf5d-kruty-oholoshennia.jpg"/>
          <p:cNvPicPr>
            <a:picLocks noChangeAspect="1"/>
          </p:cNvPicPr>
          <p:nvPr/>
        </p:nvPicPr>
        <p:blipFill>
          <a:blip r:embed="rId2" cstate="print"/>
          <a:stretch>
            <a:fillRect/>
          </a:stretch>
        </p:blipFill>
        <p:spPr>
          <a:xfrm>
            <a:off x="467544" y="1052736"/>
            <a:ext cx="8213413" cy="5256584"/>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4086200"/>
          </a:xfrm>
        </p:spPr>
        <p:txBody>
          <a:bodyPr>
            <a:normAutofit/>
          </a:bodyPr>
          <a:lstStyle/>
          <a:p>
            <a:r>
              <a:rPr lang="ru-RU" sz="3200" dirty="0" smtClean="0"/>
              <a:t>У 1918 </a:t>
            </a:r>
            <a:r>
              <a:rPr lang="ru-RU" sz="3200" dirty="0" err="1" smtClean="0"/>
              <a:t>році</a:t>
            </a:r>
            <a:r>
              <a:rPr lang="ru-RU" sz="3200" dirty="0" smtClean="0"/>
              <a:t> </a:t>
            </a:r>
            <a:r>
              <a:rPr lang="ru-RU" sz="3200" dirty="0" err="1" smtClean="0"/>
              <a:t>Павло</a:t>
            </a:r>
            <a:r>
              <a:rPr lang="ru-RU" sz="3200" dirty="0" smtClean="0"/>
              <a:t> </a:t>
            </a:r>
            <a:r>
              <a:rPr lang="ru-RU" sz="3200" dirty="0" err="1" smtClean="0"/>
              <a:t>Тичина</a:t>
            </a:r>
            <a:r>
              <a:rPr lang="ru-RU" sz="3200" dirty="0" smtClean="0"/>
              <a:t> </a:t>
            </a:r>
            <a:r>
              <a:rPr lang="ru-RU" sz="3200" dirty="0" err="1" smtClean="0"/>
              <a:t>пише</a:t>
            </a:r>
            <a:r>
              <a:rPr lang="ru-RU" sz="3200" dirty="0" smtClean="0"/>
              <a:t> </a:t>
            </a:r>
            <a:r>
              <a:rPr lang="ru-RU" sz="3200" dirty="0" err="1" smtClean="0"/>
              <a:t>свій</a:t>
            </a:r>
            <a:r>
              <a:rPr lang="ru-RU" sz="3200" dirty="0" smtClean="0"/>
              <a:t> </a:t>
            </a:r>
            <a:r>
              <a:rPr lang="ru-RU" sz="3200" dirty="0" err="1" smtClean="0"/>
              <a:t>знаменитий</a:t>
            </a:r>
            <a:r>
              <a:rPr lang="ru-RU" sz="3200" dirty="0" smtClean="0"/>
              <a:t> </a:t>
            </a:r>
            <a:r>
              <a:rPr lang="ru-RU" sz="3200" dirty="0" err="1" smtClean="0"/>
              <a:t>вірш</a:t>
            </a:r>
            <a:r>
              <a:rPr lang="ru-RU" sz="3200" dirty="0" smtClean="0"/>
              <a:t> "</a:t>
            </a:r>
            <a:r>
              <a:rPr lang="ru-RU" sz="3200" dirty="0" err="1" smtClean="0"/>
              <a:t>Пам’яті</a:t>
            </a:r>
            <a:r>
              <a:rPr lang="ru-RU" sz="3200" dirty="0" smtClean="0"/>
              <a:t> </a:t>
            </a:r>
            <a:r>
              <a:rPr lang="ru-RU" sz="3200" dirty="0" err="1" smtClean="0"/>
              <a:t>тридцяти</a:t>
            </a:r>
            <a:r>
              <a:rPr lang="ru-RU" sz="3200" dirty="0" smtClean="0"/>
              <a:t>", </a:t>
            </a:r>
            <a:r>
              <a:rPr lang="ru-RU" sz="3200" dirty="0" err="1" smtClean="0"/>
              <a:t>присвячений</a:t>
            </a:r>
            <a:r>
              <a:rPr lang="ru-RU" sz="3200" dirty="0" smtClean="0"/>
              <a:t> </a:t>
            </a:r>
            <a:r>
              <a:rPr lang="ru-RU" sz="3200" dirty="0" err="1" smtClean="0"/>
              <a:t>похорону</a:t>
            </a:r>
            <a:r>
              <a:rPr lang="ru-RU" sz="3200" dirty="0" smtClean="0"/>
              <a:t> </a:t>
            </a:r>
            <a:r>
              <a:rPr lang="ru-RU" sz="3200" dirty="0" err="1" smtClean="0"/>
              <a:t>студентів</a:t>
            </a:r>
            <a:r>
              <a:rPr lang="ru-RU" sz="3200" dirty="0" smtClean="0"/>
              <a:t>, </a:t>
            </a:r>
            <a:r>
              <a:rPr lang="ru-RU" sz="3200" dirty="0" err="1" smtClean="0"/>
              <a:t>загиблих</a:t>
            </a:r>
            <a:r>
              <a:rPr lang="ru-RU" sz="3200" dirty="0" smtClean="0"/>
              <a:t> </a:t>
            </a:r>
            <a:r>
              <a:rPr lang="ru-RU" sz="3200" dirty="0" err="1" smtClean="0"/>
              <a:t>під</a:t>
            </a:r>
            <a:r>
              <a:rPr lang="ru-RU" sz="3200" dirty="0" smtClean="0"/>
              <a:t> </a:t>
            </a:r>
            <a:r>
              <a:rPr lang="ru-RU" sz="3200" dirty="0" err="1" smtClean="0"/>
              <a:t>Крутами</a:t>
            </a:r>
            <a:r>
              <a:rPr lang="ru-RU" sz="3200" dirty="0" smtClean="0"/>
              <a:t>. </a:t>
            </a:r>
            <a:r>
              <a:rPr lang="ru-RU" sz="3200" dirty="0" err="1" smtClean="0"/>
              <a:t>Пізніше</a:t>
            </a:r>
            <a:r>
              <a:rPr lang="ru-RU" sz="3200" dirty="0" smtClean="0"/>
              <a:t> </a:t>
            </a:r>
            <a:r>
              <a:rPr lang="ru-RU" sz="3200" dirty="0" err="1" smtClean="0"/>
              <a:t>вірш</a:t>
            </a:r>
            <a:r>
              <a:rPr lang="ru-RU" sz="3200" dirty="0" smtClean="0"/>
              <a:t> часто </a:t>
            </a:r>
            <a:r>
              <a:rPr lang="ru-RU" sz="3200" dirty="0" err="1" smtClean="0"/>
              <a:t>супроводжуватиме</a:t>
            </a:r>
            <a:r>
              <a:rPr lang="ru-RU" sz="3200" dirty="0" smtClean="0"/>
              <a:t> </a:t>
            </a:r>
            <a:r>
              <a:rPr lang="ru-RU" sz="3200" dirty="0" err="1" smtClean="0"/>
              <a:t>численні</a:t>
            </a:r>
            <a:r>
              <a:rPr lang="ru-RU" sz="3200" dirty="0" smtClean="0"/>
              <a:t> </a:t>
            </a:r>
            <a:r>
              <a:rPr lang="ru-RU" sz="3200" dirty="0" err="1" smtClean="0"/>
              <a:t>роботи</a:t>
            </a:r>
            <a:r>
              <a:rPr lang="ru-RU" sz="3200" dirty="0" smtClean="0"/>
              <a:t>, </a:t>
            </a:r>
            <a:r>
              <a:rPr lang="ru-RU" sz="3200" dirty="0" err="1" smtClean="0"/>
              <a:t>присвячені</a:t>
            </a:r>
            <a:r>
              <a:rPr lang="ru-RU" sz="3200" dirty="0" smtClean="0"/>
              <a:t> </a:t>
            </a:r>
            <a:r>
              <a:rPr lang="ru-RU" sz="3200" dirty="0" err="1" smtClean="0"/>
              <a:t>битві</a:t>
            </a:r>
            <a:r>
              <a:rPr lang="ru-RU" sz="3200" dirty="0" smtClean="0"/>
              <a:t> </a:t>
            </a:r>
            <a:r>
              <a:rPr lang="ru-RU" sz="3200" dirty="0" err="1" smtClean="0"/>
              <a:t>під</a:t>
            </a:r>
            <a:r>
              <a:rPr lang="ru-RU" sz="3200" dirty="0" smtClean="0"/>
              <a:t> </a:t>
            </a:r>
            <a:r>
              <a:rPr lang="ru-RU" sz="3200" dirty="0" err="1" smtClean="0"/>
              <a:t>Крутами</a:t>
            </a:r>
            <a:r>
              <a:rPr lang="ru-RU" sz="3200" dirty="0" smtClean="0"/>
              <a:t>.</a:t>
            </a:r>
            <a:endParaRPr lang="ru-RU" sz="3200" dirty="0">
              <a:latin typeface="+mn-lt"/>
            </a:endParaRPr>
          </a:p>
        </p:txBody>
      </p:sp>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400600"/>
          </a:xfrm>
        </p:spPr>
        <p:txBody>
          <a:bodyPr numCol="3">
            <a:normAutofit/>
          </a:bodyPr>
          <a:lstStyle/>
          <a:p>
            <a:r>
              <a:rPr lang="ru-RU" sz="2000" i="1" dirty="0" smtClean="0"/>
              <a:t>На </a:t>
            </a:r>
            <a:r>
              <a:rPr lang="ru-RU" sz="2000" i="1" dirty="0" err="1" smtClean="0"/>
              <a:t>Аскольдовій</a:t>
            </a:r>
            <a:r>
              <a:rPr lang="ru-RU" sz="2000" i="1" dirty="0" smtClean="0"/>
              <a:t> </a:t>
            </a:r>
            <a:r>
              <a:rPr lang="ru-RU" sz="2000" i="1" dirty="0" smtClean="0"/>
              <a:t> </a:t>
            </a:r>
            <a:r>
              <a:rPr lang="ru-RU" sz="2000" i="1" dirty="0" err="1" smtClean="0"/>
              <a:t>могилі</a:t>
            </a:r>
            <a:r>
              <a:rPr lang="ru-RU" sz="2000" i="1" dirty="0" smtClean="0"/>
              <a:t/>
            </a:r>
            <a:br>
              <a:rPr lang="ru-RU" sz="2000" i="1" dirty="0" smtClean="0"/>
            </a:br>
            <a:r>
              <a:rPr lang="ru-RU" sz="2000" dirty="0" smtClean="0"/>
              <a:t> </a:t>
            </a:r>
            <a:r>
              <a:rPr lang="ru-RU" sz="2000" i="1" dirty="0" err="1" smtClean="0"/>
              <a:t>Поховали</a:t>
            </a:r>
            <a:r>
              <a:rPr lang="ru-RU" sz="2000" i="1" dirty="0" smtClean="0"/>
              <a:t> </a:t>
            </a:r>
            <a:r>
              <a:rPr lang="ru-RU" sz="2000" i="1" dirty="0" err="1" smtClean="0"/>
              <a:t>їх</a:t>
            </a:r>
            <a:r>
              <a:rPr lang="ru-RU" sz="2000" i="1" dirty="0" smtClean="0"/>
              <a:t> </a:t>
            </a:r>
            <a:r>
              <a:rPr lang="ru-RU" sz="2000" i="1" dirty="0" smtClean="0"/>
              <a:t>—</a:t>
            </a:r>
            <a:br>
              <a:rPr lang="ru-RU" sz="2000" i="1" dirty="0" smtClean="0"/>
            </a:br>
            <a:r>
              <a:rPr lang="ru-RU" sz="2000" dirty="0" smtClean="0"/>
              <a:t> </a:t>
            </a:r>
            <a:r>
              <a:rPr lang="ru-RU" sz="2000" i="1" dirty="0" err="1" smtClean="0"/>
              <a:t>Тридцять</a:t>
            </a:r>
            <a:r>
              <a:rPr lang="ru-RU" sz="2000" i="1" dirty="0" smtClean="0"/>
              <a:t> </a:t>
            </a:r>
            <a:r>
              <a:rPr lang="ru-RU" sz="2000" i="1" dirty="0" err="1" smtClean="0"/>
              <a:t>мучнів-українців</a:t>
            </a:r>
            <a:r>
              <a:rPr lang="ru-RU" sz="2000" i="1" dirty="0" smtClean="0"/>
              <a:t>,</a:t>
            </a:r>
            <a:r>
              <a:rPr lang="ru-RU" sz="2000" dirty="0" smtClean="0"/>
              <a:t> </a:t>
            </a:r>
            <a:r>
              <a:rPr lang="ru-RU" sz="2000" i="1" dirty="0" err="1" smtClean="0"/>
              <a:t>Славних</a:t>
            </a:r>
            <a:r>
              <a:rPr lang="ru-RU" sz="2000" i="1" dirty="0" smtClean="0"/>
              <a:t> </a:t>
            </a:r>
            <a:r>
              <a:rPr lang="ru-RU" sz="2000" i="1" dirty="0" err="1" smtClean="0"/>
              <a:t>молодих</a:t>
            </a:r>
            <a:r>
              <a:rPr lang="ru-RU" sz="2000" i="1" dirty="0" smtClean="0"/>
              <a:t>...</a:t>
            </a:r>
            <a:br>
              <a:rPr lang="ru-RU" sz="2000" i="1" dirty="0" smtClean="0"/>
            </a:br>
            <a:r>
              <a:rPr lang="ru-RU" sz="2000" dirty="0" smtClean="0"/>
              <a:t> </a:t>
            </a:r>
            <a:r>
              <a:rPr lang="ru-RU" sz="2000" i="1" dirty="0" smtClean="0"/>
              <a:t>На </a:t>
            </a:r>
            <a:r>
              <a:rPr lang="ru-RU" sz="2000" i="1" dirty="0" err="1" smtClean="0"/>
              <a:t>Аскольдовій</a:t>
            </a:r>
            <a:r>
              <a:rPr lang="ru-RU" sz="2000" i="1" dirty="0" smtClean="0"/>
              <a:t> </a:t>
            </a:r>
            <a:r>
              <a:rPr lang="ru-RU" sz="2000" i="1" dirty="0" err="1" smtClean="0"/>
              <a:t>могилі</a:t>
            </a:r>
            <a:r>
              <a:rPr lang="ru-RU" sz="2000" dirty="0" smtClean="0"/>
              <a:t> </a:t>
            </a:r>
            <a:r>
              <a:rPr lang="ru-RU" sz="2000" i="1" dirty="0" err="1" smtClean="0"/>
              <a:t>Український</a:t>
            </a:r>
            <a:r>
              <a:rPr lang="ru-RU" sz="2000" i="1" dirty="0" smtClean="0"/>
              <a:t> </a:t>
            </a:r>
            <a:r>
              <a:rPr lang="ru-RU" sz="2000" i="1" dirty="0" err="1" smtClean="0"/>
              <a:t>цвіт</a:t>
            </a:r>
            <a:r>
              <a:rPr lang="ru-RU" sz="2000" i="1" dirty="0" smtClean="0"/>
              <a:t>! —</a:t>
            </a:r>
            <a:r>
              <a:rPr lang="ru-RU" sz="2000" dirty="0" smtClean="0"/>
              <a:t> </a:t>
            </a:r>
            <a:r>
              <a:rPr lang="ru-RU" sz="2000" dirty="0" smtClean="0"/>
              <a:t/>
            </a:r>
            <a:br>
              <a:rPr lang="ru-RU" sz="2000" dirty="0" smtClean="0"/>
            </a:br>
            <a:r>
              <a:rPr lang="ru-RU" sz="2000" i="1" dirty="0" smtClean="0"/>
              <a:t>По </a:t>
            </a:r>
            <a:r>
              <a:rPr lang="ru-RU" sz="2000" i="1" dirty="0" err="1" smtClean="0"/>
              <a:t>кривавій</a:t>
            </a:r>
            <a:r>
              <a:rPr lang="ru-RU" sz="2000" i="1" dirty="0" smtClean="0"/>
              <a:t> </a:t>
            </a:r>
            <a:r>
              <a:rPr lang="ru-RU" sz="2000" i="1" dirty="0" err="1" smtClean="0"/>
              <a:t>по</a:t>
            </a:r>
            <a:r>
              <a:rPr lang="ru-RU" sz="2000" i="1" dirty="0" smtClean="0"/>
              <a:t> </a:t>
            </a:r>
            <a:r>
              <a:rPr lang="ru-RU" sz="2000" i="1" dirty="0" err="1" smtClean="0"/>
              <a:t>дорозі</a:t>
            </a:r>
            <a:r>
              <a:rPr lang="ru-RU" sz="2000" i="1" dirty="0" smtClean="0"/>
              <a:t/>
            </a:r>
            <a:br>
              <a:rPr lang="ru-RU" sz="2000" i="1" dirty="0" smtClean="0"/>
            </a:br>
            <a:r>
              <a:rPr lang="ru-RU" sz="2000" i="1" dirty="0" smtClean="0"/>
              <a:t>Нам </a:t>
            </a:r>
            <a:r>
              <a:rPr lang="ru-RU" sz="2000" i="1" dirty="0" err="1" smtClean="0"/>
              <a:t>іти</a:t>
            </a:r>
            <a:r>
              <a:rPr lang="ru-RU" sz="2000" i="1" dirty="0" smtClean="0"/>
              <a:t> у </a:t>
            </a:r>
            <a:r>
              <a:rPr lang="ru-RU" sz="2000" i="1" dirty="0" err="1" smtClean="0"/>
              <a:t>світ</a:t>
            </a:r>
            <a:r>
              <a:rPr lang="ru-RU" sz="2000" i="1" dirty="0" smtClean="0"/>
              <a:t>.</a:t>
            </a:r>
            <a:r>
              <a:rPr lang="ru-RU" sz="2000" dirty="0" smtClean="0"/>
              <a:t> </a:t>
            </a:r>
            <a:r>
              <a:rPr lang="ru-RU" sz="2000" i="1" dirty="0" smtClean="0"/>
              <a:t>На кого </a:t>
            </a:r>
            <a:r>
              <a:rPr lang="ru-RU" sz="2000" i="1" dirty="0" err="1" smtClean="0"/>
              <a:t>посміла</a:t>
            </a:r>
            <a:r>
              <a:rPr lang="ru-RU" sz="2000" i="1" dirty="0" smtClean="0"/>
              <a:t> </a:t>
            </a:r>
            <a:r>
              <a:rPr lang="ru-RU" sz="2000" i="1" dirty="0" err="1" smtClean="0"/>
              <a:t>знятись</a:t>
            </a:r>
            <a:r>
              <a:rPr lang="ru-RU" sz="2000" dirty="0" smtClean="0"/>
              <a:t> </a:t>
            </a:r>
            <a:r>
              <a:rPr lang="ru-RU" sz="2000" i="1" dirty="0" err="1" smtClean="0"/>
              <a:t>Зрадника</a:t>
            </a:r>
            <a:r>
              <a:rPr lang="ru-RU" sz="2000" i="1" dirty="0" smtClean="0"/>
              <a:t> рука?</a:t>
            </a:r>
            <a:r>
              <a:rPr lang="ru-RU" sz="2000" dirty="0" smtClean="0"/>
              <a:t> </a:t>
            </a:r>
            <a:r>
              <a:rPr lang="ru-RU" sz="2000" i="1" dirty="0" err="1" smtClean="0"/>
              <a:t>Квітне</a:t>
            </a:r>
            <a:r>
              <a:rPr lang="ru-RU" sz="2000" i="1" dirty="0" smtClean="0"/>
              <a:t> </a:t>
            </a:r>
            <a:r>
              <a:rPr lang="ru-RU" sz="2000" i="1" dirty="0" err="1" smtClean="0"/>
              <a:t>сонце</a:t>
            </a:r>
            <a:r>
              <a:rPr lang="ru-RU" sz="2000" i="1" dirty="0" smtClean="0"/>
              <a:t>, — </a:t>
            </a:r>
            <a:r>
              <a:rPr lang="ru-RU" sz="2000" i="1" dirty="0" err="1" smtClean="0"/>
              <a:t>грає</a:t>
            </a:r>
            <a:r>
              <a:rPr lang="ru-RU" sz="2000" i="1" dirty="0" smtClean="0"/>
              <a:t> </a:t>
            </a:r>
            <a:r>
              <a:rPr lang="ru-RU" sz="2000" i="1" dirty="0" err="1" smtClean="0"/>
              <a:t>вітер</a:t>
            </a:r>
            <a:r>
              <a:rPr lang="ru-RU" sz="2000" dirty="0" smtClean="0"/>
              <a:t> </a:t>
            </a:r>
            <a:r>
              <a:rPr lang="ru-RU" sz="2000" i="1" dirty="0" smtClean="0"/>
              <a:t>І </a:t>
            </a:r>
            <a:r>
              <a:rPr lang="ru-RU" sz="2000" i="1" dirty="0" err="1" smtClean="0"/>
              <a:t>Дніпро-ріка</a:t>
            </a:r>
            <a:r>
              <a:rPr lang="ru-RU" sz="2000" i="1" dirty="0" smtClean="0"/>
              <a:t>...</a:t>
            </a:r>
            <a:r>
              <a:rPr lang="ru-RU" sz="2000" dirty="0" smtClean="0"/>
              <a:t> </a:t>
            </a:r>
            <a:r>
              <a:rPr lang="ru-RU" sz="2000" dirty="0" smtClean="0"/>
              <a:t>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r>
              <a:rPr lang="ru-RU" sz="2000" i="1" dirty="0" smtClean="0"/>
              <a:t>На </a:t>
            </a:r>
            <a:r>
              <a:rPr lang="ru-RU" sz="2000" i="1" dirty="0" smtClean="0"/>
              <a:t>кого </a:t>
            </a:r>
            <a:r>
              <a:rPr lang="ru-RU" sz="2000" i="1" dirty="0" err="1" smtClean="0"/>
              <a:t>завзявся</a:t>
            </a:r>
            <a:r>
              <a:rPr lang="ru-RU" sz="2000" i="1" dirty="0" smtClean="0"/>
              <a:t> </a:t>
            </a:r>
            <a:r>
              <a:rPr lang="ru-RU" sz="2000" i="1" dirty="0" smtClean="0"/>
              <a:t>             </a:t>
            </a:r>
            <a:r>
              <a:rPr lang="ru-RU" sz="2000" i="1" dirty="0" err="1" smtClean="0"/>
              <a:t>Каїн</a:t>
            </a:r>
            <a:r>
              <a:rPr lang="ru-RU" sz="2000" i="1" dirty="0" smtClean="0"/>
              <a:t>?</a:t>
            </a:r>
            <a:r>
              <a:rPr lang="ru-RU" sz="2000" dirty="0" smtClean="0"/>
              <a:t> </a:t>
            </a:r>
            <a:r>
              <a:rPr lang="ru-RU" sz="2000" i="1" dirty="0" smtClean="0"/>
              <a:t>Боже, покарай!</a:t>
            </a:r>
            <a:r>
              <a:rPr lang="ru-RU" sz="2000" dirty="0" smtClean="0"/>
              <a:t> </a:t>
            </a:r>
            <a:r>
              <a:rPr lang="ru-RU" sz="2000" dirty="0" smtClean="0"/>
              <a:t>  </a:t>
            </a:r>
            <a:r>
              <a:rPr lang="ru-RU" sz="2000" i="1" dirty="0" err="1" smtClean="0"/>
              <a:t>Понад</a:t>
            </a:r>
            <a:r>
              <a:rPr lang="ru-RU" sz="2000" i="1" dirty="0" smtClean="0"/>
              <a:t> </a:t>
            </a:r>
            <a:r>
              <a:rPr lang="ru-RU" sz="2000" i="1" dirty="0" smtClean="0"/>
              <a:t>все вони любили</a:t>
            </a:r>
            <a:r>
              <a:rPr lang="ru-RU" sz="2000" dirty="0" smtClean="0"/>
              <a:t> </a:t>
            </a:r>
            <a:r>
              <a:rPr lang="ru-RU" sz="2000" i="1" dirty="0" err="1" smtClean="0"/>
              <a:t>Свій</a:t>
            </a:r>
            <a:r>
              <a:rPr lang="ru-RU" sz="2000" i="1" dirty="0" smtClean="0"/>
              <a:t> </a:t>
            </a:r>
            <a:r>
              <a:rPr lang="ru-RU" sz="2000" i="1" dirty="0" err="1" smtClean="0"/>
              <a:t>коханий</a:t>
            </a:r>
            <a:r>
              <a:rPr lang="ru-RU" sz="2000" i="1" dirty="0" smtClean="0"/>
              <a:t> край.</a:t>
            </a:r>
            <a:r>
              <a:rPr lang="ru-RU" sz="2000" dirty="0" smtClean="0"/>
              <a:t> </a:t>
            </a:r>
            <a:r>
              <a:rPr lang="ru-RU" sz="2000" i="1" dirty="0" err="1" smtClean="0"/>
              <a:t>Вмерли</a:t>
            </a:r>
            <a:r>
              <a:rPr lang="ru-RU" sz="2000" i="1" dirty="0" smtClean="0"/>
              <a:t> в </a:t>
            </a:r>
            <a:r>
              <a:rPr lang="ru-RU" sz="2000" i="1" dirty="0" err="1" smtClean="0"/>
              <a:t>Новім</a:t>
            </a:r>
            <a:r>
              <a:rPr lang="ru-RU" sz="2000" i="1" dirty="0" smtClean="0"/>
              <a:t> </a:t>
            </a:r>
            <a:r>
              <a:rPr lang="ru-RU" sz="2000" i="1" dirty="0" err="1" smtClean="0"/>
              <a:t>Заповіті</a:t>
            </a:r>
            <a:r>
              <a:rPr lang="ru-RU" sz="2000" dirty="0" smtClean="0"/>
              <a:t> </a:t>
            </a:r>
            <a:r>
              <a:rPr lang="ru-RU" sz="2000" i="1" dirty="0" smtClean="0"/>
              <a:t>З славою </a:t>
            </a:r>
            <a:r>
              <a:rPr lang="ru-RU" sz="2000" i="1" dirty="0" err="1" smtClean="0"/>
              <a:t>святих</a:t>
            </a:r>
            <a:r>
              <a:rPr lang="ru-RU" sz="2000" i="1" dirty="0" smtClean="0"/>
              <a:t>.</a:t>
            </a:r>
            <a:r>
              <a:rPr lang="ru-RU" sz="2000" dirty="0" smtClean="0"/>
              <a:t> </a:t>
            </a:r>
            <a:r>
              <a:rPr lang="ru-RU" sz="2000" i="1" dirty="0" smtClean="0"/>
              <a:t>На </a:t>
            </a:r>
            <a:r>
              <a:rPr lang="ru-RU" sz="2000" i="1" dirty="0" err="1" smtClean="0"/>
              <a:t>Аскольдовій</a:t>
            </a:r>
            <a:r>
              <a:rPr lang="ru-RU" sz="2000" i="1" dirty="0" smtClean="0"/>
              <a:t> </a:t>
            </a:r>
            <a:r>
              <a:rPr lang="ru-RU" sz="2000" i="1" dirty="0" err="1" smtClean="0"/>
              <a:t>Могилі</a:t>
            </a:r>
            <a:r>
              <a:rPr lang="ru-RU" sz="2000" dirty="0" smtClean="0"/>
              <a:t> </a:t>
            </a:r>
            <a:r>
              <a:rPr lang="ru-RU" sz="2000" i="1" dirty="0" err="1" smtClean="0"/>
              <a:t>Поховали</a:t>
            </a:r>
            <a:r>
              <a:rPr lang="ru-RU" sz="2000" i="1" dirty="0" smtClean="0"/>
              <a:t> </a:t>
            </a:r>
            <a:r>
              <a:rPr lang="ru-RU" sz="2000" i="1" dirty="0" err="1" smtClean="0"/>
              <a:t>їх</a:t>
            </a:r>
            <a:r>
              <a:rPr lang="ru-RU" sz="2000" i="1" dirty="0" smtClean="0"/>
              <a:t>.</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t>
            </a:r>
            <a:endParaRPr lang="ru-RU" sz="2000" dirty="0"/>
          </a:p>
        </p:txBody>
      </p:sp>
      <p:pic>
        <p:nvPicPr>
          <p:cNvPr id="3" name="Рисунок 2" descr="d0bad0bdd0b8d0b3d0b81.jpg"/>
          <p:cNvPicPr>
            <a:picLocks noChangeAspect="1"/>
          </p:cNvPicPr>
          <p:nvPr/>
        </p:nvPicPr>
        <p:blipFill>
          <a:blip r:embed="rId2" cstate="print"/>
          <a:stretch>
            <a:fillRect/>
          </a:stretch>
        </p:blipFill>
        <p:spPr>
          <a:xfrm>
            <a:off x="5148064" y="3861048"/>
            <a:ext cx="3240360" cy="2383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518248"/>
          </a:xfrm>
        </p:spPr>
        <p:txBody>
          <a:bodyPr>
            <a:normAutofit fontScale="90000"/>
          </a:bodyPr>
          <a:lstStyle/>
          <a:p>
            <a:r>
              <a:rPr lang="ru-RU" sz="2200" dirty="0" smtClean="0"/>
              <a:t>  Битва </a:t>
            </a:r>
            <a:r>
              <a:rPr lang="ru-RU" sz="2200" dirty="0" err="1" smtClean="0"/>
              <a:t>під</a:t>
            </a:r>
            <a:r>
              <a:rPr lang="ru-RU" sz="2200" dirty="0" smtClean="0"/>
              <a:t> </a:t>
            </a:r>
            <a:r>
              <a:rPr lang="ru-RU" sz="2200" dirty="0" err="1" smtClean="0"/>
              <a:t>Крутами</a:t>
            </a:r>
            <a:r>
              <a:rPr lang="ru-RU" sz="2200" dirty="0" smtClean="0"/>
              <a:t> практично </a:t>
            </a:r>
            <a:r>
              <a:rPr lang="ru-RU" sz="2200" dirty="0" err="1" smtClean="0"/>
              <a:t>одразу</a:t>
            </a:r>
            <a:r>
              <a:rPr lang="ru-RU" sz="2200" dirty="0" smtClean="0"/>
              <a:t> привернула </a:t>
            </a:r>
            <a:r>
              <a:rPr lang="ru-RU" sz="2200" dirty="0" err="1" smtClean="0"/>
              <a:t>увагу</a:t>
            </a:r>
            <a:r>
              <a:rPr lang="ru-RU" sz="2200" dirty="0" smtClean="0"/>
              <a:t> </a:t>
            </a:r>
            <a:r>
              <a:rPr lang="ru-RU" sz="2200" dirty="0" err="1" smtClean="0"/>
              <a:t>громадськості</a:t>
            </a:r>
            <a:r>
              <a:rPr lang="ru-RU" sz="2200" dirty="0" smtClean="0"/>
              <a:t>. </a:t>
            </a:r>
            <a:r>
              <a:rPr lang="ru-RU" sz="2200" dirty="0" err="1" smtClean="0"/>
              <a:t>Важлива</a:t>
            </a:r>
            <a:r>
              <a:rPr lang="ru-RU" sz="2200" dirty="0" smtClean="0"/>
              <a:t> роль у </a:t>
            </a:r>
            <a:r>
              <a:rPr lang="ru-RU" sz="2200" dirty="0" err="1" smtClean="0"/>
              <a:t>цьому</a:t>
            </a:r>
            <a:r>
              <a:rPr lang="ru-RU" sz="2200" dirty="0" smtClean="0"/>
              <a:t> належала </a:t>
            </a:r>
            <a:r>
              <a:rPr lang="ru-RU" sz="2200" dirty="0" err="1" smtClean="0"/>
              <a:t>чинній</a:t>
            </a:r>
            <a:r>
              <a:rPr lang="ru-RU" sz="2200" dirty="0" smtClean="0"/>
              <a:t> </a:t>
            </a:r>
            <a:r>
              <a:rPr lang="ru-RU" sz="2200" dirty="0" err="1" smtClean="0"/>
              <a:t>українській</a:t>
            </a:r>
            <a:r>
              <a:rPr lang="ru-RU" sz="2200" dirty="0" smtClean="0"/>
              <a:t> </a:t>
            </a:r>
            <a:r>
              <a:rPr lang="ru-RU" sz="2200" dirty="0" err="1" smtClean="0"/>
              <a:t>владі</a:t>
            </a:r>
            <a:r>
              <a:rPr lang="ru-RU" sz="2200" dirty="0" smtClean="0"/>
              <a:t> – </a:t>
            </a:r>
            <a:r>
              <a:rPr lang="ru-RU" sz="2200" dirty="0" err="1" smtClean="0"/>
              <a:t>Центральній</a:t>
            </a:r>
            <a:r>
              <a:rPr lang="ru-RU" sz="2200" dirty="0" smtClean="0"/>
              <a:t> </a:t>
            </a:r>
            <a:r>
              <a:rPr lang="ru-RU" sz="2200" dirty="0" err="1" smtClean="0"/>
              <a:t>Раді</a:t>
            </a:r>
            <a:r>
              <a:rPr lang="ru-RU" sz="2200" dirty="0" smtClean="0"/>
              <a:t> та  </a:t>
            </a:r>
            <a:r>
              <a:rPr lang="ru-RU" sz="2200" dirty="0" err="1" smtClean="0"/>
              <a:t>Грушевському</a:t>
            </a:r>
            <a:r>
              <a:rPr lang="ru-RU" sz="2200" dirty="0" smtClean="0"/>
              <a:t> </a:t>
            </a:r>
            <a:r>
              <a:rPr lang="ru-RU" sz="2200" dirty="0" err="1" smtClean="0"/>
              <a:t>зокрема</a:t>
            </a:r>
            <a:r>
              <a:rPr lang="ru-RU" sz="2200" dirty="0" smtClean="0"/>
              <a:t>. </a:t>
            </a:r>
            <a:r>
              <a:rPr lang="ru-RU" sz="2200" dirty="0" err="1" smtClean="0"/>
              <a:t>Організувавши</a:t>
            </a:r>
            <a:r>
              <a:rPr lang="ru-RU" sz="2200" dirty="0" smtClean="0"/>
              <a:t> </a:t>
            </a:r>
            <a:r>
              <a:rPr lang="ru-RU" sz="2200" dirty="0" err="1" smtClean="0"/>
              <a:t>ритуали</a:t>
            </a:r>
            <a:r>
              <a:rPr lang="ru-RU" sz="2200" dirty="0" smtClean="0"/>
              <a:t>, </a:t>
            </a:r>
            <a:r>
              <a:rPr lang="ru-RU" sz="2200" dirty="0" err="1" smtClean="0"/>
              <a:t>які</a:t>
            </a:r>
            <a:r>
              <a:rPr lang="ru-RU" sz="2200" dirty="0" smtClean="0"/>
              <a:t> створили </a:t>
            </a:r>
            <a:r>
              <a:rPr lang="ru-RU" sz="2200" dirty="0" err="1" smtClean="0"/>
              <a:t>традицію</a:t>
            </a:r>
            <a:r>
              <a:rPr lang="ru-RU" sz="2200" dirty="0" smtClean="0"/>
              <a:t> </a:t>
            </a:r>
            <a:r>
              <a:rPr lang="ru-RU" sz="2200" dirty="0" err="1" smtClean="0"/>
              <a:t>вшанування</a:t>
            </a:r>
            <a:r>
              <a:rPr lang="ru-RU" sz="2200" dirty="0" smtClean="0"/>
              <a:t> </a:t>
            </a:r>
            <a:r>
              <a:rPr lang="ru-RU" sz="2200" dirty="0" err="1" smtClean="0"/>
              <a:t>пам’яті</a:t>
            </a:r>
            <a:r>
              <a:rPr lang="ru-RU" sz="2200" dirty="0" smtClean="0"/>
              <a:t> "</a:t>
            </a:r>
            <a:r>
              <a:rPr lang="ru-RU" sz="2200" dirty="0" err="1" smtClean="0"/>
              <a:t>Героїв</a:t>
            </a:r>
            <a:r>
              <a:rPr lang="ru-RU" sz="2200" dirty="0" smtClean="0"/>
              <a:t> Крут", Михайло </a:t>
            </a:r>
            <a:r>
              <a:rPr lang="ru-RU" sz="2200" dirty="0" err="1" smtClean="0"/>
              <a:t>Грушевський</a:t>
            </a:r>
            <a:r>
              <a:rPr lang="ru-RU" sz="2200" dirty="0" smtClean="0"/>
              <a:t> послабив </a:t>
            </a:r>
            <a:r>
              <a:rPr lang="ru-RU" sz="2200" dirty="0" err="1" smtClean="0"/>
              <a:t>вплив</a:t>
            </a:r>
            <a:r>
              <a:rPr lang="ru-RU" sz="2200" dirty="0" smtClean="0"/>
              <a:t> на </a:t>
            </a:r>
            <a:r>
              <a:rPr lang="ru-RU" sz="2200" dirty="0" err="1" smtClean="0"/>
              <a:t>суспільну</a:t>
            </a:r>
            <a:r>
              <a:rPr lang="ru-RU" sz="2200" dirty="0" smtClean="0"/>
              <a:t> думку </a:t>
            </a:r>
            <a:r>
              <a:rPr lang="ru-RU" sz="2200" dirty="0" err="1" smtClean="0"/>
              <a:t>кіл</a:t>
            </a:r>
            <a:r>
              <a:rPr lang="ru-RU" sz="2200" dirty="0" smtClean="0"/>
              <a:t>, </a:t>
            </a:r>
            <a:r>
              <a:rPr lang="ru-RU" sz="2200" dirty="0" err="1" smtClean="0"/>
              <a:t>які</a:t>
            </a:r>
            <a:r>
              <a:rPr lang="ru-RU" sz="2200" dirty="0" smtClean="0"/>
              <a:t> </a:t>
            </a:r>
            <a:r>
              <a:rPr lang="ru-RU" sz="2200" dirty="0" err="1" smtClean="0"/>
              <a:t>використовували</a:t>
            </a:r>
            <a:r>
              <a:rPr lang="ru-RU" sz="2200" dirty="0" smtClean="0"/>
              <a:t> битву </a:t>
            </a:r>
            <a:r>
              <a:rPr lang="ru-RU" sz="2200" dirty="0" err="1" smtClean="0"/>
              <a:t>під</a:t>
            </a:r>
            <a:r>
              <a:rPr lang="ru-RU" sz="2200" dirty="0" smtClean="0"/>
              <a:t> </a:t>
            </a:r>
            <a:r>
              <a:rPr lang="ru-RU" sz="2200" dirty="0" err="1" smtClean="0"/>
              <a:t>Крутами</a:t>
            </a:r>
            <a:r>
              <a:rPr lang="ru-RU" sz="2200" dirty="0" smtClean="0"/>
              <a:t> для критики </a:t>
            </a:r>
            <a:r>
              <a:rPr lang="ru-RU" sz="2200" dirty="0" err="1" smtClean="0"/>
              <a:t>чинної</a:t>
            </a:r>
            <a:r>
              <a:rPr lang="ru-RU" sz="2200" dirty="0" smtClean="0"/>
              <a:t> </a:t>
            </a:r>
            <a:r>
              <a:rPr lang="ru-RU" sz="2200" dirty="0" err="1" smtClean="0"/>
              <a:t>влади</a:t>
            </a:r>
            <a:r>
              <a:rPr lang="ru-RU" sz="2200" dirty="0" smtClean="0"/>
              <a:t>.</a:t>
            </a:r>
            <a:br>
              <a:rPr lang="ru-RU" sz="2200" dirty="0" smtClean="0"/>
            </a:br>
            <a:r>
              <a:rPr lang="ru-RU" sz="2200" dirty="0" smtClean="0"/>
              <a:t>Культ "</a:t>
            </a:r>
            <a:r>
              <a:rPr lang="ru-RU" sz="2200" dirty="0" err="1" smtClean="0"/>
              <a:t>Героїв</a:t>
            </a:r>
            <a:r>
              <a:rPr lang="ru-RU" sz="2200" dirty="0" smtClean="0"/>
              <a:t> Крут" </a:t>
            </a:r>
            <a:r>
              <a:rPr lang="ru-RU" sz="2200" dirty="0" err="1" smtClean="0"/>
              <a:t>продовжує</a:t>
            </a:r>
            <a:r>
              <a:rPr lang="ru-RU" sz="2200" dirty="0" smtClean="0"/>
              <a:t> </a:t>
            </a:r>
            <a:r>
              <a:rPr lang="ru-RU" sz="2200" dirty="0" err="1" smtClean="0"/>
              <a:t>підтримуватись</a:t>
            </a:r>
            <a:r>
              <a:rPr lang="ru-RU" sz="2200" dirty="0" smtClean="0"/>
              <a:t> </a:t>
            </a:r>
            <a:r>
              <a:rPr lang="ru-RU" sz="2200" dirty="0" err="1" smtClean="0"/>
              <a:t>після</a:t>
            </a:r>
            <a:r>
              <a:rPr lang="ru-RU" sz="2200" dirty="0" smtClean="0"/>
              <a:t> </a:t>
            </a:r>
            <a:r>
              <a:rPr lang="ru-RU" sz="2200" dirty="0" err="1" smtClean="0"/>
              <a:t>становлення</a:t>
            </a:r>
            <a:r>
              <a:rPr lang="ru-RU" sz="2200" dirty="0" smtClean="0"/>
              <a:t> </a:t>
            </a:r>
            <a:r>
              <a:rPr lang="ru-RU" sz="2200" dirty="0" err="1" smtClean="0"/>
              <a:t>Української</a:t>
            </a:r>
            <a:r>
              <a:rPr lang="ru-RU" sz="2200" dirty="0" smtClean="0"/>
              <a:t> </a:t>
            </a:r>
            <a:r>
              <a:rPr lang="ru-RU" sz="2200" dirty="0" err="1" smtClean="0"/>
              <a:t>Держави</a:t>
            </a:r>
            <a:r>
              <a:rPr lang="ru-RU" sz="2200" dirty="0" smtClean="0"/>
              <a:t> Павла </a:t>
            </a:r>
            <a:r>
              <a:rPr lang="ru-RU" sz="2200" dirty="0" err="1" smtClean="0"/>
              <a:t>Скоропадського</a:t>
            </a:r>
            <a:r>
              <a:rPr lang="ru-RU" sz="2200" dirty="0" smtClean="0"/>
              <a:t>.</a:t>
            </a:r>
            <a:br>
              <a:rPr lang="ru-RU" sz="2200" dirty="0" smtClean="0"/>
            </a:br>
            <a:r>
              <a:rPr lang="ru-RU" sz="2200" dirty="0" smtClean="0"/>
              <a:t>   12 </a:t>
            </a:r>
            <a:r>
              <a:rPr lang="ru-RU" sz="2200" dirty="0" err="1" smtClean="0"/>
              <a:t>травня</a:t>
            </a:r>
            <a:r>
              <a:rPr lang="ru-RU" sz="2200" dirty="0" smtClean="0"/>
              <a:t> 1918 року на </a:t>
            </a:r>
            <a:r>
              <a:rPr lang="ru-RU" sz="2200" dirty="0" err="1" smtClean="0"/>
              <a:t>Аскольдовій</a:t>
            </a:r>
            <a:r>
              <a:rPr lang="ru-RU" sz="2200" dirty="0" smtClean="0"/>
              <a:t> </a:t>
            </a:r>
            <a:r>
              <a:rPr lang="ru-RU" sz="2200" dirty="0" err="1" smtClean="0"/>
              <a:t>могилі</a:t>
            </a:r>
            <a:r>
              <a:rPr lang="ru-RU" sz="2200" dirty="0" smtClean="0"/>
              <a:t> </a:t>
            </a:r>
            <a:r>
              <a:rPr lang="ru-RU" sz="2200" dirty="0" err="1" smtClean="0"/>
              <a:t>відслужується</a:t>
            </a:r>
            <a:r>
              <a:rPr lang="ru-RU" sz="2200" dirty="0" smtClean="0"/>
              <a:t> </a:t>
            </a:r>
            <a:r>
              <a:rPr lang="ru-RU" sz="2200" dirty="0" err="1" smtClean="0"/>
              <a:t>панахида</a:t>
            </a:r>
            <a:r>
              <a:rPr lang="ru-RU" sz="2200" dirty="0" smtClean="0"/>
              <a:t> "по </a:t>
            </a:r>
            <a:r>
              <a:rPr lang="ru-RU" sz="2200" dirty="0" err="1" smtClean="0"/>
              <a:t>козаках</a:t>
            </a:r>
            <a:r>
              <a:rPr lang="ru-RU" sz="2200" dirty="0" smtClean="0"/>
              <a:t> </a:t>
            </a:r>
            <a:r>
              <a:rPr lang="ru-RU" sz="2200" dirty="0" err="1" smtClean="0"/>
              <a:t>студентського</a:t>
            </a:r>
            <a:r>
              <a:rPr lang="ru-RU" sz="2200" dirty="0" smtClean="0"/>
              <a:t> куреня, </a:t>
            </a:r>
            <a:r>
              <a:rPr lang="ru-RU" sz="2200" dirty="0" err="1" smtClean="0"/>
              <a:t>убитих</a:t>
            </a:r>
            <a:r>
              <a:rPr lang="ru-RU" sz="2200" dirty="0" smtClean="0"/>
              <a:t> на </a:t>
            </a:r>
            <a:r>
              <a:rPr lang="ru-RU" sz="2200" dirty="0" err="1" smtClean="0"/>
              <a:t>Крутах</a:t>
            </a:r>
            <a:r>
              <a:rPr lang="ru-RU" sz="2200" dirty="0" smtClean="0"/>
              <a:t>".</a:t>
            </a:r>
            <a:r>
              <a:rPr lang="ru-RU" sz="2200" i="1" dirty="0" smtClean="0"/>
              <a:t> </a:t>
            </a:r>
            <a:r>
              <a:rPr lang="ru-RU" sz="2200" dirty="0" smtClean="0"/>
              <a:t>А </a:t>
            </a:r>
            <a:r>
              <a:rPr lang="ru-RU" sz="2200" dirty="0" smtClean="0"/>
              <a:t>у </a:t>
            </a:r>
            <a:r>
              <a:rPr lang="ru-RU" sz="2200" dirty="0" err="1" smtClean="0"/>
              <a:t>травні</a:t>
            </a:r>
            <a:r>
              <a:rPr lang="ru-RU" sz="2200" dirty="0" smtClean="0"/>
              <a:t> </a:t>
            </a:r>
            <a:r>
              <a:rPr lang="ru-RU" sz="2200" dirty="0" err="1" smtClean="0"/>
              <a:t>вже</a:t>
            </a:r>
            <a:r>
              <a:rPr lang="ru-RU" sz="2200" dirty="0" smtClean="0"/>
              <a:t> </a:t>
            </a:r>
            <a:r>
              <a:rPr lang="ru-RU" sz="2200" dirty="0" err="1" smtClean="0"/>
              <a:t>виникає</a:t>
            </a:r>
            <a:r>
              <a:rPr lang="ru-RU" sz="2200" dirty="0" smtClean="0"/>
              <a:t> </a:t>
            </a:r>
            <a:r>
              <a:rPr lang="ru-RU" sz="2200" dirty="0" err="1" smtClean="0"/>
              <a:t>ідея</a:t>
            </a:r>
            <a:r>
              <a:rPr lang="ru-RU" sz="2200" dirty="0" smtClean="0"/>
              <a:t> </a:t>
            </a:r>
            <a:r>
              <a:rPr lang="ru-RU" sz="2200" dirty="0" err="1" smtClean="0"/>
              <a:t>спорудження</a:t>
            </a:r>
            <a:r>
              <a:rPr lang="ru-RU" sz="2200" dirty="0" smtClean="0"/>
              <a:t> </a:t>
            </a:r>
            <a:r>
              <a:rPr lang="ru-RU" sz="2200" dirty="0" err="1" smtClean="0"/>
              <a:t>пам’ятника</a:t>
            </a:r>
            <a:r>
              <a:rPr lang="ru-RU" sz="2200" dirty="0" smtClean="0"/>
              <a:t> "Героям Крут".</a:t>
            </a:r>
            <a:r>
              <a:rPr lang="ru-RU" sz="3200" dirty="0" smtClean="0"/>
              <a:t/>
            </a:r>
            <a:br>
              <a:rPr lang="ru-RU" sz="3200" dirty="0" smtClean="0"/>
            </a:br>
            <a:endParaRPr lang="ru-RU" sz="3200" dirty="0">
              <a:latin typeface="+mn-lt"/>
            </a:endParaRP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4464496" cy="5472608"/>
          </a:xfrm>
        </p:spPr>
        <p:txBody>
          <a:bodyPr>
            <a:normAutofit/>
          </a:bodyPr>
          <a:lstStyle/>
          <a:p>
            <a:r>
              <a:rPr lang="ru-RU" sz="2400" dirty="0" smtClean="0">
                <a:latin typeface="+mn-lt"/>
              </a:rPr>
              <a:t>У </a:t>
            </a:r>
            <a:r>
              <a:rPr lang="ru-RU" sz="2400" dirty="0" err="1" smtClean="0">
                <a:latin typeface="+mn-lt"/>
              </a:rPr>
              <a:t>перебігу</a:t>
            </a:r>
            <a:r>
              <a:rPr lang="ru-RU" sz="2400" dirty="0" smtClean="0">
                <a:latin typeface="+mn-lt"/>
              </a:rPr>
              <a:t> </a:t>
            </a:r>
            <a:r>
              <a:rPr lang="ru-RU" sz="2400" dirty="0" err="1" smtClean="0">
                <a:latin typeface="+mn-lt"/>
              </a:rPr>
              <a:t>військових</a:t>
            </a:r>
            <a:r>
              <a:rPr lang="ru-RU" sz="2400" dirty="0" smtClean="0">
                <a:latin typeface="+mn-lt"/>
              </a:rPr>
              <a:t> </a:t>
            </a:r>
            <a:r>
              <a:rPr lang="ru-RU" sz="2400" dirty="0" err="1" smtClean="0">
                <a:latin typeface="+mn-lt"/>
              </a:rPr>
              <a:t>дій</a:t>
            </a:r>
            <a:r>
              <a:rPr lang="ru-RU" sz="2400" dirty="0" smtClean="0">
                <a:latin typeface="+mn-lt"/>
              </a:rPr>
              <a:t> </a:t>
            </a:r>
            <a:r>
              <a:rPr lang="ru-RU" sz="2400" dirty="0" err="1" smtClean="0">
                <a:latin typeface="+mn-lt"/>
              </a:rPr>
              <a:t>бій</a:t>
            </a:r>
            <a:r>
              <a:rPr lang="ru-RU" sz="2400" dirty="0" smtClean="0">
                <a:latin typeface="+mn-lt"/>
              </a:rPr>
              <a:t> </a:t>
            </a:r>
            <a:r>
              <a:rPr lang="ru-RU" sz="2400" dirty="0" err="1" smtClean="0">
                <a:latin typeface="+mn-lt"/>
              </a:rPr>
              <a:t>вирішального</a:t>
            </a:r>
            <a:r>
              <a:rPr lang="ru-RU" sz="2400" dirty="0" smtClean="0">
                <a:latin typeface="+mn-lt"/>
              </a:rPr>
              <a:t> </a:t>
            </a:r>
            <a:r>
              <a:rPr lang="ru-RU" sz="2400" dirty="0" err="1" smtClean="0">
                <a:latin typeface="+mn-lt"/>
              </a:rPr>
              <a:t>значення</a:t>
            </a:r>
            <a:r>
              <a:rPr lang="ru-RU" sz="2400" dirty="0" smtClean="0">
                <a:latin typeface="+mn-lt"/>
              </a:rPr>
              <a:t> не </a:t>
            </a:r>
            <a:r>
              <a:rPr lang="ru-RU" sz="2400" dirty="0" err="1" smtClean="0">
                <a:latin typeface="+mn-lt"/>
              </a:rPr>
              <a:t>мав</a:t>
            </a:r>
            <a:r>
              <a:rPr lang="ru-RU" sz="2400" dirty="0" smtClean="0">
                <a:latin typeface="+mn-lt"/>
              </a:rPr>
              <a:t>, та у </a:t>
            </a:r>
            <a:r>
              <a:rPr lang="ru-RU" sz="2400" dirty="0" err="1" smtClean="0">
                <a:latin typeface="+mn-lt"/>
              </a:rPr>
              <a:t>свідомості</a:t>
            </a:r>
            <a:r>
              <a:rPr lang="ru-RU" sz="2400" dirty="0" smtClean="0">
                <a:latin typeface="+mn-lt"/>
              </a:rPr>
              <a:t> </a:t>
            </a:r>
            <a:r>
              <a:rPr lang="ru-RU" sz="2400" dirty="0" err="1" smtClean="0">
                <a:latin typeface="+mn-lt"/>
              </a:rPr>
              <a:t>багатьох</a:t>
            </a:r>
            <a:r>
              <a:rPr lang="ru-RU" sz="2400" dirty="0" smtClean="0">
                <a:latin typeface="+mn-lt"/>
              </a:rPr>
              <a:t> особливого </a:t>
            </a:r>
            <a:r>
              <a:rPr lang="ru-RU" sz="2400" dirty="0" err="1" smtClean="0">
                <a:latin typeface="+mn-lt"/>
              </a:rPr>
              <a:t>значення</a:t>
            </a:r>
            <a:r>
              <a:rPr lang="ru-RU" sz="2400" dirty="0" smtClean="0">
                <a:latin typeface="+mn-lt"/>
              </a:rPr>
              <a:t> </a:t>
            </a:r>
            <a:r>
              <a:rPr lang="ru-RU" sz="2400" dirty="0" err="1" smtClean="0">
                <a:latin typeface="+mn-lt"/>
              </a:rPr>
              <a:t>набув</a:t>
            </a:r>
            <a:r>
              <a:rPr lang="ru-RU" sz="2400" dirty="0" smtClean="0">
                <a:latin typeface="+mn-lt"/>
              </a:rPr>
              <a:t> </a:t>
            </a:r>
            <a:r>
              <a:rPr lang="ru-RU" sz="2400" dirty="0" err="1" smtClean="0">
                <a:latin typeface="+mn-lt"/>
              </a:rPr>
              <a:t>завдяки</a:t>
            </a:r>
            <a:r>
              <a:rPr lang="ru-RU" sz="2400" dirty="0" smtClean="0">
                <a:latin typeface="+mn-lt"/>
              </a:rPr>
              <a:t> </a:t>
            </a:r>
            <a:r>
              <a:rPr lang="ru-RU" sz="2400" dirty="0" err="1" smtClean="0">
                <a:latin typeface="+mn-lt"/>
              </a:rPr>
              <a:t>героїзму</a:t>
            </a:r>
            <a:r>
              <a:rPr lang="ru-RU" sz="2400" dirty="0" smtClean="0">
                <a:latin typeface="+mn-lt"/>
              </a:rPr>
              <a:t> </a:t>
            </a:r>
            <a:r>
              <a:rPr lang="ru-RU" sz="2400" dirty="0" err="1" smtClean="0">
                <a:latin typeface="+mn-lt"/>
              </a:rPr>
              <a:t>української</a:t>
            </a:r>
            <a:r>
              <a:rPr lang="ru-RU" sz="2400" dirty="0" smtClean="0">
                <a:latin typeface="+mn-lt"/>
              </a:rPr>
              <a:t> </a:t>
            </a:r>
            <a:r>
              <a:rPr lang="ru-RU" sz="2400" dirty="0" err="1" smtClean="0">
                <a:latin typeface="+mn-lt"/>
              </a:rPr>
              <a:t>молоді</a:t>
            </a:r>
            <a:r>
              <a:rPr lang="ru-RU" sz="2400" dirty="0" smtClean="0">
                <a:latin typeface="+mn-lt"/>
              </a:rPr>
              <a:t>. Особливо </a:t>
            </a:r>
            <a:r>
              <a:rPr lang="ru-RU" sz="2400" dirty="0" err="1" smtClean="0">
                <a:latin typeface="+mn-lt"/>
              </a:rPr>
              <a:t>вразило</a:t>
            </a:r>
            <a:r>
              <a:rPr lang="ru-RU" sz="2400" dirty="0" smtClean="0">
                <a:latin typeface="+mn-lt"/>
              </a:rPr>
              <a:t> </a:t>
            </a:r>
            <a:r>
              <a:rPr lang="ru-RU" sz="2400" dirty="0" err="1" smtClean="0">
                <a:latin typeface="+mn-lt"/>
              </a:rPr>
              <a:t>сучасників</a:t>
            </a:r>
            <a:r>
              <a:rPr lang="ru-RU" sz="2400" dirty="0" smtClean="0">
                <a:latin typeface="+mn-lt"/>
              </a:rPr>
              <a:t> </a:t>
            </a:r>
            <a:r>
              <a:rPr lang="ru-RU" sz="2400" dirty="0" err="1" smtClean="0">
                <a:latin typeface="+mn-lt"/>
              </a:rPr>
              <a:t>поховання</a:t>
            </a:r>
            <a:r>
              <a:rPr lang="ru-RU" sz="2400" dirty="0" smtClean="0">
                <a:latin typeface="+mn-lt"/>
              </a:rPr>
              <a:t> </a:t>
            </a:r>
            <a:r>
              <a:rPr lang="ru-RU" sz="2400" dirty="0" err="1" smtClean="0">
                <a:latin typeface="+mn-lt"/>
              </a:rPr>
              <a:t>юнаків</a:t>
            </a:r>
            <a:r>
              <a:rPr lang="ru-RU" sz="2400" dirty="0" smtClean="0">
                <a:latin typeface="+mn-lt"/>
              </a:rPr>
              <a:t>, </a:t>
            </a:r>
            <a:r>
              <a:rPr lang="ru-RU" sz="2400" dirty="0" err="1" smtClean="0">
                <a:latin typeface="+mn-lt"/>
              </a:rPr>
              <a:t>які</a:t>
            </a:r>
            <a:r>
              <a:rPr lang="ru-RU" sz="2400" dirty="0" smtClean="0">
                <a:latin typeface="+mn-lt"/>
              </a:rPr>
              <a:t> </a:t>
            </a:r>
            <a:r>
              <a:rPr lang="ru-RU" sz="2400" dirty="0" err="1" smtClean="0">
                <a:latin typeface="+mn-lt"/>
              </a:rPr>
              <a:t>потрапили</a:t>
            </a:r>
            <a:r>
              <a:rPr lang="ru-RU" sz="2400" dirty="0" smtClean="0">
                <a:latin typeface="+mn-lt"/>
              </a:rPr>
              <a:t> </a:t>
            </a:r>
            <a:r>
              <a:rPr lang="ru-RU" sz="2400" dirty="0" err="1" smtClean="0">
                <a:latin typeface="+mn-lt"/>
              </a:rPr>
              <a:t>після</a:t>
            </a:r>
            <a:r>
              <a:rPr lang="ru-RU" sz="2400" dirty="0" smtClean="0">
                <a:latin typeface="+mn-lt"/>
              </a:rPr>
              <a:t> бою в полон до </a:t>
            </a:r>
            <a:r>
              <a:rPr lang="ru-RU" sz="2400" dirty="0" err="1" smtClean="0">
                <a:latin typeface="+mn-lt"/>
              </a:rPr>
              <a:t>більшовиків</a:t>
            </a:r>
            <a:r>
              <a:rPr lang="ru-RU" sz="2400" dirty="0" smtClean="0">
                <a:latin typeface="+mn-lt"/>
              </a:rPr>
              <a:t> </a:t>
            </a:r>
            <a:r>
              <a:rPr lang="ru-RU" sz="2400" dirty="0" err="1" smtClean="0">
                <a:latin typeface="+mn-lt"/>
              </a:rPr>
              <a:t>і</a:t>
            </a:r>
            <a:r>
              <a:rPr lang="ru-RU" sz="2400" dirty="0" smtClean="0">
                <a:latin typeface="+mn-lt"/>
              </a:rPr>
              <a:t> у </a:t>
            </a:r>
            <a:r>
              <a:rPr lang="ru-RU" sz="2400" dirty="0" err="1" smtClean="0">
                <a:latin typeface="+mn-lt"/>
              </a:rPr>
              <a:t>кількості</a:t>
            </a:r>
            <a:r>
              <a:rPr lang="ru-RU" sz="2400" dirty="0" smtClean="0">
                <a:latin typeface="+mn-lt"/>
              </a:rPr>
              <a:t> 27 людей </a:t>
            </a:r>
            <a:r>
              <a:rPr lang="ru-RU" sz="2400" dirty="0" err="1" smtClean="0">
                <a:latin typeface="+mn-lt"/>
              </a:rPr>
              <a:t>були</a:t>
            </a:r>
            <a:r>
              <a:rPr lang="ru-RU" sz="2400" dirty="0" smtClean="0">
                <a:latin typeface="+mn-lt"/>
              </a:rPr>
              <a:t> ними </a:t>
            </a:r>
            <a:r>
              <a:rPr lang="ru-RU" sz="2400" dirty="0" err="1" smtClean="0">
                <a:latin typeface="+mn-lt"/>
              </a:rPr>
              <a:t>страчені</a:t>
            </a:r>
            <a:r>
              <a:rPr lang="ru-RU" sz="2400" dirty="0" smtClean="0">
                <a:latin typeface="+mn-lt"/>
              </a:rPr>
              <a:t>.</a:t>
            </a:r>
            <a:endParaRPr lang="ru-RU" sz="2400" dirty="0">
              <a:latin typeface="+mn-lt"/>
            </a:endParaRPr>
          </a:p>
        </p:txBody>
      </p:sp>
      <p:pic>
        <p:nvPicPr>
          <p:cNvPr id="3" name="Рисунок 2" descr="b4af6c5-kr-xas.jpg"/>
          <p:cNvPicPr>
            <a:picLocks noChangeAspect="1"/>
          </p:cNvPicPr>
          <p:nvPr/>
        </p:nvPicPr>
        <p:blipFill>
          <a:blip r:embed="rId2" cstate="print"/>
          <a:stretch>
            <a:fillRect/>
          </a:stretch>
        </p:blipFill>
        <p:spPr>
          <a:xfrm>
            <a:off x="4932040" y="1196752"/>
            <a:ext cx="4010463" cy="5515372"/>
          </a:xfrm>
          <a:prstGeom prst="rect">
            <a:avLst/>
          </a:prstGeo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075240" cy="2862064"/>
          </a:xfrm>
        </p:spPr>
        <p:txBody>
          <a:bodyPr>
            <a:normAutofit/>
          </a:bodyPr>
          <a:lstStyle/>
          <a:p>
            <a:r>
              <a:rPr lang="ru-RU" sz="2800" dirty="0" smtClean="0"/>
              <a:t>З </a:t>
            </a:r>
            <a:r>
              <a:rPr lang="ru-RU" sz="2800" dirty="0" err="1" smtClean="0"/>
              <a:t>нагоди</a:t>
            </a:r>
            <a:r>
              <a:rPr lang="ru-RU" sz="2800" dirty="0" smtClean="0"/>
              <a:t> </a:t>
            </a:r>
            <a:r>
              <a:rPr lang="ru-RU" sz="2800" dirty="0" smtClean="0"/>
              <a:t>80-ї </a:t>
            </a:r>
            <a:r>
              <a:rPr lang="ru-RU" sz="2800" dirty="0" err="1" smtClean="0"/>
              <a:t>річниці</a:t>
            </a:r>
            <a:r>
              <a:rPr lang="ru-RU" sz="2800" dirty="0" smtClean="0"/>
              <a:t> бою </a:t>
            </a:r>
            <a:r>
              <a:rPr lang="ru-RU" sz="2800" dirty="0" err="1" smtClean="0"/>
              <a:t>Монетний</a:t>
            </a:r>
            <a:r>
              <a:rPr lang="ru-RU" sz="2800" dirty="0" smtClean="0"/>
              <a:t> </a:t>
            </a:r>
            <a:r>
              <a:rPr lang="ru-RU" sz="2800" dirty="0" err="1" smtClean="0"/>
              <a:t>двір</a:t>
            </a:r>
            <a:r>
              <a:rPr lang="ru-RU" sz="2800" dirty="0" smtClean="0"/>
              <a:t> </a:t>
            </a:r>
            <a:r>
              <a:rPr lang="ru-RU" sz="2800" dirty="0" err="1" smtClean="0"/>
              <a:t>випустив</a:t>
            </a:r>
            <a:r>
              <a:rPr lang="ru-RU" sz="2800" dirty="0" smtClean="0"/>
              <a:t> </a:t>
            </a:r>
            <a:r>
              <a:rPr lang="ru-RU" sz="2800" dirty="0" smtClean="0"/>
              <a:t>в </a:t>
            </a:r>
            <a:r>
              <a:rPr lang="ru-RU" sz="2800" dirty="0" err="1" smtClean="0"/>
              <a:t>обіг</a:t>
            </a:r>
            <a:r>
              <a:rPr lang="ru-RU" sz="2800" dirty="0" smtClean="0"/>
              <a:t> </a:t>
            </a:r>
            <a:r>
              <a:rPr lang="ru-RU" sz="2800" dirty="0" err="1" smtClean="0"/>
              <a:t>пам'ятну</a:t>
            </a:r>
            <a:r>
              <a:rPr lang="ru-RU" sz="2800" dirty="0" smtClean="0"/>
              <a:t> </a:t>
            </a:r>
            <a:r>
              <a:rPr lang="ru-RU" sz="2800" dirty="0" err="1" smtClean="0"/>
              <a:t>гривню</a:t>
            </a:r>
            <a:r>
              <a:rPr lang="ru-RU" sz="2800" dirty="0" smtClean="0"/>
              <a:t>.</a:t>
            </a:r>
            <a:endParaRPr lang="ru-RU" sz="2800" dirty="0">
              <a:latin typeface="+mn-lt"/>
            </a:endParaRPr>
          </a:p>
        </p:txBody>
      </p:sp>
      <p:pic>
        <p:nvPicPr>
          <p:cNvPr id="3" name="Рисунок 2" descr="kruti_.jpg"/>
          <p:cNvPicPr>
            <a:picLocks noChangeAspect="1"/>
          </p:cNvPicPr>
          <p:nvPr/>
        </p:nvPicPr>
        <p:blipFill>
          <a:blip r:embed="rId2" cstate="print"/>
          <a:stretch>
            <a:fillRect/>
          </a:stretch>
        </p:blipFill>
        <p:spPr>
          <a:xfrm>
            <a:off x="3347864" y="3717032"/>
            <a:ext cx="5093568" cy="26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2736304" cy="4158208"/>
          </a:xfrm>
        </p:spPr>
        <p:txBody>
          <a:bodyPr>
            <a:normAutofit/>
          </a:bodyPr>
          <a:lstStyle/>
          <a:p>
            <a:r>
              <a:rPr lang="ru-RU" sz="2000" dirty="0" err="1" smtClean="0">
                <a:latin typeface="+mn-lt"/>
              </a:rPr>
              <a:t>Станція</a:t>
            </a:r>
            <a:r>
              <a:rPr lang="ru-RU" sz="2000" dirty="0" smtClean="0">
                <a:latin typeface="+mn-lt"/>
              </a:rPr>
              <a:t> Крути. </a:t>
            </a:r>
            <a:r>
              <a:rPr lang="ru-RU" sz="2000" dirty="0" err="1" smtClean="0">
                <a:latin typeface="+mn-lt"/>
              </a:rPr>
              <a:t>Символічна</a:t>
            </a:r>
            <a:r>
              <a:rPr lang="ru-RU" sz="2000" dirty="0" smtClean="0">
                <a:latin typeface="+mn-lt"/>
              </a:rPr>
              <a:t> могила (</a:t>
            </a:r>
            <a:r>
              <a:rPr lang="ru-RU" sz="2000" dirty="0" err="1" smtClean="0">
                <a:latin typeface="+mn-lt"/>
              </a:rPr>
              <a:t>ліворуч</a:t>
            </a:r>
            <a:r>
              <a:rPr lang="ru-RU" sz="2000" dirty="0" smtClean="0">
                <a:latin typeface="+mn-lt"/>
              </a:rPr>
              <a:t>) </a:t>
            </a:r>
            <a:r>
              <a:rPr lang="ru-RU" sz="2000" dirty="0" err="1" smtClean="0">
                <a:latin typeface="+mn-lt"/>
              </a:rPr>
              <a:t>і</a:t>
            </a:r>
            <a:r>
              <a:rPr lang="ru-RU" sz="2000" dirty="0" smtClean="0">
                <a:latin typeface="+mn-lt"/>
              </a:rPr>
              <a:t> </a:t>
            </a:r>
            <a:r>
              <a:rPr lang="ru-RU" sz="2000" dirty="0" err="1" smtClean="0">
                <a:latin typeface="+mn-lt"/>
              </a:rPr>
              <a:t>сучасний</a:t>
            </a:r>
            <a:r>
              <a:rPr lang="ru-RU" sz="2000" dirty="0" smtClean="0">
                <a:latin typeface="+mn-lt"/>
              </a:rPr>
              <a:t> </a:t>
            </a:r>
            <a:r>
              <a:rPr lang="ru-RU" sz="2000" dirty="0" err="1" smtClean="0">
                <a:latin typeface="+mn-lt"/>
              </a:rPr>
              <a:t>меморіал</a:t>
            </a:r>
            <a:r>
              <a:rPr lang="ru-RU" sz="2000" dirty="0" smtClean="0">
                <a:latin typeface="+mn-lt"/>
              </a:rPr>
              <a:t> </a:t>
            </a:r>
            <a:r>
              <a:rPr lang="ru-RU" sz="2000" dirty="0" err="1" smtClean="0">
                <a:latin typeface="+mn-lt"/>
              </a:rPr>
              <a:t>загиблим</a:t>
            </a:r>
            <a:r>
              <a:rPr lang="ru-RU" sz="2000" dirty="0" smtClean="0">
                <a:latin typeface="+mn-lt"/>
              </a:rPr>
              <a:t> студентам у </a:t>
            </a:r>
            <a:r>
              <a:rPr lang="ru-RU" sz="2000" dirty="0" err="1" smtClean="0">
                <a:latin typeface="+mn-lt"/>
              </a:rPr>
              <a:t>вигляді</a:t>
            </a:r>
            <a:r>
              <a:rPr lang="ru-RU" sz="2000" dirty="0" smtClean="0">
                <a:latin typeface="+mn-lt"/>
              </a:rPr>
              <a:t> колони Червоного корпусу </a:t>
            </a:r>
            <a:r>
              <a:rPr lang="ru-RU" sz="2000" dirty="0" err="1" smtClean="0">
                <a:latin typeface="+mn-lt"/>
              </a:rPr>
              <a:t>Київського</a:t>
            </a:r>
            <a:r>
              <a:rPr lang="ru-RU" sz="2000" dirty="0" smtClean="0">
                <a:latin typeface="+mn-lt"/>
              </a:rPr>
              <a:t> </a:t>
            </a:r>
            <a:r>
              <a:rPr lang="ru-RU" sz="2000" dirty="0" err="1" smtClean="0">
                <a:latin typeface="+mn-lt"/>
              </a:rPr>
              <a:t>університету</a:t>
            </a:r>
            <a:endParaRPr lang="ru-RU" sz="2000" dirty="0">
              <a:latin typeface="+mn-lt"/>
            </a:endParaRPr>
          </a:p>
        </p:txBody>
      </p:sp>
      <p:pic>
        <p:nvPicPr>
          <p:cNvPr id="3" name="Рисунок 2" descr="5b8c99d-kruty-memorial.jpg"/>
          <p:cNvPicPr>
            <a:picLocks noChangeAspect="1"/>
          </p:cNvPicPr>
          <p:nvPr/>
        </p:nvPicPr>
        <p:blipFill>
          <a:blip r:embed="rId2" cstate="print"/>
          <a:stretch>
            <a:fillRect/>
          </a:stretch>
        </p:blipFill>
        <p:spPr>
          <a:xfrm>
            <a:off x="2987824" y="1556792"/>
            <a:ext cx="5809128" cy="4732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310336"/>
          </a:xfrm>
        </p:spPr>
        <p:txBody>
          <a:bodyPr>
            <a:normAutofit/>
          </a:bodyPr>
          <a:lstStyle/>
          <a:p>
            <a:r>
              <a:rPr lang="ru-RU" sz="3200" dirty="0" err="1" smtClean="0">
                <a:latin typeface="Arial Unicode MS" pitchFamily="34" charset="-128"/>
                <a:ea typeface="Arial Unicode MS" pitchFamily="34" charset="-128"/>
                <a:cs typeface="Arial Unicode MS" pitchFamily="34" charset="-128"/>
              </a:rPr>
              <a:t>Бій</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що</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відбувся</a:t>
            </a:r>
            <a:r>
              <a:rPr lang="ru-RU" sz="3200" dirty="0" smtClean="0">
                <a:latin typeface="Arial Unicode MS" pitchFamily="34" charset="-128"/>
                <a:ea typeface="Arial Unicode MS" pitchFamily="34" charset="-128"/>
                <a:cs typeface="Arial Unicode MS" pitchFamily="34" charset="-128"/>
              </a:rPr>
              <a:t> </a:t>
            </a:r>
            <a:r>
              <a:rPr lang="ru-RU" sz="3200" dirty="0" smtClean="0">
                <a:latin typeface="Arial Unicode MS" pitchFamily="34" charset="-128"/>
                <a:ea typeface="Arial Unicode MS" pitchFamily="34" charset="-128"/>
                <a:cs typeface="Arial Unicode MS" pitchFamily="34" charset="-128"/>
              </a:rPr>
              <a:t>29 </a:t>
            </a:r>
            <a:r>
              <a:rPr lang="ru-RU" sz="3200" dirty="0" err="1" smtClean="0">
                <a:latin typeface="Arial Unicode MS" pitchFamily="34" charset="-128"/>
                <a:ea typeface="Arial Unicode MS" pitchFamily="34" charset="-128"/>
                <a:cs typeface="Arial Unicode MS" pitchFamily="34" charset="-128"/>
              </a:rPr>
              <a:t>січня</a:t>
            </a:r>
            <a:r>
              <a:rPr lang="ru-RU" sz="3200" dirty="0" smtClean="0">
                <a:latin typeface="Arial Unicode MS" pitchFamily="34" charset="-128"/>
                <a:ea typeface="Arial Unicode MS" pitchFamily="34" charset="-128"/>
                <a:cs typeface="Arial Unicode MS" pitchFamily="34" charset="-128"/>
              </a:rPr>
              <a:t> 1918року </a:t>
            </a:r>
            <a:r>
              <a:rPr lang="ru-RU" sz="3200" dirty="0" smtClean="0">
                <a:latin typeface="Arial Unicode MS" pitchFamily="34" charset="-128"/>
                <a:ea typeface="Arial Unicode MS" pitchFamily="34" charset="-128"/>
                <a:cs typeface="Arial Unicode MS" pitchFamily="34" charset="-128"/>
              </a:rPr>
              <a:t>на </a:t>
            </a:r>
            <a:r>
              <a:rPr lang="ru-RU" sz="3200" dirty="0" err="1" smtClean="0">
                <a:latin typeface="Arial Unicode MS" pitchFamily="34" charset="-128"/>
                <a:ea typeface="Arial Unicode MS" pitchFamily="34" charset="-128"/>
                <a:cs typeface="Arial Unicode MS" pitchFamily="34" charset="-128"/>
              </a:rPr>
              <a:t>залізничній</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станції</a:t>
            </a:r>
            <a:r>
              <a:rPr lang="ru-RU" sz="3200" dirty="0" smtClean="0">
                <a:latin typeface="Arial Unicode MS" pitchFamily="34" charset="-128"/>
                <a:ea typeface="Arial Unicode MS" pitchFamily="34" charset="-128"/>
                <a:cs typeface="Arial Unicode MS" pitchFamily="34" charset="-128"/>
              </a:rPr>
              <a:t> Крути </a:t>
            </a:r>
            <a:r>
              <a:rPr lang="ru-RU" sz="3200" dirty="0" err="1" smtClean="0">
                <a:latin typeface="Arial Unicode MS" pitchFamily="34" charset="-128"/>
                <a:ea typeface="Arial Unicode MS" pitchFamily="34" charset="-128"/>
                <a:cs typeface="Arial Unicode MS" pitchFamily="34" charset="-128"/>
              </a:rPr>
              <a:t>під</a:t>
            </a:r>
            <a:r>
              <a:rPr lang="ru-RU" sz="3200" dirty="0" smtClean="0">
                <a:latin typeface="Arial Unicode MS" pitchFamily="34" charset="-128"/>
                <a:ea typeface="Arial Unicode MS" pitchFamily="34" charset="-128"/>
                <a:cs typeface="Arial Unicode MS" pitchFamily="34" charset="-128"/>
              </a:rPr>
              <a:t> </a:t>
            </a:r>
            <a:r>
              <a:rPr lang="ru-RU" sz="3200" dirty="0" smtClean="0">
                <a:latin typeface="Arial Unicode MS" pitchFamily="34" charset="-128"/>
                <a:ea typeface="Arial Unicode MS" pitchFamily="34" charset="-128"/>
                <a:cs typeface="Arial Unicode MS" pitchFamily="34" charset="-128"/>
              </a:rPr>
              <a:t>селищем </a:t>
            </a:r>
            <a:r>
              <a:rPr lang="ru-RU" sz="3200" dirty="0" smtClean="0">
                <a:latin typeface="Arial Unicode MS" pitchFamily="34" charset="-128"/>
                <a:ea typeface="Arial Unicode MS" pitchFamily="34" charset="-128"/>
                <a:cs typeface="Arial Unicode MS" pitchFamily="34" charset="-128"/>
              </a:rPr>
              <a:t>Крути </a:t>
            </a:r>
            <a:r>
              <a:rPr lang="ru-RU" sz="3200" dirty="0" smtClean="0">
                <a:latin typeface="Arial Unicode MS" pitchFamily="34" charset="-128"/>
                <a:ea typeface="Arial Unicode MS" pitchFamily="34" charset="-128"/>
                <a:cs typeface="Arial Unicode MS" pitchFamily="34" charset="-128"/>
              </a:rPr>
              <a:t>та </a:t>
            </a:r>
            <a:r>
              <a:rPr lang="ru-RU" sz="3200" dirty="0" err="1" smtClean="0">
                <a:latin typeface="Arial Unicode MS" pitchFamily="34" charset="-128"/>
                <a:ea typeface="Arial Unicode MS" pitchFamily="34" charset="-128"/>
                <a:cs typeface="Arial Unicode MS" pitchFamily="34" charset="-128"/>
              </a:rPr>
              <a:t>поблизу</a:t>
            </a:r>
            <a:r>
              <a:rPr lang="ru-RU" sz="3200" dirty="0" smtClean="0">
                <a:latin typeface="Arial Unicode MS" pitchFamily="34" charset="-128"/>
                <a:ea typeface="Arial Unicode MS" pitchFamily="34" charset="-128"/>
                <a:cs typeface="Arial Unicode MS" pitchFamily="34" charset="-128"/>
              </a:rPr>
              <a:t> села </a:t>
            </a:r>
            <a:r>
              <a:rPr lang="ru-RU" sz="3200" dirty="0" err="1" smtClean="0">
                <a:latin typeface="Arial Unicode MS" pitchFamily="34" charset="-128"/>
                <a:ea typeface="Arial Unicode MS" pitchFamily="34" charset="-128"/>
                <a:cs typeface="Arial Unicode MS" pitchFamily="34" charset="-128"/>
              </a:rPr>
              <a:t>Памятне</a:t>
            </a:r>
            <a:r>
              <a:rPr lang="ru-RU" sz="3200" dirty="0" smtClean="0">
                <a:latin typeface="Arial Unicode MS" pitchFamily="34" charset="-128"/>
                <a:ea typeface="Arial Unicode MS" pitchFamily="34" charset="-128"/>
                <a:cs typeface="Arial Unicode MS" pitchFamily="34" charset="-128"/>
              </a:rPr>
              <a:t>, за </a:t>
            </a:r>
            <a:r>
              <a:rPr lang="ru-RU" sz="3200" dirty="0" smtClean="0">
                <a:latin typeface="Arial Unicode MS" pitchFamily="34" charset="-128"/>
                <a:ea typeface="Arial Unicode MS" pitchFamily="34" charset="-128"/>
                <a:cs typeface="Arial Unicode MS" pitchFamily="34" charset="-128"/>
              </a:rPr>
              <a:t>130 </a:t>
            </a:r>
            <a:r>
              <a:rPr lang="ru-RU" sz="3200" dirty="0" err="1" smtClean="0">
                <a:latin typeface="Arial Unicode MS" pitchFamily="34" charset="-128"/>
                <a:ea typeface="Arial Unicode MS" pitchFamily="34" charset="-128"/>
                <a:cs typeface="Arial Unicode MS" pitchFamily="34" charset="-128"/>
              </a:rPr>
              <a:t>кілометрів</a:t>
            </a:r>
            <a:r>
              <a:rPr lang="ru-RU" sz="3200" dirty="0" smtClean="0">
                <a:latin typeface="Arial Unicode MS" pitchFamily="34" charset="-128"/>
                <a:ea typeface="Arial Unicode MS" pitchFamily="34" charset="-128"/>
                <a:cs typeface="Arial Unicode MS" pitchFamily="34" charset="-128"/>
              </a:rPr>
              <a:t> </a:t>
            </a:r>
            <a:r>
              <a:rPr lang="ru-RU" sz="3200" dirty="0" smtClean="0">
                <a:latin typeface="Arial Unicode MS" pitchFamily="34" charset="-128"/>
                <a:ea typeface="Arial Unicode MS" pitchFamily="34" charset="-128"/>
                <a:cs typeface="Arial Unicode MS" pitchFamily="34" charset="-128"/>
              </a:rPr>
              <a:t>на </a:t>
            </a:r>
            <a:r>
              <a:rPr lang="ru-RU" sz="3200" dirty="0" err="1" smtClean="0">
                <a:latin typeface="Arial Unicode MS" pitchFamily="34" charset="-128"/>
                <a:ea typeface="Arial Unicode MS" pitchFamily="34" charset="-128"/>
                <a:cs typeface="Arial Unicode MS" pitchFamily="34" charset="-128"/>
              </a:rPr>
              <a:t>пн</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сх</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від</a:t>
            </a:r>
            <a:r>
              <a:rPr lang="ru-RU" sz="3200" dirty="0" smtClean="0">
                <a:latin typeface="Arial Unicode MS" pitchFamily="34" charset="-128"/>
                <a:ea typeface="Arial Unicode MS" pitchFamily="34" charset="-128"/>
                <a:cs typeface="Arial Unicode MS" pitchFamily="34" charset="-128"/>
              </a:rPr>
              <a:t> </a:t>
            </a:r>
            <a:r>
              <a:rPr lang="ru-RU" sz="3200" dirty="0" err="1" smtClean="0">
                <a:latin typeface="Arial Unicode MS" pitchFamily="34" charset="-128"/>
                <a:ea typeface="Arial Unicode MS" pitchFamily="34" charset="-128"/>
                <a:cs typeface="Arial Unicode MS" pitchFamily="34" charset="-128"/>
              </a:rPr>
              <a:t>Києва</a:t>
            </a:r>
            <a:endParaRPr lang="ru-RU" sz="3200" dirty="0">
              <a:latin typeface="Arial Unicode MS" pitchFamily="34" charset="-128"/>
              <a:ea typeface="Arial Unicode MS" pitchFamily="34" charset="-128"/>
              <a:cs typeface="Arial Unicode MS" pitchFamily="34" charset="-128"/>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Крути і на </a:t>
            </a:r>
            <a:r>
              <a:rPr lang="uk-UA" dirty="0" err="1" smtClean="0"/>
              <a:t>сьогодніший</a:t>
            </a:r>
            <a:r>
              <a:rPr lang="uk-UA" dirty="0" smtClean="0"/>
              <a:t> час є не забутими</a:t>
            </a:r>
            <a:endParaRPr lang="ru-RU" dirty="0"/>
          </a:p>
        </p:txBody>
      </p:sp>
      <p:pic>
        <p:nvPicPr>
          <p:cNvPr id="3" name="Рисунок 2" descr="c12d86d-kr-symvol.jpg"/>
          <p:cNvPicPr>
            <a:picLocks noChangeAspect="1"/>
          </p:cNvPicPr>
          <p:nvPr/>
        </p:nvPicPr>
        <p:blipFill>
          <a:blip r:embed="rId2" cstate="print"/>
          <a:stretch>
            <a:fillRect/>
          </a:stretch>
        </p:blipFill>
        <p:spPr>
          <a:xfrm>
            <a:off x="3131840" y="1988840"/>
            <a:ext cx="4680520" cy="4354838"/>
          </a:xfrm>
          <a:prstGeom prst="rect">
            <a:avLst/>
          </a:prstGeom>
        </p:spPr>
      </p:pic>
      <p:pic>
        <p:nvPicPr>
          <p:cNvPr id="5" name="Рисунок 4" descr="i.jpg"/>
          <p:cNvPicPr>
            <a:picLocks noChangeAspect="1"/>
          </p:cNvPicPr>
          <p:nvPr/>
        </p:nvPicPr>
        <p:blipFill>
          <a:blip r:embed="rId3" cstate="print"/>
          <a:stretch>
            <a:fillRect/>
          </a:stretch>
        </p:blipFill>
        <p:spPr>
          <a:xfrm>
            <a:off x="1691680" y="4150027"/>
            <a:ext cx="2304256" cy="2273937"/>
          </a:xfrm>
          <a:prstGeom prst="rect">
            <a:avLst/>
          </a:prstGeom>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_1630.jpg"/>
          <p:cNvPicPr>
            <a:picLocks noChangeAspect="1"/>
          </p:cNvPicPr>
          <p:nvPr/>
        </p:nvPicPr>
        <p:blipFill>
          <a:blip r:embed="rId2" cstate="print"/>
          <a:stretch>
            <a:fillRect/>
          </a:stretch>
        </p:blipFill>
        <p:spPr>
          <a:xfrm>
            <a:off x="539552" y="752667"/>
            <a:ext cx="8290144" cy="5988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00px-Askoldova_mogyla.jpg"/>
          <p:cNvPicPr>
            <a:picLocks noChangeAspect="1"/>
          </p:cNvPicPr>
          <p:nvPr/>
        </p:nvPicPr>
        <p:blipFill>
          <a:blip r:embed="rId2" cstate="print"/>
          <a:stretch>
            <a:fillRect/>
          </a:stretch>
        </p:blipFill>
        <p:spPr>
          <a:xfrm>
            <a:off x="395535" y="548680"/>
            <a:ext cx="4224469" cy="3168352"/>
          </a:xfrm>
          <a:prstGeom prst="rect">
            <a:avLst/>
          </a:prstGeom>
          <a:ln>
            <a:noFill/>
          </a:ln>
          <a:effectLst>
            <a:outerShdw blurRad="292100" dist="139700" dir="2700000" algn="tl" rotWithShape="0">
              <a:srgbClr val="333333">
                <a:alpha val="65000"/>
              </a:srgbClr>
            </a:outerShdw>
          </a:effectLst>
        </p:spPr>
      </p:pic>
      <p:pic>
        <p:nvPicPr>
          <p:cNvPr id="3" name="Рисунок 2" descr="200px-Могила_полеглих_під_Крутами.jpg"/>
          <p:cNvPicPr>
            <a:picLocks noChangeAspect="1"/>
          </p:cNvPicPr>
          <p:nvPr/>
        </p:nvPicPr>
        <p:blipFill>
          <a:blip r:embed="rId3" cstate="print"/>
          <a:stretch>
            <a:fillRect/>
          </a:stretch>
        </p:blipFill>
        <p:spPr>
          <a:xfrm>
            <a:off x="5148064" y="548680"/>
            <a:ext cx="3168352" cy="4150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300px-Пам'яті_Героїв_Крут.2011.jpg"/>
          <p:cNvPicPr>
            <a:picLocks noChangeAspect="1"/>
          </p:cNvPicPr>
          <p:nvPr/>
        </p:nvPicPr>
        <p:blipFill>
          <a:blip r:embed="rId4" cstate="print"/>
          <a:stretch>
            <a:fillRect/>
          </a:stretch>
        </p:blipFill>
        <p:spPr>
          <a:xfrm>
            <a:off x="395536" y="4077072"/>
            <a:ext cx="4434798" cy="238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05064"/>
            <a:ext cx="3610744" cy="2736304"/>
          </a:xfrm>
        </p:spPr>
        <p:txBody>
          <a:bodyPr>
            <a:normAutofit/>
          </a:bodyPr>
          <a:lstStyle/>
          <a:p>
            <a:r>
              <a:rPr lang="uk-UA" sz="3200" dirty="0" smtClean="0">
                <a:latin typeface="+mn-lt"/>
              </a:rPr>
              <a:t>Підготувала</a:t>
            </a:r>
            <a:r>
              <a:rPr lang="ru-RU" sz="3200" dirty="0" smtClean="0">
                <a:latin typeface="+mn-lt"/>
              </a:rPr>
              <a:t/>
            </a:r>
            <a:br>
              <a:rPr lang="ru-RU" sz="3200" dirty="0" smtClean="0">
                <a:latin typeface="+mn-lt"/>
              </a:rPr>
            </a:br>
            <a:r>
              <a:rPr lang="ru-RU" sz="3200" dirty="0" err="1" smtClean="0">
                <a:latin typeface="+mn-lt"/>
              </a:rPr>
              <a:t>учениця</a:t>
            </a:r>
            <a:r>
              <a:rPr lang="ru-RU" sz="3200" dirty="0" smtClean="0">
                <a:latin typeface="+mn-lt"/>
              </a:rPr>
              <a:t> 10 </a:t>
            </a:r>
            <a:r>
              <a:rPr lang="ru-RU" sz="3200" dirty="0" err="1" smtClean="0">
                <a:latin typeface="+mn-lt"/>
              </a:rPr>
              <a:t>класу</a:t>
            </a:r>
            <a:r>
              <a:rPr lang="ru-RU" sz="3200" dirty="0" smtClean="0">
                <a:latin typeface="+mn-lt"/>
              </a:rPr>
              <a:t/>
            </a:r>
            <a:br>
              <a:rPr lang="ru-RU" sz="3200" dirty="0" smtClean="0">
                <a:latin typeface="+mn-lt"/>
              </a:rPr>
            </a:br>
            <a:r>
              <a:rPr lang="ru-RU" sz="3200" dirty="0" err="1" smtClean="0">
                <a:latin typeface="+mn-lt"/>
              </a:rPr>
              <a:t>Стефанків</a:t>
            </a:r>
            <a:r>
              <a:rPr lang="ru-RU" sz="3200" dirty="0" smtClean="0">
                <a:latin typeface="+mn-lt"/>
              </a:rPr>
              <a:t> </a:t>
            </a:r>
            <a:r>
              <a:rPr lang="ru-RU" sz="3200" dirty="0" err="1" smtClean="0">
                <a:latin typeface="+mn-lt"/>
              </a:rPr>
              <a:t>Зоряна</a:t>
            </a:r>
            <a:endParaRPr lang="ru-RU" sz="3200" dirty="0">
              <a:latin typeface="+mn-lt"/>
            </a:endParaRPr>
          </a:p>
        </p:txBody>
      </p:sp>
      <p:pic>
        <p:nvPicPr>
          <p:cNvPr id="3" name="Рисунок 2" descr="Изображение 195НРАРПД.jpg"/>
          <p:cNvPicPr>
            <a:picLocks noChangeAspect="1"/>
          </p:cNvPicPr>
          <p:nvPr/>
        </p:nvPicPr>
        <p:blipFill>
          <a:blip r:embed="rId2" cstate="print"/>
          <a:stretch>
            <a:fillRect/>
          </a:stretch>
        </p:blipFill>
        <p:spPr>
          <a:xfrm>
            <a:off x="4355976" y="335120"/>
            <a:ext cx="4248472" cy="6300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382344"/>
          </a:xfrm>
        </p:spPr>
        <p:txBody>
          <a:bodyPr>
            <a:normAutofit/>
          </a:bodyPr>
          <a:lstStyle/>
          <a:p>
            <a:r>
              <a:rPr lang="uk-UA" sz="2400" dirty="0" smtClean="0">
                <a:latin typeface="+mn-lt"/>
              </a:rPr>
              <a:t>Цей бій був </a:t>
            </a:r>
            <a:r>
              <a:rPr lang="ru-RU" sz="2400" dirty="0" err="1" smtClean="0"/>
              <a:t>між</a:t>
            </a:r>
            <a:r>
              <a:rPr lang="ru-RU" sz="2400" dirty="0" smtClean="0"/>
              <a:t> </a:t>
            </a:r>
            <a:r>
              <a:rPr lang="ru-RU" sz="2400" dirty="0" err="1" smtClean="0"/>
              <a:t>більшовицькими</a:t>
            </a:r>
            <a:r>
              <a:rPr lang="ru-RU" sz="2400" dirty="0" smtClean="0"/>
              <a:t> </a:t>
            </a:r>
            <a:r>
              <a:rPr lang="ru-RU" sz="2400" dirty="0" err="1" smtClean="0"/>
              <a:t>військами</a:t>
            </a:r>
            <a:r>
              <a:rPr lang="ru-RU" sz="2400" dirty="0" smtClean="0"/>
              <a:t> </a:t>
            </a:r>
            <a:r>
              <a:rPr lang="ru-RU" sz="2400" dirty="0" err="1" smtClean="0"/>
              <a:t>Михайла</a:t>
            </a:r>
            <a:r>
              <a:rPr lang="ru-RU" sz="2400" dirty="0" smtClean="0"/>
              <a:t> </a:t>
            </a:r>
            <a:r>
              <a:rPr lang="ru-RU" sz="2400" dirty="0" err="1" smtClean="0"/>
              <a:t>Муравйова</a:t>
            </a:r>
            <a:r>
              <a:rPr lang="ru-RU" sz="2400" dirty="0" smtClean="0"/>
              <a:t> та </a:t>
            </a:r>
            <a:r>
              <a:rPr lang="ru-RU" sz="2400" dirty="0" err="1" smtClean="0"/>
              <a:t>об’єднаними</a:t>
            </a:r>
            <a:r>
              <a:rPr lang="ru-RU" sz="2400" dirty="0" smtClean="0"/>
              <a:t> </a:t>
            </a:r>
            <a:r>
              <a:rPr lang="ru-RU" sz="2400" dirty="0" err="1" smtClean="0"/>
              <a:t>військами</a:t>
            </a:r>
            <a:r>
              <a:rPr lang="ru-RU" sz="2400" dirty="0" smtClean="0"/>
              <a:t> </a:t>
            </a:r>
            <a:r>
              <a:rPr lang="ru-RU" sz="2400" dirty="0" err="1" smtClean="0"/>
              <a:t>юнкерів</a:t>
            </a:r>
            <a:r>
              <a:rPr lang="ru-RU" sz="2400" dirty="0" smtClean="0"/>
              <a:t> 1-ї </a:t>
            </a:r>
            <a:r>
              <a:rPr lang="ru-RU" sz="2400" dirty="0" err="1" smtClean="0"/>
              <a:t>Київської</a:t>
            </a:r>
            <a:r>
              <a:rPr lang="ru-RU" sz="2400" dirty="0" smtClean="0"/>
              <a:t> </a:t>
            </a:r>
            <a:r>
              <a:rPr lang="ru-RU" sz="2400" dirty="0" err="1" smtClean="0"/>
              <a:t>юнацької</a:t>
            </a:r>
            <a:r>
              <a:rPr lang="ru-RU" sz="2400" dirty="0" smtClean="0"/>
              <a:t> </a:t>
            </a:r>
            <a:r>
              <a:rPr lang="ru-RU" sz="2400" dirty="0" err="1" smtClean="0"/>
              <a:t>школи</a:t>
            </a:r>
            <a:r>
              <a:rPr lang="ru-RU" sz="2400" dirty="0" smtClean="0"/>
              <a:t> </a:t>
            </a:r>
            <a:r>
              <a:rPr lang="ru-RU" sz="2400" dirty="0" err="1" smtClean="0"/>
              <a:t>ім</a:t>
            </a:r>
            <a:r>
              <a:rPr lang="ru-RU" sz="2400" dirty="0" smtClean="0"/>
              <a:t>. Б. </a:t>
            </a:r>
            <a:r>
              <a:rPr lang="ru-RU" sz="2400" dirty="0" err="1" smtClean="0"/>
              <a:t>Хмельницького</a:t>
            </a:r>
            <a:r>
              <a:rPr lang="ru-RU" sz="2400" dirty="0" smtClean="0"/>
              <a:t> та </a:t>
            </a:r>
            <a:r>
              <a:rPr lang="ru-RU" sz="2400" dirty="0" err="1" smtClean="0"/>
              <a:t>першої</a:t>
            </a:r>
            <a:r>
              <a:rPr lang="ru-RU" sz="2400" dirty="0" smtClean="0"/>
              <a:t> </a:t>
            </a:r>
            <a:r>
              <a:rPr lang="ru-RU" sz="2400" dirty="0" err="1" smtClean="0"/>
              <a:t>сотні</a:t>
            </a:r>
            <a:r>
              <a:rPr lang="ru-RU" sz="2400" dirty="0" smtClean="0"/>
              <a:t> </a:t>
            </a:r>
            <a:r>
              <a:rPr lang="ru-RU" sz="2400" dirty="0" err="1" smtClean="0"/>
              <a:t>новоствореного</a:t>
            </a:r>
            <a:r>
              <a:rPr lang="ru-RU" sz="2400" dirty="0" smtClean="0"/>
              <a:t> </a:t>
            </a:r>
            <a:r>
              <a:rPr lang="ru-RU" sz="2400" dirty="0" err="1" smtClean="0"/>
              <a:t>Студентського</a:t>
            </a:r>
            <a:r>
              <a:rPr lang="ru-RU" sz="2400" dirty="0" smtClean="0"/>
              <a:t> куреня </a:t>
            </a:r>
            <a:r>
              <a:rPr lang="ru-RU" sz="2400" dirty="0" err="1" smtClean="0"/>
              <a:t>під</a:t>
            </a:r>
            <a:r>
              <a:rPr lang="ru-RU" sz="2400" dirty="0" smtClean="0"/>
              <a:t> </a:t>
            </a:r>
            <a:r>
              <a:rPr lang="ru-RU" sz="2400" dirty="0" err="1" smtClean="0"/>
              <a:t>єдиним</a:t>
            </a:r>
            <a:r>
              <a:rPr lang="ru-RU" sz="2400" dirty="0" smtClean="0"/>
              <a:t> </a:t>
            </a:r>
            <a:r>
              <a:rPr lang="ru-RU" sz="2400" dirty="0" err="1" smtClean="0"/>
              <a:t>командуванням</a:t>
            </a:r>
            <a:r>
              <a:rPr lang="ru-RU" sz="2400" dirty="0" smtClean="0"/>
              <a:t> </a:t>
            </a:r>
            <a:r>
              <a:rPr lang="ru-RU" sz="2400" dirty="0" err="1" smtClean="0"/>
              <a:t>Аверкія</a:t>
            </a:r>
            <a:r>
              <a:rPr lang="ru-RU" sz="2400" dirty="0" smtClean="0"/>
              <a:t> </a:t>
            </a:r>
            <a:r>
              <a:rPr lang="ru-RU" sz="2400" dirty="0" err="1" smtClean="0"/>
              <a:t>Гончаренка</a:t>
            </a:r>
            <a:r>
              <a:rPr lang="ru-RU" sz="2400" dirty="0" smtClean="0"/>
              <a:t> </a:t>
            </a:r>
            <a:r>
              <a:rPr lang="ru-RU" sz="2400" dirty="0" err="1" smtClean="0"/>
              <a:t>під</a:t>
            </a:r>
            <a:r>
              <a:rPr lang="ru-RU" sz="2400" dirty="0" smtClean="0"/>
              <a:t> час </a:t>
            </a:r>
            <a:r>
              <a:rPr lang="ru-RU" sz="2400" dirty="0" err="1" smtClean="0"/>
              <a:t>наступу</a:t>
            </a:r>
            <a:r>
              <a:rPr lang="ru-RU" sz="2400" dirty="0" smtClean="0"/>
              <a:t> на </a:t>
            </a:r>
            <a:r>
              <a:rPr lang="ru-RU" sz="2400" dirty="0" err="1" smtClean="0"/>
              <a:t>Київ</a:t>
            </a:r>
            <a:r>
              <a:rPr lang="ru-RU" sz="2400" dirty="0" smtClean="0"/>
              <a:t> </a:t>
            </a:r>
            <a:r>
              <a:rPr lang="ru-RU" sz="2400" dirty="0" err="1" smtClean="0"/>
              <a:t>військ</a:t>
            </a:r>
            <a:r>
              <a:rPr lang="ru-RU" sz="2400" dirty="0" smtClean="0"/>
              <a:t> </a:t>
            </a:r>
            <a:r>
              <a:rPr lang="ru-RU" sz="2400" dirty="0" err="1" smtClean="0"/>
              <a:t>Муравйова</a:t>
            </a:r>
            <a:r>
              <a:rPr lang="ru-RU" sz="2400" dirty="0" smtClean="0"/>
              <a:t>.</a:t>
            </a:r>
            <a:endParaRPr lang="ru-RU" sz="2400" dirty="0">
              <a:latin typeface="+mn-lt"/>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3312368" cy="3528392"/>
          </a:xfrm>
        </p:spPr>
        <p:txBody>
          <a:bodyPr>
            <a:normAutofit/>
          </a:bodyPr>
          <a:lstStyle/>
          <a:p>
            <a:r>
              <a:rPr lang="ru-RU" sz="2400" dirty="0" smtClean="0"/>
              <a:t>Схема бою </a:t>
            </a:r>
            <a:r>
              <a:rPr lang="ru-RU" sz="2400" dirty="0" err="1" smtClean="0"/>
              <a:t>виконана</a:t>
            </a:r>
            <a:r>
              <a:rPr lang="ru-RU" sz="2400" dirty="0" smtClean="0"/>
              <a:t> сотником С. </a:t>
            </a:r>
            <a:r>
              <a:rPr lang="ru-RU" sz="2400" dirty="0" err="1" smtClean="0"/>
              <a:t>Горячком</a:t>
            </a:r>
            <a:r>
              <a:rPr lang="ru-RU" sz="2400" dirty="0" smtClean="0"/>
              <a:t>.</a:t>
            </a:r>
            <a:endParaRPr lang="ru-RU" sz="2400" dirty="0">
              <a:latin typeface="+mn-lt"/>
            </a:endParaRPr>
          </a:p>
        </p:txBody>
      </p:sp>
      <p:pic>
        <p:nvPicPr>
          <p:cNvPr id="3" name="Рисунок 2" descr="58796678.jpg"/>
          <p:cNvPicPr>
            <a:picLocks noChangeAspect="1"/>
          </p:cNvPicPr>
          <p:nvPr/>
        </p:nvPicPr>
        <p:blipFill>
          <a:blip r:embed="rId2" cstate="print"/>
          <a:stretch>
            <a:fillRect/>
          </a:stretch>
        </p:blipFill>
        <p:spPr>
          <a:xfrm>
            <a:off x="3779912" y="620688"/>
            <a:ext cx="5220072" cy="610616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3538736" cy="1656184"/>
          </a:xfrm>
        </p:spPr>
        <p:txBody>
          <a:bodyPr>
            <a:normAutofit/>
          </a:bodyPr>
          <a:lstStyle/>
          <a:p>
            <a:r>
              <a:rPr lang="ru-RU" sz="2400" dirty="0" smtClean="0"/>
              <a:t/>
            </a:r>
            <a:br>
              <a:rPr lang="ru-RU" sz="2400" dirty="0" smtClean="0"/>
            </a:br>
            <a:r>
              <a:rPr lang="ru-RU" sz="2400" dirty="0" smtClean="0"/>
              <a:t>Цей </a:t>
            </a:r>
            <a:r>
              <a:rPr lang="ru-RU" sz="2400" dirty="0" err="1" smtClean="0"/>
              <a:t>бій</a:t>
            </a:r>
            <a:r>
              <a:rPr lang="ru-RU" sz="2400" dirty="0" smtClean="0"/>
              <a:t> </a:t>
            </a:r>
            <a:r>
              <a:rPr lang="ru-RU" sz="2400" dirty="0" err="1" smtClean="0"/>
              <a:t>тривав</a:t>
            </a:r>
            <a:r>
              <a:rPr lang="ru-RU" sz="2400" dirty="0" smtClean="0"/>
              <a:t> 5 годин </a:t>
            </a:r>
            <a:r>
              <a:rPr lang="uk-UA" sz="2400" dirty="0" smtClean="0"/>
              <a:t/>
            </a:r>
            <a:br>
              <a:rPr lang="uk-UA" sz="2400" dirty="0" smtClean="0"/>
            </a:br>
            <a:endParaRPr lang="ru-RU" sz="2400" dirty="0" smtClean="0"/>
          </a:p>
        </p:txBody>
      </p:sp>
      <p:pic>
        <p:nvPicPr>
          <p:cNvPr id="3" name="Рисунок 2" descr="Леонід_Перфецький_Бій_під_Крутами_акварель.png"/>
          <p:cNvPicPr>
            <a:picLocks noChangeAspect="1"/>
          </p:cNvPicPr>
          <p:nvPr/>
        </p:nvPicPr>
        <p:blipFill>
          <a:blip r:embed="rId2" cstate="print"/>
          <a:stretch>
            <a:fillRect/>
          </a:stretch>
        </p:blipFill>
        <p:spPr>
          <a:xfrm>
            <a:off x="4499992" y="2492896"/>
            <a:ext cx="4412405"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dbf12e9716ce3ca9663eca0fbf1.jpg"/>
          <p:cNvPicPr>
            <a:picLocks noChangeAspect="1"/>
          </p:cNvPicPr>
          <p:nvPr/>
        </p:nvPicPr>
        <p:blipFill>
          <a:blip r:embed="rId3" cstate="print"/>
          <a:stretch>
            <a:fillRect/>
          </a:stretch>
        </p:blipFill>
        <p:spPr>
          <a:xfrm>
            <a:off x="323528" y="1916832"/>
            <a:ext cx="4471144" cy="3612684"/>
          </a:xfrm>
          <a:prstGeom prst="rect">
            <a:avLst/>
          </a:prstGeom>
          <a:ln>
            <a:noFill/>
          </a:ln>
          <a:effectLst>
            <a:softEdge rad="112500"/>
          </a:effectLst>
        </p:spPr>
      </p:pic>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3798168"/>
          </a:xfrm>
        </p:spPr>
        <p:txBody>
          <a:bodyPr>
            <a:normAutofit/>
          </a:bodyPr>
          <a:lstStyle/>
          <a:p>
            <a:r>
              <a:rPr lang="ru-RU" sz="3200" dirty="0" smtClean="0"/>
              <a:t>Перед </a:t>
            </a:r>
            <a:r>
              <a:rPr lang="ru-RU" sz="3200" dirty="0" err="1" smtClean="0"/>
              <a:t>військами</a:t>
            </a:r>
            <a:r>
              <a:rPr lang="ru-RU" sz="3200" dirty="0" smtClean="0"/>
              <a:t> </a:t>
            </a:r>
            <a:r>
              <a:rPr lang="ru-RU" sz="3200" u="sng" dirty="0" err="1" smtClean="0"/>
              <a:t>Аверкія</a:t>
            </a:r>
            <a:r>
              <a:rPr lang="ru-RU" sz="3200" u="sng" dirty="0" smtClean="0"/>
              <a:t> </a:t>
            </a:r>
            <a:r>
              <a:rPr lang="ru-RU" sz="3200" u="sng" dirty="0" err="1" smtClean="0"/>
              <a:t>Гончаренка</a:t>
            </a:r>
            <a:r>
              <a:rPr lang="ru-RU" sz="3200" u="sng" dirty="0" smtClean="0"/>
              <a:t> </a:t>
            </a:r>
            <a:r>
              <a:rPr lang="ru-RU" sz="3200" dirty="0" smtClean="0"/>
              <a:t>стояло </a:t>
            </a:r>
            <a:r>
              <a:rPr lang="ru-RU" sz="3200" dirty="0" err="1" smtClean="0"/>
              <a:t>завдання</a:t>
            </a:r>
            <a:r>
              <a:rPr lang="ru-RU" sz="3200" dirty="0" smtClean="0"/>
              <a:t> </a:t>
            </a:r>
            <a:r>
              <a:rPr lang="ru-RU" sz="3200" dirty="0" err="1" smtClean="0"/>
              <a:t>затримати</a:t>
            </a:r>
            <a:r>
              <a:rPr lang="ru-RU" sz="3200" dirty="0" smtClean="0"/>
              <a:t> </a:t>
            </a:r>
            <a:r>
              <a:rPr lang="ru-RU" sz="3200" dirty="0" err="1" smtClean="0"/>
              <a:t>наступ</a:t>
            </a:r>
            <a:r>
              <a:rPr lang="ru-RU" sz="3200" dirty="0" smtClean="0"/>
              <a:t> на </a:t>
            </a:r>
            <a:r>
              <a:rPr lang="ru-RU" sz="3200" dirty="0" err="1" smtClean="0"/>
              <a:t>Київ</a:t>
            </a:r>
            <a:r>
              <a:rPr lang="ru-RU" sz="3200" dirty="0" smtClean="0"/>
              <a:t> </a:t>
            </a:r>
            <a:r>
              <a:rPr lang="ru-RU" sz="3200" dirty="0" err="1" smtClean="0"/>
              <a:t>більшовицьких</a:t>
            </a:r>
            <a:r>
              <a:rPr lang="ru-RU" sz="3200" dirty="0" smtClean="0"/>
              <a:t> </a:t>
            </a:r>
            <a:r>
              <a:rPr lang="ru-RU" sz="3200" dirty="0" err="1" smtClean="0"/>
              <a:t>військ</a:t>
            </a:r>
            <a:r>
              <a:rPr lang="ru-RU" sz="3200" dirty="0" smtClean="0"/>
              <a:t>, в той час як </a:t>
            </a:r>
            <a:r>
              <a:rPr lang="ru-RU" sz="3200" dirty="0" err="1" smtClean="0"/>
              <a:t>головні</a:t>
            </a:r>
            <a:r>
              <a:rPr lang="ru-RU" sz="3200" dirty="0" smtClean="0"/>
              <a:t> </a:t>
            </a:r>
            <a:r>
              <a:rPr lang="ru-RU" sz="3200" dirty="0" err="1" smtClean="0"/>
              <a:t>українські</a:t>
            </a:r>
            <a:r>
              <a:rPr lang="ru-RU" sz="3200" dirty="0" smtClean="0"/>
              <a:t> </a:t>
            </a:r>
            <a:r>
              <a:rPr lang="ru-RU" sz="3200" dirty="0" err="1" smtClean="0"/>
              <a:t>військові</a:t>
            </a:r>
            <a:r>
              <a:rPr lang="ru-RU" sz="3200" dirty="0" smtClean="0"/>
              <a:t> </a:t>
            </a:r>
            <a:r>
              <a:rPr lang="ru-RU" sz="3200" dirty="0" err="1" smtClean="0"/>
              <a:t>сили</a:t>
            </a:r>
            <a:r>
              <a:rPr lang="ru-RU" sz="3200" dirty="0" smtClean="0"/>
              <a:t> на </a:t>
            </a:r>
            <a:r>
              <a:rPr lang="ru-RU" sz="3200" dirty="0" err="1" smtClean="0"/>
              <a:t>чолі</a:t>
            </a:r>
            <a:r>
              <a:rPr lang="ru-RU" sz="3200" dirty="0" smtClean="0"/>
              <a:t> </a:t>
            </a:r>
            <a:r>
              <a:rPr lang="ru-RU" sz="3200" dirty="0" err="1" smtClean="0"/>
              <a:t>з</a:t>
            </a:r>
            <a:r>
              <a:rPr lang="ru-RU" sz="3200" dirty="0" smtClean="0"/>
              <a:t> </a:t>
            </a:r>
            <a:r>
              <a:rPr lang="ru-RU" sz="3200" u="sng" dirty="0" err="1" smtClean="0"/>
              <a:t>Симоном</a:t>
            </a:r>
            <a:r>
              <a:rPr lang="ru-RU" sz="3200" u="sng" dirty="0" smtClean="0"/>
              <a:t> Петлюрою </a:t>
            </a:r>
            <a:r>
              <a:rPr lang="ru-RU" sz="3200" dirty="0" err="1" smtClean="0"/>
              <a:t>вирушили</a:t>
            </a:r>
            <a:r>
              <a:rPr lang="ru-RU" sz="3200" dirty="0" smtClean="0"/>
              <a:t> на </a:t>
            </a:r>
            <a:r>
              <a:rPr lang="ru-RU" sz="3200" dirty="0" err="1" smtClean="0"/>
              <a:t>Київ</a:t>
            </a:r>
            <a:r>
              <a:rPr lang="ru-RU" sz="3200" dirty="0" smtClean="0"/>
              <a:t> </a:t>
            </a:r>
            <a:r>
              <a:rPr lang="ru-RU" sz="3200" dirty="0" err="1" smtClean="0"/>
              <a:t>придушувати</a:t>
            </a:r>
            <a:r>
              <a:rPr lang="ru-RU" sz="3200" dirty="0" smtClean="0"/>
              <a:t> </a:t>
            </a:r>
            <a:r>
              <a:rPr lang="ru-RU" sz="3200" dirty="0" err="1" smtClean="0"/>
              <a:t>повстання</a:t>
            </a:r>
            <a:r>
              <a:rPr lang="ru-RU" sz="3200" dirty="0" smtClean="0"/>
              <a:t> </a:t>
            </a:r>
            <a:r>
              <a:rPr lang="ru-RU" sz="3200" dirty="0" err="1" smtClean="0"/>
              <a:t>на</a:t>
            </a:r>
            <a:r>
              <a:rPr lang="ru-RU" sz="3200" dirty="0" smtClean="0"/>
              <a:t> </a:t>
            </a:r>
            <a:r>
              <a:rPr lang="ru-RU" sz="3200" dirty="0" err="1" smtClean="0"/>
              <a:t>заводі</a:t>
            </a:r>
            <a:r>
              <a:rPr lang="ru-RU" sz="3200" dirty="0" smtClean="0"/>
              <a:t> "Арсенал".</a:t>
            </a:r>
            <a:endParaRPr lang="ru-RU" sz="3200" dirty="0">
              <a:latin typeface="+mn-lt"/>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734272"/>
          </a:xfrm>
        </p:spPr>
        <p:txBody>
          <a:bodyPr>
            <a:normAutofit fontScale="90000"/>
          </a:bodyPr>
          <a:lstStyle/>
          <a:p>
            <a:r>
              <a:rPr lang="ru-RU" sz="2000" b="1" i="1" dirty="0" err="1" smtClean="0">
                <a:latin typeface="+mn-lt"/>
              </a:rPr>
              <a:t>Можна</a:t>
            </a:r>
            <a:r>
              <a:rPr lang="ru-RU" sz="2000" b="1" i="1" dirty="0" smtClean="0">
                <a:latin typeface="+mn-lt"/>
              </a:rPr>
              <a:t> </a:t>
            </a:r>
            <a:r>
              <a:rPr lang="ru-RU" sz="2000" b="1" i="1" dirty="0" err="1" smtClean="0">
                <a:latin typeface="+mn-lt"/>
              </a:rPr>
              <a:t>виокремити</a:t>
            </a:r>
            <a:r>
              <a:rPr lang="ru-RU" sz="2000" b="1" i="1" dirty="0" smtClean="0">
                <a:latin typeface="+mn-lt"/>
              </a:rPr>
              <a:t> </a:t>
            </a:r>
            <a:r>
              <a:rPr lang="ru-RU" sz="2000" b="1" i="1" dirty="0" err="1" smtClean="0">
                <a:latin typeface="+mn-lt"/>
              </a:rPr>
              <a:t>такі</a:t>
            </a:r>
            <a:r>
              <a:rPr lang="ru-RU" sz="2000" b="1" i="1" dirty="0" smtClean="0">
                <a:latin typeface="+mn-lt"/>
              </a:rPr>
              <a:t> </a:t>
            </a:r>
            <a:r>
              <a:rPr lang="ru-RU" sz="2000" b="1" i="1" dirty="0" err="1" smtClean="0">
                <a:latin typeface="+mn-lt"/>
              </a:rPr>
              <a:t>особливості</a:t>
            </a:r>
            <a:r>
              <a:rPr lang="ru-RU" sz="2000" b="1" i="1" dirty="0" smtClean="0">
                <a:latin typeface="+mn-lt"/>
              </a:rPr>
              <a:t> </a:t>
            </a:r>
            <a:r>
              <a:rPr lang="ru-RU" sz="2000" b="1" i="1" dirty="0" err="1" smtClean="0">
                <a:latin typeface="+mn-lt"/>
              </a:rPr>
              <a:t>битви</a:t>
            </a:r>
            <a:r>
              <a:rPr lang="ru-RU" sz="2000" b="1" i="1" dirty="0" smtClean="0">
                <a:latin typeface="+mn-lt"/>
              </a:rPr>
              <a:t> </a:t>
            </a:r>
            <a:r>
              <a:rPr lang="ru-RU" sz="2000" b="1" i="1" dirty="0" err="1" smtClean="0">
                <a:latin typeface="+mn-lt"/>
              </a:rPr>
              <a:t>під</a:t>
            </a:r>
            <a:r>
              <a:rPr lang="ru-RU" sz="2000" b="1" i="1" dirty="0" smtClean="0">
                <a:latin typeface="+mn-lt"/>
              </a:rPr>
              <a:t> </a:t>
            </a:r>
            <a:r>
              <a:rPr lang="ru-RU" sz="2000" b="1" i="1" dirty="0" err="1" smtClean="0">
                <a:latin typeface="+mn-lt"/>
              </a:rPr>
              <a:t>Крутами</a:t>
            </a:r>
            <a:r>
              <a:rPr lang="ru-RU" sz="2000" b="1" i="1" dirty="0" smtClean="0">
                <a:latin typeface="+mn-lt"/>
              </a:rPr>
              <a:t> </a:t>
            </a:r>
            <a:r>
              <a:rPr lang="ru-RU" sz="2000" dirty="0" smtClean="0"/>
              <a:t>, </a:t>
            </a:r>
            <a:r>
              <a:rPr lang="ru-RU" sz="2000" dirty="0" err="1" smtClean="0"/>
              <a:t>які</a:t>
            </a:r>
            <a:r>
              <a:rPr lang="ru-RU" sz="2000" dirty="0" smtClean="0"/>
              <a:t> </a:t>
            </a:r>
            <a:r>
              <a:rPr lang="ru-RU" sz="2000" dirty="0" err="1" smtClean="0"/>
              <a:t>виділили</a:t>
            </a:r>
            <a:r>
              <a:rPr lang="ru-RU" sz="2000" dirty="0" smtClean="0"/>
              <a:t> </a:t>
            </a:r>
            <a:r>
              <a:rPr lang="ru-RU" sz="2000" dirty="0" err="1" smtClean="0"/>
              <a:t>її</a:t>
            </a:r>
            <a:r>
              <a:rPr lang="ru-RU" sz="2000" dirty="0" smtClean="0"/>
              <a:t> </a:t>
            </a:r>
            <a:r>
              <a:rPr lang="ru-RU" sz="2000" dirty="0" err="1" smtClean="0"/>
              <a:t>з-поміж</a:t>
            </a:r>
            <a:r>
              <a:rPr lang="ru-RU" sz="2000" dirty="0" smtClean="0"/>
              <a:t> </a:t>
            </a:r>
            <a:r>
              <a:rPr lang="ru-RU" sz="2000" dirty="0" err="1" smtClean="0"/>
              <a:t>інших</a:t>
            </a:r>
            <a:r>
              <a:rPr lang="ru-RU" sz="2000" dirty="0" smtClean="0"/>
              <a:t> </a:t>
            </a:r>
            <a:r>
              <a:rPr lang="ru-RU" sz="2000" dirty="0" err="1" smtClean="0"/>
              <a:t>військових</a:t>
            </a:r>
            <a:r>
              <a:rPr lang="ru-RU" sz="2000" dirty="0" smtClean="0"/>
              <a:t> </a:t>
            </a:r>
            <a:r>
              <a:rPr lang="ru-RU" sz="2000" dirty="0" err="1" smtClean="0"/>
              <a:t>конфліктів</a:t>
            </a:r>
            <a:r>
              <a:rPr lang="ru-RU" sz="2000" dirty="0" smtClean="0"/>
              <a:t> того часу та </a:t>
            </a:r>
            <a:r>
              <a:rPr lang="ru-RU" sz="2000" dirty="0" err="1" smtClean="0"/>
              <a:t>звернули</a:t>
            </a:r>
            <a:r>
              <a:rPr lang="ru-RU" sz="2000" dirty="0" smtClean="0"/>
              <a:t> </a:t>
            </a:r>
            <a:r>
              <a:rPr lang="ru-RU" sz="2000" dirty="0" err="1" smtClean="0"/>
              <a:t>увагу</a:t>
            </a:r>
            <a:r>
              <a:rPr lang="ru-RU" sz="2000" dirty="0" smtClean="0"/>
              <a:t> </a:t>
            </a:r>
            <a:r>
              <a:rPr lang="ru-RU" sz="2000" dirty="0" err="1" smtClean="0"/>
              <a:t>громадськості</a:t>
            </a:r>
            <a:r>
              <a:rPr lang="ru-RU" sz="2000" dirty="0" smtClean="0"/>
              <a:t> на </a:t>
            </a:r>
            <a:r>
              <a:rPr lang="ru-RU" sz="2000" dirty="0" err="1" smtClean="0"/>
              <a:t>неї</a:t>
            </a:r>
            <a:r>
              <a:rPr lang="ru-RU" sz="2000" dirty="0" smtClean="0"/>
              <a:t>: </a:t>
            </a:r>
            <a:r>
              <a:rPr lang="ru-RU" sz="2000" b="1" i="1" dirty="0" smtClean="0">
                <a:latin typeface="+mn-lt"/>
              </a:rPr>
              <a:t/>
            </a:r>
            <a:br>
              <a:rPr lang="ru-RU" sz="2000" b="1" i="1" dirty="0" smtClean="0">
                <a:latin typeface="+mn-lt"/>
              </a:rPr>
            </a:br>
            <a:r>
              <a:rPr lang="ru-RU" sz="2000" b="1" i="1" dirty="0" smtClean="0">
                <a:latin typeface="+mn-lt"/>
              </a:rPr>
              <a:t/>
            </a:r>
            <a:br>
              <a:rPr lang="ru-RU" sz="2000" b="1" i="1" dirty="0" smtClean="0">
                <a:latin typeface="+mn-lt"/>
              </a:rPr>
            </a:br>
            <a:r>
              <a:rPr lang="ru-RU" sz="2000" b="1" i="1" dirty="0" smtClean="0">
                <a:latin typeface="+mn-lt"/>
              </a:rPr>
              <a:t>   </a:t>
            </a:r>
            <a:r>
              <a:rPr lang="ru-RU" sz="1800" dirty="0" smtClean="0"/>
              <a:t> </a:t>
            </a:r>
            <a:r>
              <a:rPr lang="ru-RU" sz="1800" dirty="0" smtClean="0"/>
              <a:t>- участь у </a:t>
            </a:r>
            <a:r>
              <a:rPr lang="ru-RU" sz="1800" dirty="0" err="1" smtClean="0"/>
              <a:t>битві</a:t>
            </a:r>
            <a:r>
              <a:rPr lang="ru-RU" sz="1800" dirty="0" smtClean="0"/>
              <a:t> </a:t>
            </a:r>
            <a:r>
              <a:rPr lang="ru-RU" sz="1800" dirty="0" err="1" smtClean="0"/>
              <a:t>студентів</a:t>
            </a:r>
            <a:r>
              <a:rPr lang="ru-RU" sz="1800" dirty="0" smtClean="0"/>
              <a:t>, </a:t>
            </a:r>
            <a:r>
              <a:rPr lang="ru-RU" sz="1800" dirty="0" err="1" smtClean="0"/>
              <a:t>які</a:t>
            </a:r>
            <a:r>
              <a:rPr lang="ru-RU" sz="1800" dirty="0" smtClean="0"/>
              <a:t> не </a:t>
            </a:r>
            <a:r>
              <a:rPr lang="ru-RU" sz="1800" dirty="0" err="1" smtClean="0"/>
              <a:t>мали</a:t>
            </a:r>
            <a:r>
              <a:rPr lang="ru-RU" sz="1800" dirty="0" smtClean="0"/>
              <a:t> </a:t>
            </a:r>
            <a:r>
              <a:rPr lang="ru-RU" sz="1800" dirty="0" err="1" smtClean="0"/>
              <a:t>попереднього</a:t>
            </a:r>
            <a:r>
              <a:rPr lang="ru-RU" sz="1800" dirty="0" smtClean="0"/>
              <a:t> </a:t>
            </a:r>
            <a:r>
              <a:rPr lang="ru-RU" sz="1800" dirty="0" err="1" smtClean="0"/>
              <a:t>військового</a:t>
            </a:r>
            <a:r>
              <a:rPr lang="ru-RU" sz="1800" dirty="0" smtClean="0"/>
              <a:t> </a:t>
            </a:r>
            <a:r>
              <a:rPr lang="ru-RU" sz="1800" dirty="0" err="1" smtClean="0"/>
              <a:t>досвіду</a:t>
            </a:r>
            <a:r>
              <a:rPr lang="ru-RU" sz="1800" dirty="0" smtClean="0"/>
              <a:t> (116 </a:t>
            </a:r>
            <a:r>
              <a:rPr lang="ru-RU" sz="1800" dirty="0" err="1" smtClean="0"/>
              <a:t>бійців</a:t>
            </a:r>
            <a:r>
              <a:rPr lang="ru-RU" sz="1800" dirty="0" smtClean="0"/>
              <a:t> </a:t>
            </a:r>
            <a:r>
              <a:rPr lang="ru-RU" sz="1800" dirty="0" err="1" smtClean="0"/>
              <a:t>Студентської</a:t>
            </a:r>
            <a:r>
              <a:rPr lang="ru-RU" sz="1800" dirty="0" smtClean="0"/>
              <a:t> </a:t>
            </a:r>
            <a:r>
              <a:rPr lang="ru-RU" sz="1800" dirty="0" err="1" smtClean="0"/>
              <a:t>сотні</a:t>
            </a:r>
            <a:r>
              <a:rPr lang="ru-RU" sz="1800" dirty="0" smtClean="0"/>
              <a:t>),</a:t>
            </a:r>
            <a:br>
              <a:rPr lang="ru-RU" sz="1800" dirty="0" smtClean="0"/>
            </a:br>
            <a:r>
              <a:rPr lang="ru-RU" sz="1800" dirty="0" smtClean="0"/>
              <a:t/>
            </a:r>
            <a:br>
              <a:rPr lang="ru-RU" sz="1800" dirty="0" smtClean="0"/>
            </a:br>
            <a:r>
              <a:rPr lang="ru-RU" sz="1800" dirty="0" smtClean="0"/>
              <a:t>    - </a:t>
            </a:r>
            <a:r>
              <a:rPr lang="ru-RU" sz="1800" dirty="0" err="1" smtClean="0"/>
              <a:t>величезна</a:t>
            </a:r>
            <a:r>
              <a:rPr lang="ru-RU" sz="1800" dirty="0" smtClean="0"/>
              <a:t> </a:t>
            </a:r>
            <a:r>
              <a:rPr lang="ru-RU" sz="1800" dirty="0" err="1" smtClean="0"/>
              <a:t>чисельна</a:t>
            </a:r>
            <a:r>
              <a:rPr lang="ru-RU" sz="1800" dirty="0" smtClean="0"/>
              <a:t> </a:t>
            </a:r>
            <a:r>
              <a:rPr lang="ru-RU" sz="1800" dirty="0" err="1" smtClean="0"/>
              <a:t>перевага</a:t>
            </a:r>
            <a:r>
              <a:rPr lang="ru-RU" sz="1800" dirty="0" smtClean="0"/>
              <a:t> </a:t>
            </a:r>
            <a:r>
              <a:rPr lang="ru-RU" sz="1800" dirty="0" err="1" smtClean="0"/>
              <a:t>більшовицького</a:t>
            </a:r>
            <a:r>
              <a:rPr lang="ru-RU" sz="1800" dirty="0" smtClean="0"/>
              <a:t> </a:t>
            </a:r>
            <a:r>
              <a:rPr lang="ru-RU" sz="1800" dirty="0" err="1" smtClean="0"/>
              <a:t>війська</a:t>
            </a:r>
            <a:r>
              <a:rPr lang="ru-RU" sz="1800" dirty="0" smtClean="0"/>
              <a:t> (500-600 </a:t>
            </a:r>
            <a:r>
              <a:rPr lang="ru-RU" sz="1800" dirty="0" err="1" smtClean="0"/>
              <a:t>воїнів</a:t>
            </a:r>
            <a:r>
              <a:rPr lang="ru-RU" sz="1800" dirty="0" smtClean="0"/>
              <a:t> </a:t>
            </a:r>
            <a:r>
              <a:rPr lang="ru-RU" sz="1800" dirty="0" err="1" smtClean="0"/>
              <a:t>під</a:t>
            </a:r>
            <a:r>
              <a:rPr lang="ru-RU" sz="1800" dirty="0" smtClean="0"/>
              <a:t> </a:t>
            </a:r>
            <a:r>
              <a:rPr lang="ru-RU" sz="1800" dirty="0" err="1" smtClean="0"/>
              <a:t>командуванням</a:t>
            </a:r>
            <a:r>
              <a:rPr lang="ru-RU" sz="1800" dirty="0" smtClean="0"/>
              <a:t> А. </a:t>
            </a:r>
            <a:r>
              <a:rPr lang="ru-RU" sz="1800" dirty="0" err="1" smtClean="0"/>
              <a:t>Гончаренка</a:t>
            </a:r>
            <a:r>
              <a:rPr lang="ru-RU" sz="1800" dirty="0" smtClean="0"/>
              <a:t> </a:t>
            </a:r>
            <a:r>
              <a:rPr lang="ru-RU" sz="1800" dirty="0" err="1" smtClean="0"/>
              <a:t>і</a:t>
            </a:r>
            <a:r>
              <a:rPr lang="ru-RU" sz="1800" dirty="0" smtClean="0"/>
              <a:t> до 6 </a:t>
            </a:r>
            <a:r>
              <a:rPr lang="ru-RU" sz="1800" dirty="0" err="1" smtClean="0"/>
              <a:t>тисяч</a:t>
            </a:r>
            <a:r>
              <a:rPr lang="ru-RU" sz="1800" dirty="0" smtClean="0"/>
              <a:t> </a:t>
            </a:r>
            <a:r>
              <a:rPr lang="ru-RU" sz="1800" dirty="0" err="1" smtClean="0"/>
              <a:t>воїнів</a:t>
            </a:r>
            <a:r>
              <a:rPr lang="ru-RU" sz="1800" dirty="0" smtClean="0"/>
              <a:t> </a:t>
            </a:r>
            <a:r>
              <a:rPr lang="ru-RU" sz="1800" dirty="0" err="1" smtClean="0"/>
              <a:t>під</a:t>
            </a:r>
            <a:r>
              <a:rPr lang="ru-RU" sz="1800" dirty="0" smtClean="0"/>
              <a:t> </a:t>
            </a:r>
            <a:r>
              <a:rPr lang="ru-RU" sz="1800" dirty="0" err="1" smtClean="0"/>
              <a:t>командуванням</a:t>
            </a:r>
            <a:r>
              <a:rPr lang="ru-RU" sz="1800" dirty="0" smtClean="0"/>
              <a:t>  М. </a:t>
            </a:r>
            <a:r>
              <a:rPr lang="ru-RU" sz="1800" dirty="0" err="1" smtClean="0"/>
              <a:t>Муравйова</a:t>
            </a:r>
            <a:r>
              <a:rPr lang="ru-RU" sz="1800" dirty="0" smtClean="0"/>
              <a:t>),</a:t>
            </a:r>
            <a:br>
              <a:rPr lang="ru-RU" sz="1800" dirty="0" smtClean="0"/>
            </a:br>
            <a:r>
              <a:rPr lang="ru-RU" sz="1800" dirty="0" smtClean="0"/>
              <a:t/>
            </a:r>
            <a:br>
              <a:rPr lang="ru-RU" sz="1800" dirty="0" smtClean="0"/>
            </a:br>
            <a:r>
              <a:rPr lang="ru-RU" sz="1800" dirty="0" smtClean="0"/>
              <a:t>     - </a:t>
            </a:r>
            <a:r>
              <a:rPr lang="ru-RU" sz="1800" dirty="0" err="1" smtClean="0"/>
              <a:t>великі</a:t>
            </a:r>
            <a:r>
              <a:rPr lang="ru-RU" sz="1800" dirty="0" smtClean="0"/>
              <a:t> </a:t>
            </a:r>
            <a:r>
              <a:rPr lang="ru-RU" sz="1800" dirty="0" err="1" smtClean="0"/>
              <a:t>втрати</a:t>
            </a:r>
            <a:r>
              <a:rPr lang="ru-RU" sz="1800" dirty="0" smtClean="0"/>
              <a:t> </a:t>
            </a:r>
            <a:r>
              <a:rPr lang="ru-RU" sz="1800" dirty="0" err="1" smtClean="0"/>
              <a:t>української</a:t>
            </a:r>
            <a:r>
              <a:rPr lang="ru-RU" sz="1800" dirty="0" smtClean="0"/>
              <a:t> </a:t>
            </a:r>
            <a:r>
              <a:rPr lang="ru-RU" sz="1800" dirty="0" err="1" smtClean="0"/>
              <a:t>сторони</a:t>
            </a:r>
            <a:r>
              <a:rPr lang="ru-RU" sz="1800" dirty="0" smtClean="0"/>
              <a:t>, а </a:t>
            </a:r>
            <a:r>
              <a:rPr lang="ru-RU" sz="1800" dirty="0" err="1" smtClean="0"/>
              <a:t>також</a:t>
            </a:r>
            <a:r>
              <a:rPr lang="ru-RU" sz="1800" dirty="0" smtClean="0"/>
              <a:t> те, </a:t>
            </a:r>
            <a:r>
              <a:rPr lang="ru-RU" sz="1800" dirty="0" err="1" smtClean="0"/>
              <a:t>що</a:t>
            </a:r>
            <a:r>
              <a:rPr lang="ru-RU" sz="1800" dirty="0" smtClean="0"/>
              <a:t> </a:t>
            </a:r>
            <a:r>
              <a:rPr lang="ru-RU" sz="1800" dirty="0" err="1" smtClean="0"/>
              <a:t>війська</a:t>
            </a:r>
            <a:r>
              <a:rPr lang="ru-RU" sz="1800" dirty="0" smtClean="0"/>
              <a:t> </a:t>
            </a:r>
            <a:r>
              <a:rPr lang="ru-RU" sz="1800" dirty="0" err="1" smtClean="0"/>
              <a:t>Муравйова</a:t>
            </a:r>
            <a:r>
              <a:rPr lang="ru-RU" sz="1800" dirty="0" smtClean="0"/>
              <a:t> все-таки вдалось </a:t>
            </a:r>
            <a:r>
              <a:rPr lang="ru-RU" sz="1800" dirty="0" err="1" smtClean="0"/>
              <a:t>затримати</a:t>
            </a:r>
            <a:r>
              <a:rPr lang="ru-RU" sz="1800" dirty="0" smtClean="0"/>
              <a:t> </a:t>
            </a:r>
            <a:r>
              <a:rPr lang="ru-RU" sz="1800" dirty="0" err="1" smtClean="0"/>
              <a:t>і</a:t>
            </a:r>
            <a:r>
              <a:rPr lang="ru-RU" sz="1800" dirty="0" smtClean="0"/>
              <a:t> </a:t>
            </a:r>
            <a:r>
              <a:rPr lang="ru-RU" sz="1800" dirty="0" err="1" smtClean="0"/>
              <a:t>виграти</a:t>
            </a:r>
            <a:r>
              <a:rPr lang="ru-RU" sz="1800" dirty="0" smtClean="0"/>
              <a:t> час для </a:t>
            </a:r>
            <a:r>
              <a:rPr lang="ru-RU" sz="1800" dirty="0" err="1" smtClean="0"/>
              <a:t>підписання</a:t>
            </a:r>
            <a:r>
              <a:rPr lang="ru-RU" sz="1800" dirty="0" smtClean="0"/>
              <a:t> </a:t>
            </a:r>
            <a:r>
              <a:rPr lang="ru-RU" sz="1800" dirty="0" err="1" smtClean="0"/>
              <a:t>Брестської</a:t>
            </a:r>
            <a:r>
              <a:rPr lang="ru-RU" sz="1800" dirty="0" smtClean="0"/>
              <a:t> угоди</a:t>
            </a:r>
            <a:br>
              <a:rPr lang="ru-RU" sz="1800" dirty="0" smtClean="0"/>
            </a:br>
            <a:r>
              <a:rPr lang="ru-RU" sz="2000" b="1" i="1" dirty="0" smtClean="0">
                <a:latin typeface="+mn-lt"/>
              </a:rPr>
              <a:t/>
            </a:r>
            <a:br>
              <a:rPr lang="ru-RU" sz="2000" b="1" i="1" dirty="0" smtClean="0">
                <a:latin typeface="+mn-lt"/>
              </a:rPr>
            </a:br>
            <a:r>
              <a:rPr lang="ru-RU" sz="2000" b="1" i="1" dirty="0" smtClean="0">
                <a:latin typeface="+mn-lt"/>
              </a:rPr>
              <a:t/>
            </a:r>
            <a:br>
              <a:rPr lang="ru-RU" sz="2000" b="1" i="1" dirty="0" smtClean="0">
                <a:latin typeface="+mn-lt"/>
              </a:rPr>
            </a:br>
            <a:r>
              <a:rPr lang="ru-RU" sz="2000" b="1" i="1" dirty="0" smtClean="0">
                <a:latin typeface="+mn-lt"/>
              </a:rPr>
              <a:t/>
            </a:r>
            <a:br>
              <a:rPr lang="ru-RU" sz="2000" b="1" i="1" dirty="0" smtClean="0">
                <a:latin typeface="+mn-lt"/>
              </a:rPr>
            </a:br>
            <a:endParaRPr lang="ru-RU" sz="2000" b="1" i="1" dirty="0">
              <a:latin typeface="+mn-lt"/>
            </a:endParaRP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5184576" cy="5022304"/>
          </a:xfrm>
        </p:spPr>
        <p:txBody>
          <a:bodyPr>
            <a:normAutofit/>
          </a:bodyPr>
          <a:lstStyle/>
          <a:p>
            <a:r>
              <a:rPr lang="ru-RU" sz="2400" dirty="0" smtClean="0"/>
              <a:t>Битва </a:t>
            </a:r>
            <a:r>
              <a:rPr lang="ru-RU" sz="2400" dirty="0" err="1" smtClean="0"/>
              <a:t>під</a:t>
            </a:r>
            <a:r>
              <a:rPr lang="ru-RU" sz="2400" dirty="0" smtClean="0"/>
              <a:t> </a:t>
            </a:r>
            <a:r>
              <a:rPr lang="ru-RU" sz="2400" dirty="0" err="1" smtClean="0"/>
              <a:t>Крутами</a:t>
            </a:r>
            <a:r>
              <a:rPr lang="ru-RU" sz="2400" dirty="0" smtClean="0"/>
              <a:t> – один </a:t>
            </a:r>
            <a:r>
              <a:rPr lang="ru-RU" sz="2400" dirty="0" err="1" smtClean="0"/>
              <a:t>із</a:t>
            </a:r>
            <a:r>
              <a:rPr lang="ru-RU" sz="2400" dirty="0" smtClean="0"/>
              <a:t> </a:t>
            </a:r>
            <a:r>
              <a:rPr lang="ru-RU" sz="2400" dirty="0" err="1" smtClean="0"/>
              <a:t>важливих</a:t>
            </a:r>
            <a:r>
              <a:rPr lang="ru-RU" sz="2400" dirty="0" smtClean="0"/>
              <a:t> </a:t>
            </a:r>
            <a:r>
              <a:rPr lang="ru-RU" sz="2400" dirty="0" err="1" smtClean="0"/>
              <a:t>сюжетів</a:t>
            </a:r>
            <a:r>
              <a:rPr lang="ru-RU" sz="2400" dirty="0" smtClean="0"/>
              <a:t> </a:t>
            </a:r>
            <a:r>
              <a:rPr lang="ru-RU" sz="2400" dirty="0" err="1" smtClean="0"/>
              <a:t>сучасної</a:t>
            </a:r>
            <a:r>
              <a:rPr lang="ru-RU" sz="2400" dirty="0" smtClean="0"/>
              <a:t> </a:t>
            </a:r>
            <a:r>
              <a:rPr lang="ru-RU" sz="2400" dirty="0" err="1" smtClean="0"/>
              <a:t>української</a:t>
            </a:r>
            <a:r>
              <a:rPr lang="ru-RU" sz="2400" dirty="0" smtClean="0"/>
              <a:t> </a:t>
            </a:r>
            <a:r>
              <a:rPr lang="ru-RU" sz="2400" dirty="0" err="1" smtClean="0"/>
              <a:t>історичної</a:t>
            </a:r>
            <a:r>
              <a:rPr lang="ru-RU" sz="2400" dirty="0" smtClean="0"/>
              <a:t> </a:t>
            </a:r>
            <a:r>
              <a:rPr lang="ru-RU" sz="2400" dirty="0" err="1" smtClean="0"/>
              <a:t>пам’яті</a:t>
            </a:r>
            <a:r>
              <a:rPr lang="ru-RU" sz="2400" dirty="0" smtClean="0"/>
              <a:t>, </a:t>
            </a:r>
            <a:r>
              <a:rPr lang="ru-RU" sz="2400" dirty="0" err="1" smtClean="0"/>
              <a:t>який</a:t>
            </a:r>
            <a:r>
              <a:rPr lang="ru-RU" sz="2400" dirty="0" smtClean="0"/>
              <a:t> </a:t>
            </a:r>
            <a:r>
              <a:rPr lang="ru-RU" sz="2400" dirty="0" err="1" smtClean="0"/>
              <a:t>вже</a:t>
            </a:r>
            <a:r>
              <a:rPr lang="ru-RU" sz="2400" dirty="0" smtClean="0"/>
              <a:t> давно перестав </a:t>
            </a:r>
            <a:r>
              <a:rPr lang="ru-RU" sz="2400" dirty="0" err="1" smtClean="0"/>
              <a:t>сприйматись</a:t>
            </a:r>
            <a:r>
              <a:rPr lang="ru-RU" sz="2400" dirty="0" smtClean="0"/>
              <a:t> як </a:t>
            </a:r>
            <a:r>
              <a:rPr lang="ru-RU" sz="2400" dirty="0" err="1" smtClean="0"/>
              <a:t>рядова</a:t>
            </a:r>
            <a:r>
              <a:rPr lang="ru-RU" sz="2400" dirty="0" smtClean="0"/>
              <a:t> </a:t>
            </a:r>
            <a:r>
              <a:rPr lang="ru-RU" sz="2400" dirty="0" err="1" smtClean="0"/>
              <a:t>історична</a:t>
            </a:r>
            <a:r>
              <a:rPr lang="ru-RU" sz="2400" dirty="0" smtClean="0"/>
              <a:t> </a:t>
            </a:r>
            <a:r>
              <a:rPr lang="ru-RU" sz="2400" dirty="0" err="1" smtClean="0"/>
              <a:t>подія</a:t>
            </a:r>
            <a:r>
              <a:rPr lang="ru-RU" sz="2400" dirty="0" smtClean="0"/>
              <a:t>. </a:t>
            </a:r>
            <a:r>
              <a:rPr lang="ru-RU" sz="2400" dirty="0" err="1" smtClean="0"/>
              <a:t>Міф</a:t>
            </a:r>
            <a:r>
              <a:rPr lang="ru-RU" sz="2400" dirty="0" smtClean="0"/>
              <a:t> </a:t>
            </a:r>
            <a:r>
              <a:rPr lang="ru-RU" sz="2400" dirty="0" err="1" smtClean="0"/>
              <a:t>битви</a:t>
            </a:r>
            <a:r>
              <a:rPr lang="ru-RU" sz="2400" dirty="0" smtClean="0"/>
              <a:t> </a:t>
            </a:r>
            <a:r>
              <a:rPr lang="ru-RU" sz="2400" dirty="0" err="1" smtClean="0"/>
              <a:t>під</a:t>
            </a:r>
            <a:r>
              <a:rPr lang="ru-RU" sz="2400" dirty="0" smtClean="0"/>
              <a:t> </a:t>
            </a:r>
            <a:r>
              <a:rPr lang="ru-RU" sz="2400" dirty="0" err="1" smtClean="0"/>
              <a:t>Крутами</a:t>
            </a:r>
            <a:r>
              <a:rPr lang="ru-RU" sz="2400" dirty="0" smtClean="0"/>
              <a:t> </a:t>
            </a:r>
            <a:r>
              <a:rPr lang="ru-RU" sz="2400" dirty="0" err="1" smtClean="0"/>
              <a:t>є</a:t>
            </a:r>
            <a:r>
              <a:rPr lang="ru-RU" sz="2400" dirty="0" smtClean="0"/>
              <a:t> </a:t>
            </a:r>
            <a:r>
              <a:rPr lang="ru-RU" sz="2400" dirty="0" err="1" smtClean="0"/>
              <a:t>історичним</a:t>
            </a:r>
            <a:r>
              <a:rPr lang="ru-RU" sz="2400" dirty="0" smtClean="0"/>
              <a:t> образом, </a:t>
            </a:r>
            <a:r>
              <a:rPr lang="ru-RU" sz="2400" dirty="0" err="1" smtClean="0"/>
              <a:t>що</a:t>
            </a:r>
            <a:r>
              <a:rPr lang="ru-RU" sz="2400" dirty="0" smtClean="0"/>
              <a:t> </a:t>
            </a:r>
            <a:r>
              <a:rPr lang="ru-RU" sz="2400" dirty="0" err="1" smtClean="0"/>
              <a:t>має</a:t>
            </a:r>
            <a:r>
              <a:rPr lang="ru-RU" sz="2400" dirty="0" smtClean="0"/>
              <a:t> </a:t>
            </a:r>
            <a:r>
              <a:rPr lang="ru-RU" sz="2400" dirty="0" err="1" smtClean="0"/>
              <a:t>важливе</a:t>
            </a:r>
            <a:r>
              <a:rPr lang="ru-RU" sz="2400" dirty="0" smtClean="0"/>
              <a:t> </a:t>
            </a:r>
            <a:r>
              <a:rPr lang="ru-RU" sz="2400" dirty="0" err="1" smtClean="0"/>
              <a:t>значення</a:t>
            </a:r>
            <a:r>
              <a:rPr lang="ru-RU" sz="2400" dirty="0" smtClean="0"/>
              <a:t> для </a:t>
            </a:r>
            <a:r>
              <a:rPr lang="ru-RU" sz="2400" dirty="0" err="1" smtClean="0"/>
              <a:t>української</a:t>
            </a:r>
            <a:r>
              <a:rPr lang="ru-RU" sz="2400" dirty="0" smtClean="0"/>
              <a:t> </a:t>
            </a:r>
            <a:r>
              <a:rPr lang="ru-RU" sz="2400" dirty="0" err="1" smtClean="0"/>
              <a:t>колективної</a:t>
            </a:r>
            <a:r>
              <a:rPr lang="ru-RU" sz="2400" dirty="0" smtClean="0"/>
              <a:t> </a:t>
            </a:r>
            <a:r>
              <a:rPr lang="ru-RU" sz="2400" dirty="0" err="1" smtClean="0"/>
              <a:t>пам’яті</a:t>
            </a:r>
            <a:r>
              <a:rPr lang="ru-RU" sz="2400" dirty="0" smtClean="0"/>
              <a:t> та </a:t>
            </a:r>
            <a:r>
              <a:rPr lang="ru-RU" sz="2400" dirty="0" err="1" smtClean="0"/>
              <a:t>української</a:t>
            </a:r>
            <a:r>
              <a:rPr lang="ru-RU" sz="2400" dirty="0" smtClean="0"/>
              <a:t> </a:t>
            </a:r>
            <a:r>
              <a:rPr lang="ru-RU" sz="2400" dirty="0" err="1" smtClean="0"/>
              <a:t>ідентичності</a:t>
            </a:r>
            <a:r>
              <a:rPr lang="ru-RU" sz="2400" dirty="0" smtClean="0"/>
              <a:t>.</a:t>
            </a:r>
            <a:endParaRPr lang="ru-RU" sz="2400" dirty="0">
              <a:latin typeface="+mn-lt"/>
            </a:endParaRPr>
          </a:p>
        </p:txBody>
      </p:sp>
      <p:pic>
        <p:nvPicPr>
          <p:cNvPr id="3" name="Рисунок 2" descr="1f95d1b1d8d8cb3fa05e52ffc531376b.jpg"/>
          <p:cNvPicPr>
            <a:picLocks noChangeAspect="1"/>
          </p:cNvPicPr>
          <p:nvPr/>
        </p:nvPicPr>
        <p:blipFill>
          <a:blip r:embed="rId2" cstate="print"/>
          <a:stretch>
            <a:fillRect/>
          </a:stretch>
        </p:blipFill>
        <p:spPr>
          <a:xfrm>
            <a:off x="5364088" y="2492896"/>
            <a:ext cx="3593722" cy="419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238328"/>
          </a:xfrm>
          <a:effectLst>
            <a:outerShdw blurRad="50800" dist="38100" algn="l" rotWithShape="0">
              <a:prstClr val="black">
                <a:alpha val="40000"/>
              </a:prstClr>
            </a:outerShdw>
          </a:effectLst>
        </p:spPr>
        <p:txBody>
          <a:bodyPr>
            <a:normAutofit/>
          </a:bodyPr>
          <a:lstStyle/>
          <a:p>
            <a:r>
              <a:rPr lang="ru-RU" sz="4800" b="1" dirty="0" err="1" smtClean="0"/>
              <a:t>Виникнення</a:t>
            </a:r>
            <a:r>
              <a:rPr lang="ru-RU" sz="4800" b="1" dirty="0" smtClean="0"/>
              <a:t> та </a:t>
            </a:r>
            <a:r>
              <a:rPr lang="ru-RU" sz="4800" b="1" dirty="0" err="1" smtClean="0"/>
              <a:t>формування</a:t>
            </a:r>
            <a:r>
              <a:rPr lang="ru-RU" sz="4800" b="1" dirty="0" smtClean="0"/>
              <a:t> </a:t>
            </a:r>
            <a:r>
              <a:rPr lang="ru-RU" sz="4800" b="1" dirty="0" err="1" smtClean="0"/>
              <a:t>міфу</a:t>
            </a:r>
            <a:r>
              <a:rPr lang="ru-RU" sz="4800" b="1" dirty="0" smtClean="0"/>
              <a:t> </a:t>
            </a:r>
            <a:r>
              <a:rPr lang="ru-RU" sz="4800" b="1" dirty="0" err="1" smtClean="0"/>
              <a:t>битви</a:t>
            </a:r>
            <a:r>
              <a:rPr lang="ru-RU" sz="4800" b="1" dirty="0" smtClean="0"/>
              <a:t> </a:t>
            </a:r>
            <a:r>
              <a:rPr lang="ru-RU" sz="4800" b="1" dirty="0" err="1" smtClean="0"/>
              <a:t>під</a:t>
            </a:r>
            <a:r>
              <a:rPr lang="ru-RU" sz="4800" b="1" dirty="0" smtClean="0"/>
              <a:t> </a:t>
            </a:r>
            <a:r>
              <a:rPr lang="ru-RU" sz="4800" b="1" dirty="0" err="1" smtClean="0"/>
              <a:t>Крутами</a:t>
            </a:r>
            <a:endParaRPr lang="ru-RU" sz="4800" dirty="0"/>
          </a:p>
        </p:txBody>
      </p:sp>
    </p:spTree>
  </p:cSld>
  <p:clrMapOvr>
    <a:masterClrMapping/>
  </p:clrMapOvr>
  <p:transition spd="slow">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TotalTime>
  <Words>394</Words>
  <Application>Microsoft Office PowerPoint</Application>
  <PresentationFormat>Экран (4:3)</PresentationFormat>
  <Paragraphs>20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Городская</vt:lpstr>
      <vt:lpstr>Бій під Крутами</vt:lpstr>
      <vt:lpstr>Бій, що відбувся 29 січня 1918року на залізничній станції Крути під селищем Крути та поблизу села Памятне, за 130 кілометрів на пн сх від Києва</vt:lpstr>
      <vt:lpstr>Цей бій був між більшовицькими військами Михайла Муравйова та об’єднаними військами юнкерів 1-ї Київської юнацької школи ім. Б. Хмельницького та першої сотні новоствореного Студентського куреня під єдиним командуванням Аверкія Гончаренка під час наступу на Київ військ Муравйова.</vt:lpstr>
      <vt:lpstr>Схема бою виконана сотником С. Горячком.</vt:lpstr>
      <vt:lpstr> Цей бій тривав 5 годин  </vt:lpstr>
      <vt:lpstr>Перед військами Аверкія Гончаренка стояло завдання затримати наступ на Київ більшовицьких військ, в той час як головні українські військові сили на чолі з Симоном Петлюрою вирушили на Київ придушувати повстання на заводі "Арсенал".</vt:lpstr>
      <vt:lpstr>Можна виокремити такі особливості битви під Крутами , які виділили її з-поміж інших військових конфліктів того часу та звернули увагу громадськості на неї:       - участь у битві студентів, які не мали попереднього військового досвіду (116 бійців Студентської сотні),      - величезна чисельна перевага більшовицького війська (500-600 воїнів під командуванням А. Гончаренка і до 6 тисяч воїнів під командуванням  М. Муравйова),       - великі втрати української сторони, а також те, що війська Муравйова все-таки вдалось затримати і виграти час для підписання Брестської угоди    </vt:lpstr>
      <vt:lpstr>Битва під Крутами – один із важливих сюжетів сучасної української історичної пам’яті, який вже давно перестав сприйматись як рядова історична подія. Міф битви під Крутами є історичним образом, що має важливе значення для української колективної пам’яті та української ідентичності.</vt:lpstr>
      <vt:lpstr>Виникнення та формування міфу битви під Крутами</vt:lpstr>
      <vt:lpstr>Події під Крутами вперше привернули увагу громадськості після повернення Центральної Ради в Київ у березні 1918 року.  5 березня 1918 року Військовим міністерством УНР було утворено комісію для з’ясування обставин бою під Крутами. До її складу увійшов член Центральної Ради Олександр Шульгин, який втратив у бою під Крутами брата – Володимира Шульгина.  Окрім того, на початку березня до Центральної Ради надійшли численні листи від батьків із проханням розшуку їх дітей, які брали участь у битві. </vt:lpstr>
      <vt:lpstr>Вшанування пам’яті загиблих у цій боротьбі</vt:lpstr>
      <vt:lpstr>  Під час першого засідання Малої Ради після повернення до Києва 9 березня 1918 року особисто Михайлом Грушевським була висловлена ідея вшанування пам’яті "забитих стрільців" і урочистого перепоховання їх у Києві на Аскольдовій могилі.   Ця пропозиція була прийнята одностайно усіма членами Малої Ради. Також Рада вшанувала пам’ять загиблих вставанням.    Таким чином саме Михайло Грушевський вперше звернувся до культивування цієї історичної події на офіційному владному рівні. </vt:lpstr>
      <vt:lpstr>Слайд 13</vt:lpstr>
      <vt:lpstr>У 1918 році Павло Тичина пише свій знаменитий вірш "Пам’яті тридцяти", присвячений похорону студентів, загиблих під Крутами. Пізніше вірш часто супроводжуватиме численні роботи, присвячені битві під Крутами.</vt:lpstr>
      <vt:lpstr>На Аскольдовій  могилі  Поховали їх —  Тридцять мучнів-українців, Славних молодих...  На Аскольдовій могилі Український цвіт! —  По кривавій по дорозі Нам іти у світ. На кого посміла знятись Зрадника рука? Квітне сонце, — грає вітер І Дніпро-ріка...                        На кого завзявся              Каїн? Боже, покарай!   Понад все вони любили Свій коханий край. Вмерли в Новім Заповіті З славою святих. На Аскольдовій Могилі Поховали їх.                                 </vt:lpstr>
      <vt:lpstr>  Битва під Крутами практично одразу привернула увагу громадськості. Важлива роль у цьому належала чинній українській владі – Центральній Раді та  Грушевському зокрема. Організувавши ритуали, які створили традицію вшанування пам’яті "Героїв Крут", Михайло Грушевський послабив вплив на суспільну думку кіл, які використовували битву під Крутами для критики чинної влади. Культ "Героїв Крут" продовжує підтримуватись після становлення Української Держави Павла Скоропадського.    12 травня 1918 року на Аскольдовій могилі відслужується панахида "по козаках студентського куреня, убитих на Крутах". А у травні вже виникає ідея спорудження пам’ятника "Героям Крут". </vt:lpstr>
      <vt:lpstr>У перебігу військових дій бій вирішального значення не мав, та у свідомості багатьох особливого значення набув завдяки героїзму української молоді. Особливо вразило сучасників поховання юнаків, які потрапили після бою в полон до більшовиків і у кількості 27 людей були ними страчені.</vt:lpstr>
      <vt:lpstr>З нагоди 80-ї річниці бою Монетний двір випустив в обіг пам'ятну гривню.</vt:lpstr>
      <vt:lpstr>Станція Крути. Символічна могила (ліворуч) і сучасний меморіал загиблим студентам у вигляді колони Червоного корпусу Київського університету</vt:lpstr>
      <vt:lpstr>Крути і на сьогодніший час є не забутими</vt:lpstr>
      <vt:lpstr>Слайд 21</vt:lpstr>
      <vt:lpstr>Слайд 22</vt:lpstr>
      <vt:lpstr>Підготувала учениця 10 класу Стефанків Зоряна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Бій під Крутами</dc:title>
  <dc:creator>Seven</dc:creator>
  <cp:lastModifiedBy>Seven</cp:lastModifiedBy>
  <cp:revision>10</cp:revision>
  <dcterms:created xsi:type="dcterms:W3CDTF">2013-12-10T17:15:56Z</dcterms:created>
  <dcterms:modified xsi:type="dcterms:W3CDTF">2013-12-10T18:54:40Z</dcterms:modified>
</cp:coreProperties>
</file>