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62" r:id="rId8"/>
    <p:sldId id="263" r:id="rId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11CA95CC-811A-48AC-948F-0040832095AD}" type="datetimeFigureOut">
              <a:rPr lang="uk-UA" smtClean="0"/>
              <a:t>16.12.2014</a:t>
            </a:fld>
            <a:endParaRPr lang="uk-UA"/>
          </a:p>
        </p:txBody>
      </p:sp>
      <p:sp>
        <p:nvSpPr>
          <p:cNvPr id="17" name="Нижний колонтитул 16"/>
          <p:cNvSpPr>
            <a:spLocks noGrp="1"/>
          </p:cNvSpPr>
          <p:nvPr>
            <p:ph type="ftr" sz="quarter" idx="11"/>
          </p:nvPr>
        </p:nvSpPr>
        <p:spPr>
          <a:xfrm>
            <a:off x="5410200" y="4205288"/>
            <a:ext cx="1295400" cy="457200"/>
          </a:xfrm>
        </p:spPr>
        <p:txBody>
          <a:bodyPr/>
          <a:lstStyle/>
          <a:p>
            <a:endParaRPr lang="uk-UA"/>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3EF26CD-F0BE-4478-B6F1-8F6105CBBDFE}" type="slidenum">
              <a:rPr lang="uk-UA" smtClean="0"/>
              <a:t>‹#›</a:t>
            </a:fld>
            <a:endParaRPr lang="uk-UA"/>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CA95CC-811A-48AC-948F-0040832095AD}" type="datetimeFigureOut">
              <a:rPr lang="uk-UA" smtClean="0"/>
              <a:t>16.12.2014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3EF26CD-F0BE-4478-B6F1-8F6105CBBDFE}" type="slidenum">
              <a:rPr lang="uk-UA" smtClean="0"/>
              <a:t>‹#›</a:t>
            </a:fld>
            <a:endParaRPr lang="uk-UA"/>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CA95CC-811A-48AC-948F-0040832095AD}" type="datetimeFigureOut">
              <a:rPr lang="uk-UA" smtClean="0"/>
              <a:t>16.12.2014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3EF26CD-F0BE-4478-B6F1-8F6105CBBDFE}" type="slidenum">
              <a:rPr lang="uk-UA" smtClean="0"/>
              <a:t>‹#›</a:t>
            </a:fld>
            <a:endParaRPr lang="uk-UA"/>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1CA95CC-811A-48AC-948F-0040832095AD}" type="datetimeFigureOut">
              <a:rPr lang="uk-UA" smtClean="0"/>
              <a:t>16.12.2014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3EF26CD-F0BE-4478-B6F1-8F6105CBBDFE}" type="slidenum">
              <a:rPr lang="uk-UA" smtClean="0"/>
              <a:t>‹#›</a:t>
            </a:fld>
            <a:endParaRPr lang="uk-UA"/>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1CA95CC-811A-48AC-948F-0040832095AD}" type="datetimeFigureOut">
              <a:rPr lang="uk-UA" smtClean="0"/>
              <a:t>16.12.2014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3EF26CD-F0BE-4478-B6F1-8F6105CBBDFE}" type="slidenum">
              <a:rPr lang="uk-UA" smtClean="0"/>
              <a:t>‹#›</a:t>
            </a:fld>
            <a:endParaRPr lang="uk-UA"/>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1CA95CC-811A-48AC-948F-0040832095AD}" type="datetimeFigureOut">
              <a:rPr lang="uk-UA" smtClean="0"/>
              <a:t>16.12.2014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3EF26CD-F0BE-4478-B6F1-8F6105CBBDFE}" type="slidenum">
              <a:rPr lang="uk-UA" smtClean="0"/>
              <a:t>‹#›</a:t>
            </a:fld>
            <a:endParaRPr lang="uk-UA"/>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11CA95CC-811A-48AC-948F-0040832095AD}" type="datetimeFigureOut">
              <a:rPr lang="uk-UA" smtClean="0"/>
              <a:t>16.12.2014</a:t>
            </a:fld>
            <a:endParaRPr lang="uk-UA"/>
          </a:p>
        </p:txBody>
      </p:sp>
      <p:sp>
        <p:nvSpPr>
          <p:cNvPr id="27" name="Номер слайда 26"/>
          <p:cNvSpPr>
            <a:spLocks noGrp="1"/>
          </p:cNvSpPr>
          <p:nvPr>
            <p:ph type="sldNum" sz="quarter" idx="11"/>
          </p:nvPr>
        </p:nvSpPr>
        <p:spPr/>
        <p:txBody>
          <a:bodyPr rtlCol="0"/>
          <a:lstStyle/>
          <a:p>
            <a:fld id="{63EF26CD-F0BE-4478-B6F1-8F6105CBBDFE}" type="slidenum">
              <a:rPr lang="uk-UA" smtClean="0"/>
              <a:t>‹#›</a:t>
            </a:fld>
            <a:endParaRPr lang="uk-UA"/>
          </a:p>
        </p:txBody>
      </p:sp>
      <p:sp>
        <p:nvSpPr>
          <p:cNvPr id="28" name="Нижний колонтитул 27"/>
          <p:cNvSpPr>
            <a:spLocks noGrp="1"/>
          </p:cNvSpPr>
          <p:nvPr>
            <p:ph type="ftr" sz="quarter" idx="12"/>
          </p:nvPr>
        </p:nvSpPr>
        <p:spPr/>
        <p:txBody>
          <a:bodyPr rtlCol="0"/>
          <a:lstStyle/>
          <a:p>
            <a:endParaRPr lang="uk-UA"/>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11CA95CC-811A-48AC-948F-0040832095AD}" type="datetimeFigureOut">
              <a:rPr lang="uk-UA" smtClean="0"/>
              <a:t>16.12.2014</a:t>
            </a:fld>
            <a:endParaRPr lang="uk-UA"/>
          </a:p>
        </p:txBody>
      </p:sp>
      <p:sp>
        <p:nvSpPr>
          <p:cNvPr id="4" name="Нижний колонтитул 3"/>
          <p:cNvSpPr>
            <a:spLocks noGrp="1"/>
          </p:cNvSpPr>
          <p:nvPr>
            <p:ph type="ftr" sz="quarter" idx="11"/>
          </p:nvPr>
        </p:nvSpPr>
        <p:spPr>
          <a:xfrm>
            <a:off x="5257800" y="612648"/>
            <a:ext cx="1325880" cy="457200"/>
          </a:xfrm>
        </p:spPr>
        <p:txBody>
          <a:bodyPr/>
          <a:lstStyle/>
          <a:p>
            <a:endParaRPr lang="uk-UA"/>
          </a:p>
        </p:txBody>
      </p:sp>
      <p:sp>
        <p:nvSpPr>
          <p:cNvPr id="5" name="Номер слайда 4"/>
          <p:cNvSpPr>
            <a:spLocks noGrp="1"/>
          </p:cNvSpPr>
          <p:nvPr>
            <p:ph type="sldNum" sz="quarter" idx="12"/>
          </p:nvPr>
        </p:nvSpPr>
        <p:spPr>
          <a:xfrm>
            <a:off x="8174736" y="2272"/>
            <a:ext cx="762000" cy="365760"/>
          </a:xfrm>
        </p:spPr>
        <p:txBody>
          <a:bodyPr/>
          <a:lstStyle/>
          <a:p>
            <a:fld id="{63EF26CD-F0BE-4478-B6F1-8F6105CBBDFE}" type="slidenum">
              <a:rPr lang="uk-UA" smtClean="0"/>
              <a:t>‹#›</a:t>
            </a:fld>
            <a:endParaRPr lang="uk-UA"/>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CA95CC-811A-48AC-948F-0040832095AD}" type="datetimeFigureOut">
              <a:rPr lang="uk-UA" smtClean="0"/>
              <a:t>16.12.2014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63EF26CD-F0BE-4478-B6F1-8F6105CBBDFE}" type="slidenum">
              <a:rPr lang="uk-UA" smtClean="0"/>
              <a:t>‹#›</a:t>
            </a:fld>
            <a:endParaRPr lang="uk-UA"/>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1CA95CC-811A-48AC-948F-0040832095AD}" type="datetimeFigureOut">
              <a:rPr lang="uk-UA" smtClean="0"/>
              <a:t>16.12.2014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3EF26CD-F0BE-4478-B6F1-8F6105CBBDFE}" type="slidenum">
              <a:rPr lang="uk-UA" smtClean="0"/>
              <a:t>‹#›</a:t>
            </a:fld>
            <a:endParaRPr lang="uk-UA"/>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1CA95CC-811A-48AC-948F-0040832095AD}" type="datetimeFigureOut">
              <a:rPr lang="uk-UA" smtClean="0"/>
              <a:t>16.12.2014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3EF26CD-F0BE-4478-B6F1-8F6105CBBDFE}" type="slidenum">
              <a:rPr lang="uk-UA" smtClean="0"/>
              <a:t>‹#›</a:t>
            </a:fld>
            <a:endParaRPr lang="uk-UA"/>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1CA95CC-811A-48AC-948F-0040832095AD}" type="datetimeFigureOut">
              <a:rPr lang="uk-UA" smtClean="0"/>
              <a:t>16.12.2014</a:t>
            </a:fld>
            <a:endParaRPr lang="uk-UA"/>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uk-UA"/>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3EF26CD-F0BE-4478-B6F1-8F6105CBBDFE}"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r"/>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882" y="1928802"/>
            <a:ext cx="8701118" cy="1470025"/>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Better sleep mean better health</a:t>
            </a:r>
            <a:endParaRPr lang="uk-UA" dirty="0"/>
          </a:p>
        </p:txBody>
      </p:sp>
      <p:sp>
        <p:nvSpPr>
          <p:cNvPr id="3" name="Подзаголовок 2"/>
          <p:cNvSpPr>
            <a:spLocks noGrp="1"/>
          </p:cNvSpPr>
          <p:nvPr>
            <p:ph type="subTitle" idx="1"/>
          </p:nvPr>
        </p:nvSpPr>
        <p:spPr/>
        <p:txBody>
          <a:bodyPr/>
          <a:lstStyle/>
          <a:p>
            <a:r>
              <a:rPr lang="uk-UA" dirty="0" smtClean="0"/>
              <a:t>Підготувала</a:t>
            </a:r>
          </a:p>
          <a:p>
            <a:r>
              <a:rPr lang="uk-UA" dirty="0" smtClean="0"/>
              <a:t>Учениця 10-Б класу</a:t>
            </a:r>
          </a:p>
          <a:p>
            <a:r>
              <a:rPr lang="uk-UA" dirty="0" err="1" smtClean="0"/>
              <a:t>Дулюк</a:t>
            </a:r>
            <a:r>
              <a:rPr lang="uk-UA" dirty="0" smtClean="0"/>
              <a:t> Світлана</a:t>
            </a:r>
            <a:endParaRPr lang="uk-UA" dirty="0"/>
          </a:p>
        </p:txBody>
      </p:sp>
    </p:spTree>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hizNRnCVd70/Us6Z-aNNtAI/AAAAAAAAIHE/ZbEnE5VPkY4/s1600/Lose-Sleep-Lose-Your-Mind-And-Health-Infographic.png"/>
          <p:cNvPicPr>
            <a:picLocks noChangeAspect="1" noChangeArrowheads="1"/>
          </p:cNvPicPr>
          <p:nvPr/>
        </p:nvPicPr>
        <p:blipFill>
          <a:blip r:embed="rId2"/>
          <a:srcRect/>
          <a:stretch>
            <a:fillRect/>
          </a:stretch>
        </p:blipFill>
        <p:spPr bwMode="auto">
          <a:xfrm>
            <a:off x="0" y="428604"/>
            <a:ext cx="9144001" cy="6429396"/>
          </a:xfrm>
          <a:prstGeom prst="rect">
            <a:avLst/>
          </a:prstGeom>
          <a:noFill/>
        </p:spPr>
      </p:pic>
    </p:spTree>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229600" cy="4325112"/>
          </a:xfrm>
        </p:spPr>
        <p:txBody>
          <a:bodyPr/>
          <a:lstStyle/>
          <a:p>
            <a:pPr>
              <a:buNone/>
            </a:pPr>
            <a:r>
              <a:rPr lang="en-US" dirty="0" smtClean="0"/>
              <a:t>	</a:t>
            </a:r>
            <a:r>
              <a:rPr lang="en-US" dirty="0" smtClean="0"/>
              <a:t>Sleep </a:t>
            </a:r>
            <a:r>
              <a:rPr lang="en-US" dirty="0" smtClean="0"/>
              <a:t>makes you feel better, but its importance goes way beyond just boosting your mood or banishing under-eye circles</a:t>
            </a:r>
            <a:r>
              <a:rPr lang="en-US" dirty="0" smtClean="0"/>
              <a:t>.</a:t>
            </a:r>
            <a:r>
              <a:rPr lang="en-US" dirty="0" smtClean="0"/>
              <a:t/>
            </a:r>
            <a:br>
              <a:rPr lang="en-US" dirty="0" smtClean="0"/>
            </a:br>
            <a:r>
              <a:rPr lang="en-US" dirty="0" smtClean="0"/>
              <a:t>Adequate sleep is a key part of a healthy lifestyle, and can benefit your heart, weight, mind, and more. </a:t>
            </a:r>
            <a:endParaRPr lang="uk-UA" dirty="0"/>
          </a:p>
        </p:txBody>
      </p:sp>
      <p:pic>
        <p:nvPicPr>
          <p:cNvPr id="16386" name="Picture 2" descr="http://inspirationsandcelebrations.net/wp-content/uploads/2013/03/Health-Benefits-of-Sleep.png"/>
          <p:cNvPicPr>
            <a:picLocks noChangeAspect="1" noChangeArrowheads="1"/>
          </p:cNvPicPr>
          <p:nvPr/>
        </p:nvPicPr>
        <p:blipFill>
          <a:blip r:embed="rId2"/>
          <a:srcRect/>
          <a:stretch>
            <a:fillRect/>
          </a:stretch>
        </p:blipFill>
        <p:spPr bwMode="auto">
          <a:xfrm>
            <a:off x="500034" y="3500438"/>
            <a:ext cx="7858180" cy="3286148"/>
          </a:xfrm>
          <a:prstGeom prst="rect">
            <a:avLst/>
          </a:prstGeom>
          <a:noFill/>
        </p:spPr>
      </p:pic>
    </p:spTree>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000108"/>
            <a:ext cx="8229600" cy="4325112"/>
          </a:xfrm>
        </p:spPr>
        <p:txBody>
          <a:bodyPr/>
          <a:lstStyle/>
          <a:p>
            <a:pPr>
              <a:buNone/>
            </a:pPr>
            <a:r>
              <a:rPr lang="en-US" dirty="0" smtClean="0"/>
              <a:t>	"</a:t>
            </a:r>
            <a:r>
              <a:rPr lang="en-US" dirty="0" smtClean="0"/>
              <a:t>Sleep used to be kind of ignored, like parking our car in a garage and picking it up in the morning," says David </a:t>
            </a:r>
            <a:r>
              <a:rPr lang="en-US" dirty="0" err="1" smtClean="0"/>
              <a:t>Rapoport</a:t>
            </a:r>
            <a:r>
              <a:rPr lang="en-US" dirty="0" smtClean="0"/>
              <a:t>, </a:t>
            </a:r>
            <a:r>
              <a:rPr lang="en-US" dirty="0" smtClean="0"/>
              <a:t>director </a:t>
            </a:r>
            <a:r>
              <a:rPr lang="en-US" dirty="0" smtClean="0"/>
              <a:t>of the NYU Sleep Disorders Program. </a:t>
            </a:r>
            <a:br>
              <a:rPr lang="en-US" dirty="0" smtClean="0"/>
            </a:br>
            <a:r>
              <a:rPr lang="en-US" dirty="0" smtClean="0"/>
              <a:t/>
            </a:r>
            <a:br>
              <a:rPr lang="en-US" dirty="0" smtClean="0"/>
            </a:br>
            <a:endParaRPr lang="uk-UA" dirty="0"/>
          </a:p>
        </p:txBody>
      </p:sp>
      <p:pic>
        <p:nvPicPr>
          <p:cNvPr id="17410" name="Picture 2" descr="https://encrypted-tbn1.gstatic.com/images?q=tbn:ANd9GcT-7-yfxTVWg8wcwbgmgrZPcVvJEz3tH6WSKwUrvGpoI9eEpXNt"/>
          <p:cNvPicPr>
            <a:picLocks noChangeAspect="1" noChangeArrowheads="1"/>
          </p:cNvPicPr>
          <p:nvPr/>
        </p:nvPicPr>
        <p:blipFill>
          <a:blip r:embed="rId2"/>
          <a:srcRect/>
          <a:stretch>
            <a:fillRect/>
          </a:stretch>
        </p:blipFill>
        <p:spPr bwMode="auto">
          <a:xfrm>
            <a:off x="857224" y="2964629"/>
            <a:ext cx="7786742" cy="3893371"/>
          </a:xfrm>
          <a:prstGeom prst="rect">
            <a:avLst/>
          </a:prstGeom>
          <a:noFill/>
        </p:spPr>
      </p:pic>
    </p:spTree>
  </p:cSld>
  <p:clrMapOvr>
    <a:masterClrMapping/>
  </p:clrMapOvr>
  <p:transition>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1066800"/>
          </a:xfrm>
        </p:spPr>
        <p:txBody>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Better health</a:t>
            </a:r>
            <a:endParaRPr lang="uk-UA"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Содержимое 2"/>
          <p:cNvSpPr>
            <a:spLocks noGrp="1"/>
          </p:cNvSpPr>
          <p:nvPr>
            <p:ph idx="1"/>
          </p:nvPr>
        </p:nvSpPr>
        <p:spPr>
          <a:xfrm>
            <a:off x="428596" y="2000240"/>
            <a:ext cx="8229600" cy="4325112"/>
          </a:xfrm>
        </p:spPr>
        <p:txBody>
          <a:bodyPr>
            <a:normAutofit/>
          </a:bodyPr>
          <a:lstStyle/>
          <a:p>
            <a:pPr>
              <a:buNone/>
            </a:pPr>
            <a:r>
              <a:rPr lang="en-US" sz="2000" dirty="0" smtClean="0"/>
              <a:t>   Getting </a:t>
            </a:r>
            <a:r>
              <a:rPr lang="en-US" sz="2000" dirty="0" smtClean="0"/>
              <a:t>a good night's sleep won't grant you immunity from disease. But study after study has found a link between insufficient sleep and some serious health problems, such as heart disease, heart attacks, diabetes, and obesity.</a:t>
            </a:r>
          </a:p>
          <a:p>
            <a:pPr>
              <a:buNone/>
            </a:pPr>
            <a:r>
              <a:rPr lang="en-US" sz="2000" dirty="0" smtClean="0"/>
              <a:t>   In </a:t>
            </a:r>
            <a:r>
              <a:rPr lang="en-US" sz="2000" dirty="0" smtClean="0"/>
              <a:t>most cases, the health risks from sleep loss only become serious after </a:t>
            </a:r>
            <a:r>
              <a:rPr lang="en-US" sz="2000" dirty="0" smtClean="0"/>
              <a:t>years. </a:t>
            </a:r>
            <a:endParaRPr lang="en-US" sz="2000" dirty="0" smtClean="0"/>
          </a:p>
          <a:p>
            <a:endParaRPr lang="uk-UA" dirty="0"/>
          </a:p>
        </p:txBody>
      </p:sp>
      <p:pic>
        <p:nvPicPr>
          <p:cNvPr id="15362" name="Picture 2" descr="https://sleep.health.columbia.edu/files/sleep/imagecache/front_page/home2.jpg"/>
          <p:cNvPicPr>
            <a:picLocks noChangeAspect="1" noChangeArrowheads="1"/>
          </p:cNvPicPr>
          <p:nvPr/>
        </p:nvPicPr>
        <p:blipFill>
          <a:blip r:embed="rId2"/>
          <a:srcRect/>
          <a:stretch>
            <a:fillRect/>
          </a:stretch>
        </p:blipFill>
        <p:spPr bwMode="auto">
          <a:xfrm>
            <a:off x="4643438" y="3993957"/>
            <a:ext cx="4500562" cy="2864043"/>
          </a:xfrm>
          <a:prstGeom prst="rect">
            <a:avLst/>
          </a:prstGeom>
          <a:noFill/>
        </p:spPr>
      </p:pic>
    </p:spTree>
  </p:cSld>
  <p:clrMapOvr>
    <a:masterClrMapping/>
  </p:clrMapOvr>
  <p:transition>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00562" y="714356"/>
            <a:ext cx="4643438" cy="5857916"/>
          </a:xfrm>
        </p:spPr>
        <p:txBody>
          <a:bodyPr>
            <a:normAutofit/>
          </a:bodyPr>
          <a:lstStyle/>
          <a:p>
            <a:pPr>
              <a:buNone/>
            </a:pPr>
            <a:r>
              <a:rPr lang="en-US" dirty="0" smtClean="0"/>
              <a:t>	</a:t>
            </a:r>
            <a:r>
              <a:rPr lang="en-US" sz="2400" dirty="0" smtClean="0"/>
              <a:t>Sleep </a:t>
            </a:r>
            <a:r>
              <a:rPr lang="en-US" sz="2400" dirty="0" smtClean="0"/>
              <a:t>helps your brain work properly. While you're sleeping, your brain is preparing for the next day. It's forming new pathways to help you learn and remember information.</a:t>
            </a:r>
          </a:p>
          <a:p>
            <a:pPr>
              <a:buNone/>
            </a:pPr>
            <a:r>
              <a:rPr lang="en-US" sz="2400" dirty="0" smtClean="0"/>
              <a:t>	Studies </a:t>
            </a:r>
            <a:r>
              <a:rPr lang="en-US" sz="2400" dirty="0" smtClean="0"/>
              <a:t>show that a good night's sleep improves learning. </a:t>
            </a:r>
            <a:r>
              <a:rPr lang="en-US" sz="2400" dirty="0" smtClean="0"/>
              <a:t>Sleep </a:t>
            </a:r>
            <a:r>
              <a:rPr lang="en-US" sz="2400" dirty="0" smtClean="0"/>
              <a:t>also helps you pay attention, make decisions, and be creative.</a:t>
            </a:r>
          </a:p>
          <a:p>
            <a:endParaRPr lang="uk-UA" dirty="0"/>
          </a:p>
        </p:txBody>
      </p:sp>
      <p:pic>
        <p:nvPicPr>
          <p:cNvPr id="18434" name="Picture 2" descr="http://images.agoramedia.com/everydayhealth/gcms/Sleep_Importance_Infograph.jpg"/>
          <p:cNvPicPr>
            <a:picLocks noChangeAspect="1" noChangeArrowheads="1"/>
          </p:cNvPicPr>
          <p:nvPr/>
        </p:nvPicPr>
        <p:blipFill>
          <a:blip r:embed="rId2"/>
          <a:srcRect/>
          <a:stretch>
            <a:fillRect/>
          </a:stretch>
        </p:blipFill>
        <p:spPr bwMode="auto">
          <a:xfrm>
            <a:off x="285720" y="299204"/>
            <a:ext cx="4286280" cy="6558796"/>
          </a:xfrm>
          <a:prstGeom prst="rect">
            <a:avLst/>
          </a:prstGeom>
          <a:noFill/>
        </p:spPr>
      </p:pic>
    </p:spTree>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501122" cy="4325112"/>
          </a:xfrm>
        </p:spPr>
        <p:txBody>
          <a:bodyPr>
            <a:normAutofit/>
          </a:bodyPr>
          <a:lstStyle/>
          <a:p>
            <a:pPr>
              <a:buNone/>
            </a:pPr>
            <a:r>
              <a:rPr lang="en-US" sz="2400" dirty="0" smtClean="0"/>
              <a:t>	Sleep </a:t>
            </a:r>
            <a:r>
              <a:rPr lang="en-US" sz="2400" dirty="0" smtClean="0"/>
              <a:t>plays an important role in your physical health. For example, sleep is involved in healing and repair of your heart and blood vessels. Ongoing sleep deficiency is linked to an increased risk of heart disease, kidney disease, high </a:t>
            </a:r>
            <a:r>
              <a:rPr lang="en-US" sz="2400" dirty="0" smtClean="0"/>
              <a:t>blood </a:t>
            </a:r>
            <a:r>
              <a:rPr lang="en-US" sz="2400" dirty="0" smtClean="0"/>
              <a:t>pressure, diabetes, and stroke. </a:t>
            </a:r>
          </a:p>
          <a:p>
            <a:pPr>
              <a:buNone/>
            </a:pPr>
            <a:r>
              <a:rPr lang="en-US" sz="2400" dirty="0" smtClean="0"/>
              <a:t>	Sleep </a:t>
            </a:r>
            <a:r>
              <a:rPr lang="en-US" sz="2400" dirty="0" smtClean="0"/>
              <a:t>deficiency also increases the risk of obesity. For example, one study of teenagers showed that with each hour of sleep lost, the odds of becoming obese went up. Sleep deficiency increases the risk of obesity in other age groups as well.</a:t>
            </a:r>
          </a:p>
          <a:p>
            <a:endParaRPr lang="uk-UA" sz="2400" dirty="0"/>
          </a:p>
        </p:txBody>
      </p:sp>
      <p:pic>
        <p:nvPicPr>
          <p:cNvPr id="19458" name="Picture 2" descr="http://healmyptsd.com/wp-content/uploads/2012/08/Sleep-Tips-Exported.jpg"/>
          <p:cNvPicPr>
            <a:picLocks noChangeAspect="1" noChangeArrowheads="1"/>
          </p:cNvPicPr>
          <p:nvPr/>
        </p:nvPicPr>
        <p:blipFill>
          <a:blip r:embed="rId2"/>
          <a:srcRect/>
          <a:stretch>
            <a:fillRect/>
          </a:stretch>
        </p:blipFill>
        <p:spPr bwMode="auto">
          <a:xfrm>
            <a:off x="3143240" y="3768660"/>
            <a:ext cx="6000760" cy="3089340"/>
          </a:xfrm>
          <a:prstGeom prst="rect">
            <a:avLst/>
          </a:prstGeom>
          <a:noFill/>
        </p:spPr>
      </p:pic>
    </p:spTree>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857232"/>
            <a:ext cx="8229600" cy="4325112"/>
          </a:xfrm>
        </p:spPr>
        <p:txBody>
          <a:bodyPr>
            <a:normAutofit/>
          </a:bodyPr>
          <a:lstStyle/>
          <a:p>
            <a:pPr>
              <a:buNone/>
            </a:pPr>
            <a:r>
              <a:rPr lang="en-US" sz="2400" dirty="0" smtClean="0"/>
              <a:t>	Sleep </a:t>
            </a:r>
            <a:r>
              <a:rPr lang="en-US" sz="2400" dirty="0" smtClean="0"/>
              <a:t>plays a vital role in good health and well-being throughout your life. Getting enough quality sleep at the right times can help protect your mental health, physical health, quality of life, and safety.</a:t>
            </a:r>
          </a:p>
          <a:p>
            <a:pPr>
              <a:buNone/>
            </a:pPr>
            <a:r>
              <a:rPr lang="en-US" sz="2400" dirty="0" smtClean="0"/>
              <a:t>	The </a:t>
            </a:r>
            <a:r>
              <a:rPr lang="en-US" sz="2400" dirty="0" smtClean="0"/>
              <a:t>way you feel while you're awake depends in part on what happens while you're sleeping. During sleep, your body is working to support healthy brain function and maintain your physical health</a:t>
            </a:r>
            <a:r>
              <a:rPr lang="en-US" sz="2400" dirty="0" smtClean="0"/>
              <a:t>.</a:t>
            </a:r>
            <a:endParaRPr lang="en-US" sz="2400" dirty="0" smtClean="0"/>
          </a:p>
          <a:p>
            <a:endParaRPr lang="uk-UA" dirty="0"/>
          </a:p>
        </p:txBody>
      </p:sp>
      <p:pic>
        <p:nvPicPr>
          <p:cNvPr id="20482" name="Picture 2" descr="http://elementusmp.com.s129871.gridserver.com/wp-content/uploads/2012/01/Sleep-and-health-pic.jpg"/>
          <p:cNvPicPr>
            <a:picLocks noChangeAspect="1" noChangeArrowheads="1"/>
          </p:cNvPicPr>
          <p:nvPr/>
        </p:nvPicPr>
        <p:blipFill>
          <a:blip r:embed="rId2"/>
          <a:srcRect/>
          <a:stretch>
            <a:fillRect/>
          </a:stretch>
        </p:blipFill>
        <p:spPr bwMode="auto">
          <a:xfrm>
            <a:off x="-1" y="3929067"/>
            <a:ext cx="5391903" cy="2928934"/>
          </a:xfrm>
          <a:prstGeom prst="rect">
            <a:avLst/>
          </a:prstGeom>
          <a:noFill/>
        </p:spPr>
      </p:pic>
    </p:spTree>
  </p:cSld>
  <p:clrMapOvr>
    <a:masterClrMapping/>
  </p:clrMapOvr>
  <p:transition>
    <p:pull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TotalTime>
  <Words>73</Words>
  <Application>Microsoft Office PowerPoint</Application>
  <PresentationFormat>Экран (4:3)</PresentationFormat>
  <Paragraphs>15</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Городская</vt:lpstr>
      <vt:lpstr>Better sleep mean better health</vt:lpstr>
      <vt:lpstr>Слайд 2</vt:lpstr>
      <vt:lpstr>Слайд 3</vt:lpstr>
      <vt:lpstr>Слайд 4</vt:lpstr>
      <vt:lpstr>Better health</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sleep mean better health</dc:title>
  <dc:creator>User</dc:creator>
  <cp:lastModifiedBy>User</cp:lastModifiedBy>
  <cp:revision>4</cp:revision>
  <dcterms:created xsi:type="dcterms:W3CDTF">2014-12-16T17:54:41Z</dcterms:created>
  <dcterms:modified xsi:type="dcterms:W3CDTF">2014-12-16T18:21:38Z</dcterms:modified>
</cp:coreProperties>
</file>