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Помір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Стиль із теми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Світли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Без стилю та сі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Без стилю та сітки таблиці">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uk-UA" smtClean="0"/>
              <a:t>Зразок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10/23/2014</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smtClean="0"/>
              <a:t>Клацніть піктограму, щоб додати зображення</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C40F4739-9812-4A9F-890D-2AD6BA5F6EE8}" type="datetimeFigureOut">
              <a:rPr lang="en-US" dirty="0"/>
              <a:t>10/23/2014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Назва та підпис">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uk-UA" smtClean="0"/>
              <a:t>Зразок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4" name="Date Placeholder 3"/>
          <p:cNvSpPr>
            <a:spLocks noGrp="1"/>
          </p:cNvSpPr>
          <p:nvPr>
            <p:ph type="dt" sz="half" idx="10"/>
          </p:nvPr>
        </p:nvSpPr>
        <p:spPr/>
        <p:txBody>
          <a:bodyPr/>
          <a:lstStyle/>
          <a:p>
            <a:fld id="{18845AC5-A3F8-44AA-BA8F-596CDCC976D3}" type="datetimeFigureOut">
              <a:rPr lang="en-US" dirty="0"/>
              <a:t>10/23/2014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з підписом">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uk-UA" smtClean="0"/>
              <a:t>Зразок заголовка</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4" name="Date Placeholder 3"/>
          <p:cNvSpPr>
            <a:spLocks noGrp="1"/>
          </p:cNvSpPr>
          <p:nvPr>
            <p:ph type="dt" sz="half" idx="10"/>
          </p:nvPr>
        </p:nvSpPr>
        <p:spPr/>
        <p:txBody>
          <a:bodyPr/>
          <a:lstStyle/>
          <a:p>
            <a:fld id="{C873B183-A821-4095-A363-9EC968635539}" type="datetimeFigureOut">
              <a:rPr lang="en-US" dirty="0"/>
              <a:t>10/23/2014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ка назви">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174D01B4-0AA5-45E6-B2E6-5FA4078AEBCF}" type="datetimeFigureOut">
              <a:rPr lang="en-US" dirty="0"/>
              <a:t>10/23/2014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uk-UA" smtClean="0"/>
              <a:t>Зразок заголовка</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10/23/2014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uk-UA" smtClean="0"/>
              <a:t>Зразок заголовка</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smtClean="0"/>
              <a:t>Клацніть піктограму, щоб додати зображення</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smtClean="0"/>
              <a:t>Клацніть піктограму, щоб додати зображення</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smtClean="0"/>
              <a:t>Клацніть піктограму, щоб додати зображення</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10/23/2014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10/23/2014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uk-UA" smtClean="0"/>
              <a:t>Зразок заголовка</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10/23/2014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10/23/2014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8AAA073D-A903-47F8-8D16-77642FB0DF1F}" type="datetimeFigureOut">
              <a:rPr lang="en-US" dirty="0"/>
              <a:t>10/23/2014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10/23/2014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10/23/2014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10/23/2014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10/23/2014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uk-UA" smtClean="0"/>
              <a:t>Зразок заголовка</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8E665CEB-0076-4E37-B880-BCEA9784DE0A}" type="datetimeFigureOut">
              <a:rPr lang="en-US" dirty="0"/>
              <a:t>10/23/2014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smtClean="0"/>
              <a:t>Клацніть піктограму, щоб додати зображення</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A6149E5E-3896-4118-99A7-7B85668F1C5E}" type="datetimeFigureOut">
              <a:rPr lang="en-US" dirty="0"/>
              <a:t>10/23/2014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uk-UA" smtClean="0"/>
              <a:t>Зразок заголовка</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10/23/2014</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media9.m4a"/><Relationship Id="rId2" Type="http://schemas.microsoft.com/office/2007/relationships/media" Target="../media/media9.m4a"/><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74253" y="2099734"/>
            <a:ext cx="9247031" cy="1725292"/>
          </a:xfrm>
        </p:spPr>
        <p:txBody>
          <a:bodyPr/>
          <a:lstStyle/>
          <a:p>
            <a:r>
              <a:rPr lang="uk-UA" sz="8000" dirty="0" smtClean="0"/>
              <a:t>Україна в </a:t>
            </a:r>
            <a:r>
              <a:rPr lang="en-US" sz="8000" dirty="0" smtClean="0"/>
              <a:t>XVI</a:t>
            </a:r>
            <a:r>
              <a:rPr lang="uk-UA" sz="8000" dirty="0" smtClean="0"/>
              <a:t> ст.</a:t>
            </a:r>
            <a:endParaRPr lang="uk-UA" sz="8000" dirty="0"/>
          </a:p>
        </p:txBody>
      </p:sp>
      <p:sp>
        <p:nvSpPr>
          <p:cNvPr id="3" name="Підзаголовок 2"/>
          <p:cNvSpPr>
            <a:spLocks noGrp="1"/>
          </p:cNvSpPr>
          <p:nvPr>
            <p:ph type="subTitle" idx="1"/>
          </p:nvPr>
        </p:nvSpPr>
        <p:spPr>
          <a:xfrm>
            <a:off x="4803820" y="4777380"/>
            <a:ext cx="5176793" cy="861420"/>
          </a:xfrm>
        </p:spPr>
        <p:txBody>
          <a:bodyPr>
            <a:normAutofit/>
          </a:bodyPr>
          <a:lstStyle/>
          <a:p>
            <a:r>
              <a:rPr lang="uk-UA" dirty="0" smtClean="0"/>
              <a:t>     Підготував</a:t>
            </a:r>
          </a:p>
          <a:p>
            <a:r>
              <a:rPr lang="uk-UA" dirty="0" smtClean="0"/>
              <a:t>   Ярошко Іван</a:t>
            </a:r>
            <a:endParaRPr lang="uk-UA" dirty="0"/>
          </a:p>
        </p:txBody>
      </p:sp>
      <p:pic>
        <p:nvPicPr>
          <p:cNvPr id="6" name="Звук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81492818"/>
      </p:ext>
    </p:extLst>
  </p:cSld>
  <p:clrMapOvr>
    <a:masterClrMapping/>
  </p:clrMapOvr>
  <mc:AlternateContent xmlns:mc="http://schemas.openxmlformats.org/markup-compatibility/2006">
    <mc:Choice xmlns:p14="http://schemas.microsoft.com/office/powerpoint/2010/main" Requires="p14">
      <p:transition spd="slow" p14:dur="900" advTm="9527">
        <p14:warp dir="in"/>
      </p:transition>
    </mc:Choice>
    <mc:Fallback>
      <p:transition spd="slow" advTm="95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80">
                                          <p:stCondLst>
                                            <p:cond delay="0"/>
                                          </p:stCondLst>
                                        </p:cTn>
                                        <p:tgtEl>
                                          <p:spTgt spid="3">
                                            <p:txEl>
                                              <p:pRg st="0" end="0"/>
                                            </p:txEl>
                                          </p:spTgt>
                                        </p:tgtEl>
                                      </p:cBhvr>
                                    </p:animEffect>
                                    <p:anim calcmode="lin" valueType="num">
                                      <p:cBhvr>
                                        <p:cTn id="19"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xEl>
                                              <p:pRg st="0" end="0"/>
                                            </p:txEl>
                                          </p:spTgt>
                                        </p:tgtEl>
                                      </p:cBhvr>
                                      <p:to x="100000" y="60000"/>
                                    </p:animScale>
                                    <p:animScale>
                                      <p:cBhvr>
                                        <p:cTn id="25" dur="166" decel="50000">
                                          <p:stCondLst>
                                            <p:cond delay="676"/>
                                          </p:stCondLst>
                                        </p:cTn>
                                        <p:tgtEl>
                                          <p:spTgt spid="3">
                                            <p:txEl>
                                              <p:pRg st="0" end="0"/>
                                            </p:txEl>
                                          </p:spTgt>
                                        </p:tgtEl>
                                      </p:cBhvr>
                                      <p:to x="100000" y="100000"/>
                                    </p:animScale>
                                    <p:animScale>
                                      <p:cBhvr>
                                        <p:cTn id="26" dur="26">
                                          <p:stCondLst>
                                            <p:cond delay="1312"/>
                                          </p:stCondLst>
                                        </p:cTn>
                                        <p:tgtEl>
                                          <p:spTgt spid="3">
                                            <p:txEl>
                                              <p:pRg st="0" end="0"/>
                                            </p:txEl>
                                          </p:spTgt>
                                        </p:tgtEl>
                                      </p:cBhvr>
                                      <p:to x="100000" y="80000"/>
                                    </p:animScale>
                                    <p:animScale>
                                      <p:cBhvr>
                                        <p:cTn id="27" dur="166" decel="50000">
                                          <p:stCondLst>
                                            <p:cond delay="1338"/>
                                          </p:stCondLst>
                                        </p:cTn>
                                        <p:tgtEl>
                                          <p:spTgt spid="3">
                                            <p:txEl>
                                              <p:pRg st="0" end="0"/>
                                            </p:txEl>
                                          </p:spTgt>
                                        </p:tgtEl>
                                      </p:cBhvr>
                                      <p:to x="100000" y="100000"/>
                                    </p:animScale>
                                    <p:animScale>
                                      <p:cBhvr>
                                        <p:cTn id="28" dur="26">
                                          <p:stCondLst>
                                            <p:cond delay="1642"/>
                                          </p:stCondLst>
                                        </p:cTn>
                                        <p:tgtEl>
                                          <p:spTgt spid="3">
                                            <p:txEl>
                                              <p:pRg st="0" end="0"/>
                                            </p:txEl>
                                          </p:spTgt>
                                        </p:tgtEl>
                                      </p:cBhvr>
                                      <p:to x="100000" y="90000"/>
                                    </p:animScale>
                                    <p:animScale>
                                      <p:cBhvr>
                                        <p:cTn id="29" dur="166" decel="50000">
                                          <p:stCondLst>
                                            <p:cond delay="1668"/>
                                          </p:stCondLst>
                                        </p:cTn>
                                        <p:tgtEl>
                                          <p:spTgt spid="3">
                                            <p:txEl>
                                              <p:pRg st="0" end="0"/>
                                            </p:txEl>
                                          </p:spTgt>
                                        </p:tgtEl>
                                      </p:cBhvr>
                                      <p:to x="100000" y="100000"/>
                                    </p:animScale>
                                    <p:animScale>
                                      <p:cBhvr>
                                        <p:cTn id="30" dur="26">
                                          <p:stCondLst>
                                            <p:cond delay="1808"/>
                                          </p:stCondLst>
                                        </p:cTn>
                                        <p:tgtEl>
                                          <p:spTgt spid="3">
                                            <p:txEl>
                                              <p:pRg st="0" end="0"/>
                                            </p:txEl>
                                          </p:spTgt>
                                        </p:tgtEl>
                                      </p:cBhvr>
                                      <p:to x="100000" y="95000"/>
                                    </p:animScale>
                                    <p:animScale>
                                      <p:cBhvr>
                                        <p:cTn id="31" dur="166" decel="50000">
                                          <p:stCondLst>
                                            <p:cond delay="1834"/>
                                          </p:stCondLst>
                                        </p:cTn>
                                        <p:tgtEl>
                                          <p:spTgt spid="3">
                                            <p:txEl>
                                              <p:pRg st="0" end="0"/>
                                            </p:txEl>
                                          </p:spTgt>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wipe(down)">
                                      <p:cBhvr>
                                        <p:cTn id="36" dur="580">
                                          <p:stCondLst>
                                            <p:cond delay="0"/>
                                          </p:stCondLst>
                                        </p:cTn>
                                        <p:tgtEl>
                                          <p:spTgt spid="3">
                                            <p:txEl>
                                              <p:pRg st="1" end="1"/>
                                            </p:txEl>
                                          </p:spTgt>
                                        </p:tgtEl>
                                      </p:cBhvr>
                                    </p:animEffect>
                                    <p:anim calcmode="lin" valueType="num">
                                      <p:cBhvr>
                                        <p:cTn id="37"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3">
                                            <p:txEl>
                                              <p:pRg st="1" end="1"/>
                                            </p:txEl>
                                          </p:spTgt>
                                        </p:tgtEl>
                                      </p:cBhvr>
                                      <p:to x="100000" y="60000"/>
                                    </p:animScale>
                                    <p:animScale>
                                      <p:cBhvr>
                                        <p:cTn id="43" dur="166" decel="50000">
                                          <p:stCondLst>
                                            <p:cond delay="676"/>
                                          </p:stCondLst>
                                        </p:cTn>
                                        <p:tgtEl>
                                          <p:spTgt spid="3">
                                            <p:txEl>
                                              <p:pRg st="1" end="1"/>
                                            </p:txEl>
                                          </p:spTgt>
                                        </p:tgtEl>
                                      </p:cBhvr>
                                      <p:to x="100000" y="100000"/>
                                    </p:animScale>
                                    <p:animScale>
                                      <p:cBhvr>
                                        <p:cTn id="44" dur="26">
                                          <p:stCondLst>
                                            <p:cond delay="1312"/>
                                          </p:stCondLst>
                                        </p:cTn>
                                        <p:tgtEl>
                                          <p:spTgt spid="3">
                                            <p:txEl>
                                              <p:pRg st="1" end="1"/>
                                            </p:txEl>
                                          </p:spTgt>
                                        </p:tgtEl>
                                      </p:cBhvr>
                                      <p:to x="100000" y="80000"/>
                                    </p:animScale>
                                    <p:animScale>
                                      <p:cBhvr>
                                        <p:cTn id="45" dur="166" decel="50000">
                                          <p:stCondLst>
                                            <p:cond delay="1338"/>
                                          </p:stCondLst>
                                        </p:cTn>
                                        <p:tgtEl>
                                          <p:spTgt spid="3">
                                            <p:txEl>
                                              <p:pRg st="1" end="1"/>
                                            </p:txEl>
                                          </p:spTgt>
                                        </p:tgtEl>
                                      </p:cBhvr>
                                      <p:to x="100000" y="100000"/>
                                    </p:animScale>
                                    <p:animScale>
                                      <p:cBhvr>
                                        <p:cTn id="46" dur="26">
                                          <p:stCondLst>
                                            <p:cond delay="1642"/>
                                          </p:stCondLst>
                                        </p:cTn>
                                        <p:tgtEl>
                                          <p:spTgt spid="3">
                                            <p:txEl>
                                              <p:pRg st="1" end="1"/>
                                            </p:txEl>
                                          </p:spTgt>
                                        </p:tgtEl>
                                      </p:cBhvr>
                                      <p:to x="100000" y="90000"/>
                                    </p:animScale>
                                    <p:animScale>
                                      <p:cBhvr>
                                        <p:cTn id="47" dur="166" decel="50000">
                                          <p:stCondLst>
                                            <p:cond delay="1668"/>
                                          </p:stCondLst>
                                        </p:cTn>
                                        <p:tgtEl>
                                          <p:spTgt spid="3">
                                            <p:txEl>
                                              <p:pRg st="1" end="1"/>
                                            </p:txEl>
                                          </p:spTgt>
                                        </p:tgtEl>
                                      </p:cBhvr>
                                      <p:to x="100000" y="100000"/>
                                    </p:animScale>
                                    <p:animScale>
                                      <p:cBhvr>
                                        <p:cTn id="48" dur="26">
                                          <p:stCondLst>
                                            <p:cond delay="1808"/>
                                          </p:stCondLst>
                                        </p:cTn>
                                        <p:tgtEl>
                                          <p:spTgt spid="3">
                                            <p:txEl>
                                              <p:pRg st="1" end="1"/>
                                            </p:txEl>
                                          </p:spTgt>
                                        </p:tgtEl>
                                      </p:cBhvr>
                                      <p:to x="100000" y="95000"/>
                                    </p:animScale>
                                    <p:animScale>
                                      <p:cBhvr>
                                        <p:cTn id="49"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0" fill="hold" display="0">
                  <p:stCondLst>
                    <p:cond delay="indefinite"/>
                  </p:stCondLst>
                  <p:endCondLst>
                    <p:cond evt="onStopAudio" delay="0">
                      <p:tgtEl>
                        <p:sldTgt/>
                      </p:tgtEl>
                    </p:cond>
                  </p:endCondLst>
                </p:cTn>
                <p:tgtEl>
                  <p:spTgt spid="6"/>
                </p:tgtEl>
              </p:cMediaNode>
            </p:audio>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cene3d>
            <a:camera prst="orthographicFront"/>
            <a:lightRig rig="threePt" dir="t"/>
          </a:scene3d>
          <a:sp3d>
            <a:bevelT prst="relaxedInset"/>
          </a:sp3d>
        </p:spPr>
        <p:txBody>
          <a:bodyPr>
            <a:normAutofit fontScale="90000"/>
          </a:bodyPr>
          <a:lstStyle/>
          <a:p>
            <a:r>
              <a:rPr lang="uk-UA" dirty="0" smtClean="0"/>
              <a:t>                  </a:t>
            </a:r>
            <a:r>
              <a:rPr lang="uk-UA" sz="5400" dirty="0" smtClean="0"/>
              <a:t>Хронологія подій</a:t>
            </a:r>
            <a:endParaRPr lang="uk-UA" sz="5400" dirty="0"/>
          </a:p>
        </p:txBody>
      </p:sp>
      <p:graphicFrame>
        <p:nvGraphicFramePr>
          <p:cNvPr id="12" name="Місце для вмісту 11"/>
          <p:cNvGraphicFramePr>
            <a:graphicFrameLocks noGrp="1"/>
          </p:cNvGraphicFramePr>
          <p:nvPr>
            <p:ph idx="1"/>
            <p:extLst>
              <p:ext uri="{D42A27DB-BD31-4B8C-83A1-F6EECF244321}">
                <p14:modId xmlns:p14="http://schemas.microsoft.com/office/powerpoint/2010/main" val="1797274879"/>
              </p:ext>
            </p:extLst>
          </p:nvPr>
        </p:nvGraphicFramePr>
        <p:xfrm>
          <a:off x="1155698" y="2331077"/>
          <a:ext cx="9829980" cy="4550068"/>
        </p:xfrm>
        <a:graphic>
          <a:graphicData uri="http://schemas.openxmlformats.org/drawingml/2006/table">
            <a:tbl>
              <a:tblPr firstRow="1" bandRow="1">
                <a:tableStyleId>{ED083AE6-46FA-4A59-8FB0-9F97EB10719F}</a:tableStyleId>
              </a:tblPr>
              <a:tblGrid>
                <a:gridCol w="3276660"/>
                <a:gridCol w="3276660"/>
                <a:gridCol w="3276660"/>
              </a:tblGrid>
              <a:tr h="768686">
                <a:tc>
                  <a:txBody>
                    <a:bodyPr/>
                    <a:lstStyle/>
                    <a:p>
                      <a:r>
                        <a:rPr lang="uk-UA" sz="1500" b="0" dirty="0" smtClean="0">
                          <a:solidFill>
                            <a:schemeClr val="tx2">
                              <a:lumMod val="75000"/>
                            </a:schemeClr>
                          </a:solidFill>
                          <a:latin typeface="+mn-lt"/>
                        </a:rPr>
                        <a:t>1489 р.</a:t>
                      </a:r>
                      <a:r>
                        <a:rPr lang="uk-UA" sz="1500" b="0" baseline="0" dirty="0" smtClean="0">
                          <a:solidFill>
                            <a:schemeClr val="tx2">
                              <a:lumMod val="75000"/>
                            </a:schemeClr>
                          </a:solidFill>
                          <a:latin typeface="+mn-lt"/>
                        </a:rPr>
                        <a:t> Перша писемна згадка про українських козаків</a:t>
                      </a:r>
                      <a:endParaRPr lang="uk-UA" sz="1500" b="0" dirty="0">
                        <a:solidFill>
                          <a:schemeClr val="tx2">
                            <a:lumMod val="75000"/>
                          </a:schemeClr>
                        </a:solidFill>
                        <a:latin typeface="+mn-lt"/>
                      </a:endParaRPr>
                    </a:p>
                  </a:txBody>
                  <a:tcPr/>
                </a:tc>
                <a:tc>
                  <a:txBody>
                    <a:bodyPr/>
                    <a:lstStyle/>
                    <a:p>
                      <a:r>
                        <a:rPr lang="uk-UA" sz="1500" b="0" dirty="0" smtClean="0"/>
                        <a:t>1569</a:t>
                      </a:r>
                      <a:r>
                        <a:rPr lang="uk-UA" sz="1500" b="0" baseline="0" dirty="0" smtClean="0"/>
                        <a:t> р. Прийняття Люблінської унії</a:t>
                      </a:r>
                      <a:endParaRPr lang="uk-UA" sz="1500" b="0" dirty="0"/>
                    </a:p>
                  </a:txBody>
                  <a:tcPr/>
                </a:tc>
                <a:tc>
                  <a:txBody>
                    <a:bodyPr/>
                    <a:lstStyle/>
                    <a:p>
                      <a:r>
                        <a:rPr lang="uk-UA" sz="1500" b="0" dirty="0" smtClean="0"/>
                        <a:t>1591 - 1593 рр. Козацьке повстання під проводом К. Косинського</a:t>
                      </a:r>
                      <a:endParaRPr lang="uk-UA" sz="1500" b="0" dirty="0"/>
                    </a:p>
                  </a:txBody>
                  <a:tcPr/>
                </a:tc>
              </a:tr>
              <a:tr h="768686">
                <a:tc>
                  <a:txBody>
                    <a:bodyPr/>
                    <a:lstStyle/>
                    <a:p>
                      <a:r>
                        <a:rPr lang="uk-UA" sz="1500" dirty="0" smtClean="0">
                          <a:solidFill>
                            <a:schemeClr val="tx2">
                              <a:lumMod val="50000"/>
                            </a:schemeClr>
                          </a:solidFill>
                        </a:rPr>
                        <a:t>1529 р. Прийняття Першого</a:t>
                      </a:r>
                      <a:r>
                        <a:rPr lang="uk-UA" sz="1500" baseline="0" dirty="0" smtClean="0">
                          <a:solidFill>
                            <a:schemeClr val="tx2">
                              <a:lumMod val="50000"/>
                            </a:schemeClr>
                          </a:solidFill>
                        </a:rPr>
                        <a:t> Литовського статуту</a:t>
                      </a:r>
                      <a:endParaRPr lang="uk-UA" sz="1500" dirty="0">
                        <a:solidFill>
                          <a:schemeClr val="tx2">
                            <a:lumMod val="50000"/>
                          </a:schemeClr>
                        </a:solidFill>
                      </a:endParaRPr>
                    </a:p>
                  </a:txBody>
                  <a:tcPr/>
                </a:tc>
                <a:tc>
                  <a:txBody>
                    <a:bodyPr/>
                    <a:lstStyle/>
                    <a:p>
                      <a:r>
                        <a:rPr lang="uk-UA" sz="1500" dirty="0" smtClean="0"/>
                        <a:t>1572</a:t>
                      </a:r>
                      <a:r>
                        <a:rPr lang="uk-UA" sz="1500" baseline="0" dirty="0" smtClean="0"/>
                        <a:t> р. Створення полку українських реєстрових козаків</a:t>
                      </a:r>
                      <a:endParaRPr lang="uk-UA" sz="1500" dirty="0"/>
                    </a:p>
                  </a:txBody>
                  <a:tcPr/>
                </a:tc>
                <a:tc>
                  <a:txBody>
                    <a:bodyPr/>
                    <a:lstStyle/>
                    <a:p>
                      <a:r>
                        <a:rPr lang="uk-UA" sz="1500" dirty="0" smtClean="0"/>
                        <a:t>1594 – 1596 рр. Козацьке повстання під проводом С.</a:t>
                      </a:r>
                      <a:r>
                        <a:rPr lang="uk-UA" sz="1500" baseline="0" dirty="0" smtClean="0"/>
                        <a:t> Наливайка</a:t>
                      </a:r>
                      <a:endParaRPr lang="uk-UA" sz="1500" dirty="0"/>
                    </a:p>
                  </a:txBody>
                  <a:tcPr/>
                </a:tc>
              </a:tr>
              <a:tr h="785305">
                <a:tc>
                  <a:txBody>
                    <a:bodyPr/>
                    <a:lstStyle/>
                    <a:p>
                      <a:r>
                        <a:rPr lang="uk-UA" sz="1500" dirty="0" smtClean="0"/>
                        <a:t>близько 1550 р. Будівництво замку на острові Мала</a:t>
                      </a:r>
                      <a:r>
                        <a:rPr lang="uk-UA" sz="1500" baseline="0" dirty="0" smtClean="0"/>
                        <a:t> Хортиця</a:t>
                      </a:r>
                      <a:endParaRPr lang="uk-UA" sz="1500" dirty="0"/>
                    </a:p>
                  </a:txBody>
                  <a:tcPr/>
                </a:tc>
                <a:tc>
                  <a:txBody>
                    <a:bodyPr/>
                    <a:lstStyle/>
                    <a:p>
                      <a:r>
                        <a:rPr lang="uk-UA" sz="1500" dirty="0" smtClean="0"/>
                        <a:t>1578 р. Відкриття</a:t>
                      </a:r>
                      <a:r>
                        <a:rPr lang="uk-UA" sz="1500" baseline="0" dirty="0" smtClean="0"/>
                        <a:t> в Острозі слов’янсько–греко–латинської школи </a:t>
                      </a:r>
                      <a:endParaRPr lang="uk-UA" sz="1500" dirty="0"/>
                    </a:p>
                  </a:txBody>
                  <a:tcPr/>
                </a:tc>
                <a:tc>
                  <a:txBody>
                    <a:bodyPr/>
                    <a:lstStyle/>
                    <a:p>
                      <a:r>
                        <a:rPr lang="uk-UA" sz="1500" dirty="0" smtClean="0"/>
                        <a:t>1596 р. Укладення Берестейської церковної унії</a:t>
                      </a:r>
                      <a:endParaRPr lang="uk-UA" sz="1500" dirty="0"/>
                    </a:p>
                  </a:txBody>
                  <a:tcPr/>
                </a:tc>
              </a:tr>
              <a:tr h="554332">
                <a:tc>
                  <a:txBody>
                    <a:bodyPr/>
                    <a:lstStyle/>
                    <a:p>
                      <a:r>
                        <a:rPr lang="uk-UA" sz="1500" dirty="0" smtClean="0"/>
                        <a:t>1556 -1561 рр. Створення Пересопницького Євангелія</a:t>
                      </a:r>
                      <a:endParaRPr lang="uk-UA" sz="1500" dirty="0"/>
                    </a:p>
                  </a:txBody>
                  <a:tcPr/>
                </a:tc>
                <a:tc>
                  <a:txBody>
                    <a:bodyPr/>
                    <a:lstStyle/>
                    <a:p>
                      <a:r>
                        <a:rPr lang="uk-UA" sz="1500" dirty="0" smtClean="0"/>
                        <a:t>Близько 1575 р. Виникнення Запорізької січі</a:t>
                      </a:r>
                      <a:endParaRPr lang="uk-UA" sz="1500" dirty="0"/>
                    </a:p>
                  </a:txBody>
                  <a:tcPr/>
                </a:tc>
                <a:tc>
                  <a:txBody>
                    <a:bodyPr/>
                    <a:lstStyle/>
                    <a:p>
                      <a:endParaRPr lang="uk-UA" dirty="0"/>
                    </a:p>
                  </a:txBody>
                  <a:tcPr/>
                </a:tc>
              </a:tr>
              <a:tr h="554332">
                <a:tc>
                  <a:txBody>
                    <a:bodyPr/>
                    <a:lstStyle/>
                    <a:p>
                      <a:r>
                        <a:rPr lang="uk-UA" sz="1500" dirty="0" smtClean="0"/>
                        <a:t>1557 р. Затвердження</a:t>
                      </a:r>
                      <a:endParaRPr lang="uk-UA" sz="1500" baseline="0" dirty="0" smtClean="0"/>
                    </a:p>
                    <a:p>
                      <a:r>
                        <a:rPr lang="uk-UA" sz="1500" dirty="0" smtClean="0"/>
                        <a:t>«</a:t>
                      </a:r>
                      <a:r>
                        <a:rPr lang="uk-UA" sz="1500" baseline="0" dirty="0" smtClean="0"/>
                        <a:t> </a:t>
                      </a:r>
                      <a:r>
                        <a:rPr lang="uk-UA" sz="1500" dirty="0" smtClean="0"/>
                        <a:t>Устави</a:t>
                      </a:r>
                      <a:r>
                        <a:rPr lang="uk-UA" sz="1500" baseline="0" dirty="0" smtClean="0"/>
                        <a:t> на волоки »</a:t>
                      </a:r>
                      <a:endParaRPr lang="uk-UA" sz="1500" dirty="0"/>
                    </a:p>
                  </a:txBody>
                  <a:tcPr/>
                </a:tc>
                <a:tc>
                  <a:txBody>
                    <a:bodyPr/>
                    <a:lstStyle/>
                    <a:p>
                      <a:r>
                        <a:rPr lang="uk-UA" sz="1500" dirty="0" smtClean="0"/>
                        <a:t>1581 р. Видання Острозької Біблії</a:t>
                      </a:r>
                      <a:endParaRPr lang="uk-UA" sz="1500" dirty="0"/>
                    </a:p>
                  </a:txBody>
                  <a:tcPr/>
                </a:tc>
                <a:tc>
                  <a:txBody>
                    <a:bodyPr/>
                    <a:lstStyle/>
                    <a:p>
                      <a:endParaRPr lang="uk-UA" dirty="0"/>
                    </a:p>
                  </a:txBody>
                  <a:tcPr/>
                </a:tc>
              </a:tr>
              <a:tr h="552979">
                <a:tc>
                  <a:txBody>
                    <a:bodyPr/>
                    <a:lstStyle/>
                    <a:p>
                      <a:r>
                        <a:rPr lang="uk-UA" sz="1500" dirty="0" smtClean="0"/>
                        <a:t>1564 – 1578 рр. Будівництво</a:t>
                      </a:r>
                      <a:r>
                        <a:rPr lang="uk-UA" sz="1500" baseline="0" dirty="0" smtClean="0"/>
                        <a:t> вежі Корнякта у Львові</a:t>
                      </a:r>
                      <a:endParaRPr lang="uk-UA" sz="1500" dirty="0"/>
                    </a:p>
                  </a:txBody>
                  <a:tcPr/>
                </a:tc>
                <a:tc>
                  <a:txBody>
                    <a:bodyPr/>
                    <a:lstStyle/>
                    <a:p>
                      <a:r>
                        <a:rPr lang="uk-UA" sz="1500" dirty="0" smtClean="0"/>
                        <a:t>1585 р. Створення Львівської братської школи</a:t>
                      </a:r>
                      <a:endParaRPr lang="uk-UA" sz="1500" dirty="0"/>
                    </a:p>
                  </a:txBody>
                  <a:tcPr/>
                </a:tc>
                <a:tc>
                  <a:txBody>
                    <a:bodyPr/>
                    <a:lstStyle/>
                    <a:p>
                      <a:endParaRPr lang="uk-UA" dirty="0"/>
                    </a:p>
                  </a:txBody>
                  <a:tcPr/>
                </a:tc>
              </a:tr>
              <a:tr h="542602">
                <a:tc>
                  <a:txBody>
                    <a:bodyPr/>
                    <a:lstStyle/>
                    <a:p>
                      <a:r>
                        <a:rPr lang="uk-UA" sz="1500" dirty="0" smtClean="0"/>
                        <a:t>1566 р. Прийняття Другого</a:t>
                      </a:r>
                      <a:r>
                        <a:rPr lang="uk-UA" sz="1500" baseline="0" dirty="0" smtClean="0"/>
                        <a:t> Литовського статуту</a:t>
                      </a:r>
                      <a:endParaRPr lang="uk-UA" sz="1500" dirty="0"/>
                    </a:p>
                  </a:txBody>
                  <a:tcPr/>
                </a:tc>
                <a:tc>
                  <a:txBody>
                    <a:bodyPr/>
                    <a:lstStyle/>
                    <a:p>
                      <a:r>
                        <a:rPr lang="uk-UA" sz="1500" dirty="0" smtClean="0"/>
                        <a:t>1588 р. Прийняття Третього Литовського</a:t>
                      </a:r>
                      <a:r>
                        <a:rPr lang="uk-UA" sz="1500" baseline="0" dirty="0" smtClean="0"/>
                        <a:t> статуту</a:t>
                      </a:r>
                      <a:endParaRPr lang="uk-UA" sz="1500" dirty="0"/>
                    </a:p>
                  </a:txBody>
                  <a:tcPr/>
                </a:tc>
                <a:tc>
                  <a:txBody>
                    <a:bodyPr/>
                    <a:lstStyle/>
                    <a:p>
                      <a:endParaRPr lang="uk-UA" dirty="0"/>
                    </a:p>
                  </a:txBody>
                  <a:tcPr/>
                </a:tc>
              </a:tr>
            </a:tbl>
          </a:graphicData>
        </a:graphic>
      </p:graphicFrame>
      <p:pic>
        <p:nvPicPr>
          <p:cNvPr id="3" name="Звук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5998291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Tm="51046">
        <p15:prstTrans prst="curtains"/>
      </p:transition>
    </mc:Choice>
    <mc:Fallback>
      <p:transition spd="slow" advTm="5104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Структура українського суспільства</a:t>
            </a:r>
            <a:endParaRPr lang="uk-UA" dirty="0"/>
          </a:p>
        </p:txBody>
      </p:sp>
      <p:sp>
        <p:nvSpPr>
          <p:cNvPr id="3" name="Місце для вмісту 2"/>
          <p:cNvSpPr>
            <a:spLocks noGrp="1"/>
          </p:cNvSpPr>
          <p:nvPr>
            <p:ph idx="1"/>
          </p:nvPr>
        </p:nvSpPr>
        <p:spPr/>
        <p:txBody>
          <a:bodyPr/>
          <a:lstStyle/>
          <a:p>
            <a:r>
              <a:rPr lang="uk-UA" dirty="0" smtClean="0"/>
              <a:t>На початку </a:t>
            </a:r>
            <a:r>
              <a:rPr lang="en-US" dirty="0" smtClean="0"/>
              <a:t>XVII </a:t>
            </a:r>
            <a:r>
              <a:rPr lang="uk-UA" dirty="0" smtClean="0"/>
              <a:t>ст. структура українського суспільства вигладила так: </a:t>
            </a:r>
            <a:endParaRPr lang="uk-UA" dirty="0"/>
          </a:p>
        </p:txBody>
      </p:sp>
      <p:graphicFrame>
        <p:nvGraphicFramePr>
          <p:cNvPr id="5" name="Таблиця 4"/>
          <p:cNvGraphicFramePr>
            <a:graphicFrameLocks noGrp="1"/>
          </p:cNvGraphicFramePr>
          <p:nvPr>
            <p:extLst>
              <p:ext uri="{D42A27DB-BD31-4B8C-83A1-F6EECF244321}">
                <p14:modId xmlns:p14="http://schemas.microsoft.com/office/powerpoint/2010/main" val="4004312248"/>
              </p:ext>
            </p:extLst>
          </p:nvPr>
        </p:nvGraphicFramePr>
        <p:xfrm>
          <a:off x="1619876" y="3514382"/>
          <a:ext cx="8128000" cy="3107863"/>
        </p:xfrm>
        <a:graphic>
          <a:graphicData uri="http://schemas.openxmlformats.org/drawingml/2006/table">
            <a:tbl>
              <a:tblPr firstRow="1" bandRow="1">
                <a:effectLst>
                  <a:outerShdw dist="165100" dir="21540000" algn="ctr" rotWithShape="0">
                    <a:srgbClr val="000000">
                      <a:alpha val="0"/>
                    </a:srgbClr>
                  </a:outerShdw>
                </a:effectLst>
                <a:tableStyleId>{5940675A-B579-460E-94D1-54222C63F5DA}</a:tableStyleId>
              </a:tblPr>
              <a:tblGrid>
                <a:gridCol w="1084687"/>
                <a:gridCol w="1624647"/>
                <a:gridCol w="2709333"/>
                <a:gridCol w="2709333"/>
              </a:tblGrid>
              <a:tr h="370840">
                <a:tc gridSpan="2">
                  <a:txBody>
                    <a:bodyPr/>
                    <a:lstStyle/>
                    <a:p>
                      <a:r>
                        <a:rPr lang="uk-UA" dirty="0" smtClean="0"/>
                        <a:t>Привілейований стан</a:t>
                      </a:r>
                      <a:endParaRPr lang="uk-UA" dirty="0"/>
                    </a:p>
                  </a:txBody>
                  <a:tcPr>
                    <a:noFill/>
                  </a:tcPr>
                </a:tc>
                <a:tc hMerge="1">
                  <a:txBody>
                    <a:bodyPr/>
                    <a:lstStyle/>
                    <a:p>
                      <a:endParaRPr lang="uk-UA"/>
                    </a:p>
                  </a:txBody>
                  <a:tcPr/>
                </a:tc>
                <a:tc>
                  <a:txBody>
                    <a:bodyPr/>
                    <a:lstStyle/>
                    <a:p>
                      <a:r>
                        <a:rPr lang="uk-UA" dirty="0" smtClean="0"/>
                        <a:t> Напівпривілейований </a:t>
                      </a:r>
                    </a:p>
                    <a:p>
                      <a:r>
                        <a:rPr lang="uk-UA" dirty="0" smtClean="0"/>
                        <a:t>                 стан</a:t>
                      </a:r>
                      <a:endParaRPr lang="uk-UA" dirty="0"/>
                    </a:p>
                  </a:txBody>
                  <a:tcPr>
                    <a:noFill/>
                  </a:tcPr>
                </a:tc>
                <a:tc>
                  <a:txBody>
                    <a:bodyPr/>
                    <a:lstStyle/>
                    <a:p>
                      <a:r>
                        <a:rPr lang="uk-UA" dirty="0" smtClean="0"/>
                        <a:t>  Непривілейований</a:t>
                      </a:r>
                    </a:p>
                    <a:p>
                      <a:r>
                        <a:rPr lang="uk-UA" baseline="0" dirty="0" smtClean="0"/>
                        <a:t>              стан</a:t>
                      </a:r>
                      <a:endParaRPr lang="uk-UA" dirty="0"/>
                    </a:p>
                  </a:txBody>
                  <a:tcPr>
                    <a:noFill/>
                  </a:tcPr>
                </a:tc>
              </a:tr>
              <a:tr h="370840">
                <a:tc>
                  <a:txBody>
                    <a:bodyPr/>
                    <a:lstStyle/>
                    <a:p>
                      <a:r>
                        <a:rPr lang="uk-UA" dirty="0" smtClean="0"/>
                        <a:t>Шляхта</a:t>
                      </a:r>
                      <a:endParaRPr lang="uk-UA" dirty="0"/>
                    </a:p>
                  </a:txBody>
                  <a:tcPr>
                    <a:noFill/>
                  </a:tcPr>
                </a:tc>
                <a:tc>
                  <a:txBody>
                    <a:bodyPr/>
                    <a:lstStyle/>
                    <a:p>
                      <a:r>
                        <a:rPr lang="uk-UA" dirty="0" smtClean="0"/>
                        <a:t>Духівництво</a:t>
                      </a:r>
                      <a:endParaRPr lang="uk-UA" dirty="0"/>
                    </a:p>
                  </a:txBody>
                  <a:tcPr>
                    <a:noFill/>
                  </a:tcPr>
                </a:tc>
                <a:tc>
                  <a:txBody>
                    <a:bodyPr/>
                    <a:lstStyle/>
                    <a:p>
                      <a:r>
                        <a:rPr lang="uk-UA" dirty="0" smtClean="0"/>
                        <a:t>             Міщани</a:t>
                      </a:r>
                      <a:endParaRPr lang="uk-UA" dirty="0"/>
                    </a:p>
                  </a:txBody>
                  <a:tcPr>
                    <a:noFill/>
                  </a:tcPr>
                </a:tc>
                <a:tc>
                  <a:txBody>
                    <a:bodyPr/>
                    <a:lstStyle/>
                    <a:p>
                      <a:r>
                        <a:rPr lang="uk-UA" dirty="0" smtClean="0"/>
                        <a:t>             Селяни</a:t>
                      </a:r>
                      <a:endParaRPr lang="uk-UA" dirty="0"/>
                    </a:p>
                  </a:txBody>
                  <a:tcPr>
                    <a:noFill/>
                  </a:tcPr>
                </a:tc>
              </a:tr>
              <a:tr h="715183">
                <a:tc>
                  <a:txBody>
                    <a:bodyPr/>
                    <a:lstStyle/>
                    <a:p>
                      <a:r>
                        <a:rPr lang="uk-UA" dirty="0" smtClean="0"/>
                        <a:t>Князі</a:t>
                      </a:r>
                      <a:endParaRPr lang="uk-UA" dirty="0"/>
                    </a:p>
                  </a:txBody>
                  <a:tcPr>
                    <a:noFill/>
                  </a:tcPr>
                </a:tc>
                <a:tc>
                  <a:txBody>
                    <a:bodyPr/>
                    <a:lstStyle/>
                    <a:p>
                      <a:r>
                        <a:rPr lang="uk-UA" sz="1800" dirty="0" smtClean="0"/>
                        <a:t>Церковні ієрархи</a:t>
                      </a:r>
                      <a:endParaRPr lang="uk-UA" sz="1800" dirty="0"/>
                    </a:p>
                  </a:txBody>
                  <a:tcPr>
                    <a:noFill/>
                  </a:tcPr>
                </a:tc>
                <a:tc>
                  <a:txBody>
                    <a:bodyPr/>
                    <a:lstStyle/>
                    <a:p>
                      <a:r>
                        <a:rPr lang="uk-UA" dirty="0" smtClean="0"/>
                        <a:t>           Патриціат</a:t>
                      </a:r>
                      <a:endParaRPr lang="uk-UA" dirty="0"/>
                    </a:p>
                  </a:txBody>
                  <a:tcPr>
                    <a:noFill/>
                  </a:tcPr>
                </a:tc>
                <a:tc>
                  <a:txBody>
                    <a:bodyPr/>
                    <a:lstStyle/>
                    <a:p>
                      <a:r>
                        <a:rPr lang="uk-UA" dirty="0" smtClean="0"/>
                        <a:t>   «Похожі» («вільні»)</a:t>
                      </a:r>
                      <a:endParaRPr lang="uk-UA" dirty="0"/>
                    </a:p>
                  </a:txBody>
                  <a:tcPr>
                    <a:noFill/>
                  </a:tcPr>
                </a:tc>
              </a:tr>
              <a:tr h="370840">
                <a:tc>
                  <a:txBody>
                    <a:bodyPr/>
                    <a:lstStyle/>
                    <a:p>
                      <a:r>
                        <a:rPr lang="uk-UA" dirty="0" smtClean="0"/>
                        <a:t>Пани</a:t>
                      </a:r>
                      <a:endParaRPr lang="uk-UA" dirty="0"/>
                    </a:p>
                  </a:txBody>
                  <a:tcPr>
                    <a:noFill/>
                  </a:tcPr>
                </a:tc>
                <a:tc>
                  <a:txBody>
                    <a:bodyPr/>
                    <a:lstStyle/>
                    <a:p>
                      <a:r>
                        <a:rPr lang="uk-UA" dirty="0" smtClean="0"/>
                        <a:t>Парафіяльні</a:t>
                      </a:r>
                    </a:p>
                    <a:p>
                      <a:r>
                        <a:rPr lang="uk-UA" dirty="0" smtClean="0"/>
                        <a:t>священники</a:t>
                      </a:r>
                      <a:endParaRPr lang="uk-UA" dirty="0"/>
                    </a:p>
                  </a:txBody>
                  <a:tcPr>
                    <a:noFill/>
                  </a:tcPr>
                </a:tc>
                <a:tc>
                  <a:txBody>
                    <a:bodyPr/>
                    <a:lstStyle/>
                    <a:p>
                      <a:r>
                        <a:rPr lang="uk-UA" dirty="0" smtClean="0"/>
                        <a:t>         Бюргерство</a:t>
                      </a:r>
                      <a:endParaRPr lang="uk-UA" dirty="0"/>
                    </a:p>
                  </a:txBody>
                  <a:tcPr>
                    <a:noFill/>
                  </a:tcPr>
                </a:tc>
                <a:tc>
                  <a:txBody>
                    <a:bodyPr/>
                    <a:lstStyle/>
                    <a:p>
                      <a:r>
                        <a:rPr lang="uk-UA" sz="1800" b="0" i="0" kern="1200" dirty="0" smtClean="0">
                          <a:solidFill>
                            <a:schemeClr val="tx1"/>
                          </a:solidFill>
                          <a:effectLst/>
                          <a:latin typeface="+mn-lt"/>
                          <a:ea typeface="+mn-ea"/>
                          <a:cs typeface="+mn-cs"/>
                        </a:rPr>
                        <a:t>          «Непохожі»</a:t>
                      </a:r>
                    </a:p>
                    <a:p>
                      <a:r>
                        <a:rPr lang="uk-UA" sz="1800" b="0" i="0" kern="1200" baseline="0" dirty="0" smtClean="0">
                          <a:solidFill>
                            <a:schemeClr val="tx1"/>
                          </a:solidFill>
                          <a:effectLst/>
                          <a:latin typeface="+mn-lt"/>
                          <a:ea typeface="+mn-ea"/>
                          <a:cs typeface="+mn-cs"/>
                        </a:rPr>
                        <a:t>          </a:t>
                      </a:r>
                      <a:r>
                        <a:rPr lang="uk-UA" sz="1800" b="0" i="0" kern="1200" dirty="0" smtClean="0">
                          <a:solidFill>
                            <a:schemeClr val="tx1"/>
                          </a:solidFill>
                          <a:effectLst/>
                          <a:latin typeface="+mn-lt"/>
                          <a:ea typeface="+mn-ea"/>
                          <a:cs typeface="+mn-cs"/>
                        </a:rPr>
                        <a:t>(«кріпосні»)</a:t>
                      </a:r>
                      <a:endParaRPr lang="uk-UA" dirty="0"/>
                    </a:p>
                  </a:txBody>
                  <a:tcPr>
                    <a:noFill/>
                  </a:tcPr>
                </a:tc>
              </a:tr>
              <a:tr h="370840">
                <a:tc>
                  <a:txBody>
                    <a:bodyPr/>
                    <a:lstStyle/>
                    <a:p>
                      <a:r>
                        <a:rPr lang="uk-UA" sz="1700" b="0" i="0" kern="1200" dirty="0" err="1" smtClean="0">
                          <a:solidFill>
                            <a:schemeClr val="tx1"/>
                          </a:solidFill>
                          <a:effectLst/>
                          <a:latin typeface="+mn-lt"/>
                          <a:ea typeface="+mn-ea"/>
                          <a:cs typeface="+mn-cs"/>
                        </a:rPr>
                        <a:t>Зем’яни</a:t>
                      </a:r>
                      <a:endParaRPr lang="uk-UA" sz="1700" dirty="0"/>
                    </a:p>
                  </a:txBody>
                  <a:tcPr>
                    <a:noFill/>
                  </a:tcPr>
                </a:tc>
                <a:tc>
                  <a:txBody>
                    <a:bodyPr/>
                    <a:lstStyle/>
                    <a:p>
                      <a:endParaRPr lang="uk-UA" dirty="0"/>
                    </a:p>
                  </a:txBody>
                  <a:tcPr>
                    <a:noFill/>
                  </a:tcPr>
                </a:tc>
                <a:tc>
                  <a:txBody>
                    <a:bodyPr/>
                    <a:lstStyle/>
                    <a:p>
                      <a:r>
                        <a:rPr lang="uk-UA" dirty="0" smtClean="0"/>
                        <a:t>             Плебс</a:t>
                      </a:r>
                      <a:endParaRPr lang="uk-UA" dirty="0"/>
                    </a:p>
                  </a:txBody>
                  <a:tcPr>
                    <a:noFill/>
                  </a:tcPr>
                </a:tc>
                <a:tc>
                  <a:txBody>
                    <a:bodyPr/>
                    <a:lstStyle/>
                    <a:p>
                      <a:endParaRPr lang="uk-UA" dirty="0"/>
                    </a:p>
                  </a:txBody>
                  <a:tcPr>
                    <a:noFill/>
                  </a:tcPr>
                </a:tc>
              </a:tr>
              <a:tr h="370840">
                <a:tc>
                  <a:txBody>
                    <a:bodyPr/>
                    <a:lstStyle/>
                    <a:p>
                      <a:r>
                        <a:rPr lang="uk-UA" dirty="0" smtClean="0"/>
                        <a:t>Бояри</a:t>
                      </a:r>
                      <a:endParaRPr lang="uk-UA" dirty="0"/>
                    </a:p>
                  </a:txBody>
                  <a:tcPr>
                    <a:noFill/>
                  </a:tcPr>
                </a:tc>
                <a:tc>
                  <a:txBody>
                    <a:bodyPr/>
                    <a:lstStyle/>
                    <a:p>
                      <a:endParaRPr lang="uk-UA" dirty="0"/>
                    </a:p>
                  </a:txBody>
                  <a:tcPr>
                    <a:noFill/>
                  </a:tcPr>
                </a:tc>
                <a:tc>
                  <a:txBody>
                    <a:bodyPr/>
                    <a:lstStyle/>
                    <a:p>
                      <a:endParaRPr lang="uk-UA" dirty="0"/>
                    </a:p>
                  </a:txBody>
                  <a:tcPr>
                    <a:noFill/>
                  </a:tcPr>
                </a:tc>
                <a:tc>
                  <a:txBody>
                    <a:bodyPr/>
                    <a:lstStyle/>
                    <a:p>
                      <a:endParaRPr lang="uk-UA" dirty="0"/>
                    </a:p>
                  </a:txBody>
                  <a:tcPr>
                    <a:noFill/>
                  </a:tcPr>
                </a:tc>
              </a:tr>
            </a:tbl>
          </a:graphicData>
        </a:graphic>
      </p:graphicFrame>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4219731824"/>
      </p:ext>
    </p:extLst>
  </p:cSld>
  <p:clrMapOvr>
    <a:masterClrMapping/>
  </p:clrMapOvr>
  <mc:AlternateContent xmlns:mc="http://schemas.openxmlformats.org/markup-compatibility/2006">
    <mc:Choice xmlns:p14="http://schemas.microsoft.com/office/powerpoint/2010/main" Requires="p14">
      <p:transition spd="slow" p14:dur="4000" advTm="20198">
        <p14:vortex dir="r"/>
      </p:transition>
    </mc:Choice>
    <mc:Fallback>
      <p:transition spd="slow" advTm="2019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4"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Структура </a:t>
            </a:r>
            <a:r>
              <a:rPr lang="uk-UA" dirty="0"/>
              <a:t>українського суспільства</a:t>
            </a:r>
          </a:p>
        </p:txBody>
      </p:sp>
      <p:sp>
        <p:nvSpPr>
          <p:cNvPr id="3" name="Місце для вмісту 2"/>
          <p:cNvSpPr>
            <a:spLocks noGrp="1"/>
          </p:cNvSpPr>
          <p:nvPr>
            <p:ph idx="1"/>
          </p:nvPr>
        </p:nvSpPr>
        <p:spPr/>
        <p:txBody>
          <a:bodyPr>
            <a:normAutofit/>
          </a:bodyPr>
          <a:lstStyle/>
          <a:p>
            <a:pPr>
              <a:buFont typeface="Wingdings" panose="05000000000000000000" pitchFamily="2" charset="2"/>
              <a:buChar char="Ø"/>
            </a:pPr>
            <a:r>
              <a:rPr lang="uk-UA" sz="1600" dirty="0" smtClean="0"/>
              <a:t>Шляхта — привілейований панівний стан у Польщі, Литві, на українських та білоруських землях, які в XIV—XVIII ст. належали Великому князівству Литовському чи Речі Посполитій. До середньої і дрібної шляхти належали зем’яни й бояри.</a:t>
            </a:r>
          </a:p>
          <a:p>
            <a:r>
              <a:rPr lang="uk-UA" sz="1600" dirty="0" smtClean="0"/>
              <a:t>Духівництво </a:t>
            </a:r>
            <a:r>
              <a:rPr lang="uk-UA" sz="1600" dirty="0"/>
              <a:t>- </a:t>
            </a:r>
            <a:r>
              <a:rPr lang="uk-UA" sz="1600" dirty="0" smtClean="0"/>
              <a:t>привілейований стан,</a:t>
            </a:r>
            <a:r>
              <a:rPr lang="ru-RU" sz="1600" dirty="0"/>
              <a:t> , що становило майже десяту частину </a:t>
            </a:r>
            <a:r>
              <a:rPr lang="uk-UA" sz="1600" dirty="0" smtClean="0"/>
              <a:t>всього населення. Духівництво не підлягало світському суду, у разі потреби його справи розглядалися у спеціальному суді єпископа.</a:t>
            </a:r>
          </a:p>
          <a:p>
            <a:r>
              <a:rPr lang="uk-UA" sz="1600" dirty="0" smtClean="0"/>
              <a:t>Міщанство – </a:t>
            </a:r>
            <a:r>
              <a:rPr lang="uk-UA" sz="1600" dirty="0" err="1" smtClean="0"/>
              <a:t>напівпривілейований</a:t>
            </a:r>
            <a:r>
              <a:rPr lang="uk-UA" sz="1600" dirty="0" smtClean="0"/>
              <a:t> стан</a:t>
            </a:r>
            <a:r>
              <a:rPr lang="ru-RU" sz="1600" dirty="0"/>
              <a:t>, </a:t>
            </a:r>
            <a:r>
              <a:rPr lang="ru-RU" sz="1600" dirty="0" err="1"/>
              <a:t>що</a:t>
            </a:r>
            <a:r>
              <a:rPr lang="ru-RU" sz="1600" dirty="0"/>
              <a:t> мало </a:t>
            </a:r>
            <a:r>
              <a:rPr lang="ru-RU" sz="1600" dirty="0" err="1"/>
              <a:t>привілеї</a:t>
            </a:r>
            <a:r>
              <a:rPr lang="ru-RU" sz="1600" dirty="0"/>
              <a:t> на </a:t>
            </a:r>
            <a:r>
              <a:rPr lang="ru-RU" sz="1600" dirty="0" err="1"/>
              <a:t>міське</a:t>
            </a:r>
            <a:r>
              <a:rPr lang="ru-RU" sz="1600" dirty="0"/>
              <a:t> </a:t>
            </a:r>
            <a:r>
              <a:rPr lang="ru-RU" sz="1600" dirty="0" err="1"/>
              <a:t>самоврядування</a:t>
            </a:r>
            <a:r>
              <a:rPr lang="ru-RU" sz="1600" dirty="0"/>
              <a:t>, </a:t>
            </a:r>
            <a:r>
              <a:rPr lang="ru-RU" sz="1600" dirty="0" err="1"/>
              <a:t>окремий</a:t>
            </a:r>
            <a:r>
              <a:rPr lang="ru-RU" sz="1600" dirty="0"/>
              <a:t> становий суд, </a:t>
            </a:r>
            <a:r>
              <a:rPr lang="ru-RU" sz="1600" dirty="0" err="1" smtClean="0"/>
              <a:t>заняття</a:t>
            </a:r>
            <a:r>
              <a:rPr lang="ru-RU" sz="1600" dirty="0" smtClean="0"/>
              <a:t> </a:t>
            </a:r>
            <a:r>
              <a:rPr lang="ru-RU" sz="1600" dirty="0"/>
              <a:t>ремеслами й </a:t>
            </a:r>
            <a:r>
              <a:rPr lang="ru-RU" sz="1600" dirty="0" err="1"/>
              <a:t>торгівлею</a:t>
            </a:r>
            <a:r>
              <a:rPr lang="ru-RU" sz="1600" dirty="0" smtClean="0"/>
              <a:t>.</a:t>
            </a:r>
          </a:p>
          <a:p>
            <a:r>
              <a:rPr lang="ru-RU" sz="1600" dirty="0" smtClean="0"/>
              <a:t>Селянство – </a:t>
            </a:r>
            <a:r>
              <a:rPr lang="ru-RU" sz="1600" dirty="0" err="1" smtClean="0"/>
              <a:t>непривілейований</a:t>
            </a:r>
            <a:r>
              <a:rPr lang="ru-RU" sz="1600" dirty="0" smtClean="0"/>
              <a:t> стан. </a:t>
            </a:r>
            <a:r>
              <a:rPr lang="ru-RU" sz="1600" dirty="0"/>
              <a:t>За </a:t>
            </a:r>
            <a:r>
              <a:rPr lang="ru-RU" sz="1600" dirty="0" err="1"/>
              <a:t>своїм</a:t>
            </a:r>
            <a:r>
              <a:rPr lang="ru-RU" sz="1600" dirty="0"/>
              <a:t> </a:t>
            </a:r>
            <a:r>
              <a:rPr lang="ru-RU" sz="1600" dirty="0" err="1"/>
              <a:t>правовим</a:t>
            </a:r>
            <a:r>
              <a:rPr lang="ru-RU" sz="1600" dirty="0"/>
              <a:t> становищем </a:t>
            </a:r>
            <a:r>
              <a:rPr lang="ru-RU" sz="1600" dirty="0" err="1"/>
              <a:t>воно</a:t>
            </a:r>
            <a:r>
              <a:rPr lang="ru-RU" sz="1600" dirty="0"/>
              <a:t> </a:t>
            </a:r>
            <a:r>
              <a:rPr lang="ru-RU" sz="1600" dirty="0" err="1"/>
              <a:t>поділялося</a:t>
            </a:r>
            <a:r>
              <a:rPr lang="ru-RU" sz="1600" dirty="0"/>
              <a:t> на «непохожих» </a:t>
            </a:r>
            <a:r>
              <a:rPr lang="ru-RU" sz="1600" dirty="0" smtClean="0"/>
              <a:t>і </a:t>
            </a:r>
            <a:r>
              <a:rPr lang="ru-RU" sz="1600" dirty="0"/>
              <a:t>«похожих»</a:t>
            </a:r>
            <a:endParaRPr lang="uk-UA" sz="1600" dirty="0"/>
          </a:p>
        </p:txBody>
      </p:sp>
      <p:pic>
        <p:nvPicPr>
          <p:cNvPr id="5" name="Звук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216469415"/>
      </p:ext>
    </p:extLst>
  </p:cSld>
  <p:clrMapOvr>
    <a:masterClrMapping/>
  </p:clrMapOvr>
  <mc:AlternateContent xmlns:mc="http://schemas.openxmlformats.org/markup-compatibility/2006">
    <mc:Choice xmlns:p14="http://schemas.microsoft.com/office/powerpoint/2010/main" Requires="p14">
      <p:transition spd="slow" advTm="32654">
        <p14:flash/>
      </p:transition>
    </mc:Choice>
    <mc:Fallback>
      <p:transition spd="slow" advTm="326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0" fill="hold" display="0">
                  <p:stCondLst>
                    <p:cond delay="indefinite"/>
                  </p:stCondLst>
                  <p:endCondLst>
                    <p:cond evt="onStopAudio" delay="0">
                      <p:tgtEl>
                        <p:sldTgt/>
                      </p:tgtEl>
                    </p:cond>
                  </p:endCondLst>
                </p:cTn>
                <p:tgtEl>
                  <p:spTgt spid="5"/>
                </p:tgtEl>
              </p:cMediaNode>
            </p:audio>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Люблінська унія</a:t>
            </a:r>
            <a:endParaRPr lang="uk-UA" dirty="0"/>
          </a:p>
        </p:txBody>
      </p:sp>
      <p:sp>
        <p:nvSpPr>
          <p:cNvPr id="3" name="Місце для вмісту 2"/>
          <p:cNvSpPr>
            <a:spLocks noGrp="1"/>
          </p:cNvSpPr>
          <p:nvPr>
            <p:ph idx="1"/>
          </p:nvPr>
        </p:nvSpPr>
        <p:spPr>
          <a:xfrm>
            <a:off x="399245" y="2292439"/>
            <a:ext cx="11384924" cy="4378817"/>
          </a:xfrm>
        </p:spPr>
        <p:txBody>
          <a:bodyPr>
            <a:noAutofit/>
          </a:bodyPr>
          <a:lstStyle/>
          <a:p>
            <a:r>
              <a:rPr lang="uk-UA" sz="1550" dirty="0"/>
              <a:t>На початку </a:t>
            </a:r>
            <a:r>
              <a:rPr lang="en-US" sz="1550" dirty="0"/>
              <a:t>XVI </a:t>
            </a:r>
            <a:r>
              <a:rPr lang="uk-UA" sz="1550" dirty="0"/>
              <a:t>ст. Велике князівство Литовське постало перед </a:t>
            </a:r>
            <a:r>
              <a:rPr lang="uk-UA" sz="1550" dirty="0" smtClean="0"/>
              <a:t>загрозою. </a:t>
            </a:r>
            <a:r>
              <a:rPr lang="uk-UA" sz="1550" dirty="0"/>
              <a:t>Наслідком цього стало підписання Люблінської унії між Литвою і Польщею. У січні-серпні 1569 р. у Любліні був скликаний сейм, на який винесено проект повного приєднання литовських земель до Польщі. Сейм затягнувся на кілька місяців, бо були противники унії. Але врешті унія була укладена. За нею Литва зберігала право на власний герб, печатку, законодавство, міністрів, військо, фінанси й адміністрацію; спільними ставали король, сейм і сенат, зовнішня політика, право землеволодіння. Отже, за Люблінським трактатом Польща і Литва утворили нову державу – Річ Посполиту.</a:t>
            </a:r>
          </a:p>
          <a:p>
            <a:r>
              <a:rPr lang="uk-UA" sz="1550" dirty="0"/>
              <a:t>Люблінська унія була підписана без участі литовських послів. Внаслідок її підписання Польщі вдалося захопити від Литви Волинь, Підляшшя і Київщину, а за Литвою залишились Берестейська земля і Пінський повіт.</a:t>
            </a:r>
          </a:p>
          <a:p>
            <a:r>
              <a:rPr lang="uk-UA" sz="1550" dirty="0"/>
              <a:t>Негативним наслідком Люблінської унії стало повне панування Речі Посполитої на українських землях, яке тривало до кінця </a:t>
            </a:r>
            <a:r>
              <a:rPr lang="en-US" sz="1550" dirty="0"/>
              <a:t>XVIII </a:t>
            </a:r>
            <a:r>
              <a:rPr lang="uk-UA" sz="1550" dirty="0"/>
              <a:t>ст., утвердження необмеженої влади польських магнатів, посилення соціального, національного і релігійного гніту українського населення, втрата можливостей творити самостійну державу.</a:t>
            </a:r>
          </a:p>
          <a:p>
            <a:r>
              <a:rPr lang="uk-UA" sz="1550" dirty="0"/>
              <a:t>Разом з тим, в сучасній історіографії висловлюється думка і про позитивні наслідки Люблінської унії: об’єднання всіх українських земель заходу і сходу, українське суспільство було повернуте до більш цивілізованого Заходу (до Європи), вона на певний час рятувала українські землі від Москви і Туреччини. Врешті, Люблінська унія привела до посилення протесту українського народу проти гнобителів, до національно-визвольної боротьби в кінці </a:t>
            </a:r>
            <a:r>
              <a:rPr lang="en-US" sz="1550" dirty="0"/>
              <a:t>XVI-XVII </a:t>
            </a:r>
            <a:r>
              <a:rPr lang="uk-UA" sz="1550" dirty="0"/>
              <a:t>ст</a:t>
            </a:r>
            <a:r>
              <a:rPr lang="uk-UA" sz="1550" dirty="0" smtClean="0"/>
              <a:t>. </a:t>
            </a:r>
            <a:endParaRPr lang="uk-UA" sz="1550" dirty="0"/>
          </a:p>
        </p:txBody>
      </p:sp>
      <p:pic>
        <p:nvPicPr>
          <p:cNvPr id="6" name="Звук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6291716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66100">
        <p15:prstTrans prst="wind"/>
      </p:transition>
    </mc:Choice>
    <mc:Fallback>
      <p:transition spd="slow" advTm="661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0" fill="hold" display="0">
                  <p:stCondLst>
                    <p:cond delay="indefinite"/>
                  </p:stCondLst>
                  <p:endCondLst>
                    <p:cond evt="onStopAudio" delay="0">
                      <p:tgtEl>
                        <p:sldTgt/>
                      </p:tgtEl>
                    </p:cond>
                  </p:endCondLst>
                </p:cTn>
                <p:tgtEl>
                  <p:spTgt spid="6"/>
                </p:tgtEl>
              </p:cMediaNode>
            </p:audio>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Берестейська унія</a:t>
            </a:r>
            <a:endParaRPr lang="uk-UA" dirty="0"/>
          </a:p>
        </p:txBody>
      </p:sp>
      <p:sp>
        <p:nvSpPr>
          <p:cNvPr id="3" name="Місце для вмісту 2"/>
          <p:cNvSpPr>
            <a:spLocks noGrp="1"/>
          </p:cNvSpPr>
          <p:nvPr>
            <p:ph idx="1"/>
          </p:nvPr>
        </p:nvSpPr>
        <p:spPr>
          <a:xfrm>
            <a:off x="244699" y="2266682"/>
            <a:ext cx="11681138" cy="4443211"/>
          </a:xfrm>
        </p:spPr>
        <p:txBody>
          <a:bodyPr>
            <a:normAutofit fontScale="92500" lnSpcReduction="10000"/>
          </a:bodyPr>
          <a:lstStyle/>
          <a:p>
            <a:r>
              <a:rPr lang="uk-UA" sz="1600" dirty="0"/>
              <a:t>Берестейська (Брестська) церковна унія 1596 р. - об'єднання православної церкви України та Білорусі з католицькою церквою в 1596 р. при підлеглості православної церкви Папі Римському, визнанні основних католицьких догматів і збереженні православної обрядності. її було проголошено на церковному соборі в Бресті. В результаті Берестейської церковної унії утворилася Українська греко-католицька церква (уніатська церква ).</a:t>
            </a:r>
            <a:endParaRPr lang="uk-UA" sz="1600" dirty="0" smtClean="0"/>
          </a:p>
          <a:p>
            <a:r>
              <a:rPr lang="uk-UA" sz="1600" dirty="0" smtClean="0"/>
              <a:t>В об'єднанні православної й католицької церков були зацікавлені польський король — для остаточного ополячення українців і білорусів, Папа Римський — для збільшення своїх володінь і доходів, православні ієрархи — для зрівняння в правах з католицькими. У 1596 р. в Бересті була проголошена церковна унія — об'єднання православної церкви з католицькою, унаслідок чого утворилася нова — уніатська церква (греко-католицька).</a:t>
            </a:r>
            <a:r>
              <a:rPr lang="ru-RU" sz="1600" dirty="0"/>
              <a:t> </a:t>
            </a:r>
            <a:r>
              <a:rPr lang="ru-RU" sz="1600" dirty="0" err="1"/>
              <a:t>Діяльність</a:t>
            </a:r>
            <a:r>
              <a:rPr lang="ru-RU" sz="1600" dirty="0"/>
              <a:t> </a:t>
            </a:r>
            <a:r>
              <a:rPr lang="ru-RU" sz="1600" dirty="0" err="1"/>
              <a:t>православної</a:t>
            </a:r>
            <a:r>
              <a:rPr lang="ru-RU" sz="1600" dirty="0"/>
              <a:t> церкви в </a:t>
            </a:r>
            <a:r>
              <a:rPr lang="ru-RU" sz="1600" dirty="0" err="1"/>
              <a:t>Речі</a:t>
            </a:r>
            <a:r>
              <a:rPr lang="ru-RU" sz="1600" dirty="0"/>
              <a:t> </a:t>
            </a:r>
            <a:r>
              <a:rPr lang="ru-RU" sz="1600" dirty="0" err="1"/>
              <a:t>Посполитій</a:t>
            </a:r>
            <a:r>
              <a:rPr lang="ru-RU" sz="1600" dirty="0"/>
              <a:t> </a:t>
            </a:r>
            <a:r>
              <a:rPr lang="ru-RU" sz="1600" dirty="0" err="1"/>
              <a:t>було</a:t>
            </a:r>
            <a:r>
              <a:rPr lang="ru-RU" sz="1600" dirty="0"/>
              <a:t> заборонено, </a:t>
            </a:r>
            <a:r>
              <a:rPr lang="ru-RU" sz="1600" dirty="0" err="1"/>
              <a:t>закривалися</a:t>
            </a:r>
            <a:r>
              <a:rPr lang="ru-RU" sz="1600" dirty="0"/>
              <a:t> </a:t>
            </a:r>
            <a:r>
              <a:rPr lang="ru-RU" sz="1600" dirty="0" err="1"/>
              <a:t>православні</a:t>
            </a:r>
            <a:r>
              <a:rPr lang="ru-RU" sz="1600" dirty="0"/>
              <a:t> </a:t>
            </a:r>
            <a:r>
              <a:rPr lang="ru-RU" sz="1600" dirty="0" err="1"/>
              <a:t>храми</a:t>
            </a:r>
            <a:r>
              <a:rPr lang="ru-RU" sz="1600" dirty="0"/>
              <a:t> та </a:t>
            </a:r>
            <a:r>
              <a:rPr lang="ru-RU" sz="1600" dirty="0" err="1"/>
              <a:t>парафіяльні</a:t>
            </a:r>
            <a:r>
              <a:rPr lang="ru-RU" sz="1600" dirty="0"/>
              <a:t> </a:t>
            </a:r>
            <a:r>
              <a:rPr lang="ru-RU" sz="1600" dirty="0" err="1"/>
              <a:t>школи</a:t>
            </a:r>
            <a:r>
              <a:rPr lang="ru-RU" sz="1600" dirty="0"/>
              <a:t>, </a:t>
            </a:r>
            <a:r>
              <a:rPr lang="ru-RU" sz="1600" dirty="0" err="1"/>
              <a:t>що</a:t>
            </a:r>
            <a:r>
              <a:rPr lang="ru-RU" sz="1600" dirty="0"/>
              <a:t> </a:t>
            </a:r>
            <a:r>
              <a:rPr lang="ru-RU" sz="1600" dirty="0" err="1"/>
              <a:t>діяли</a:t>
            </a:r>
            <a:r>
              <a:rPr lang="ru-RU" sz="1600" dirty="0"/>
              <a:t> при них, </a:t>
            </a:r>
            <a:r>
              <a:rPr lang="ru-RU" sz="1600" dirty="0" err="1"/>
              <a:t>православні</a:t>
            </a:r>
            <a:r>
              <a:rPr lang="ru-RU" sz="1600" dirty="0"/>
              <a:t> </a:t>
            </a:r>
            <a:r>
              <a:rPr lang="ru-RU" sz="1600" dirty="0" err="1"/>
              <a:t>монастирі</a:t>
            </a:r>
            <a:r>
              <a:rPr lang="ru-RU" sz="1600" dirty="0"/>
              <a:t> та церкви </a:t>
            </a:r>
            <a:r>
              <a:rPr lang="ru-RU" sz="1600" dirty="0" err="1"/>
              <a:t>передавалися</a:t>
            </a:r>
            <a:r>
              <a:rPr lang="ru-RU" sz="1600" dirty="0"/>
              <a:t> католикам </a:t>
            </a:r>
            <a:r>
              <a:rPr lang="ru-RU" sz="1600" dirty="0" err="1"/>
              <a:t>або</a:t>
            </a:r>
            <a:r>
              <a:rPr lang="ru-RU" sz="1600" dirty="0"/>
              <a:t> </a:t>
            </a:r>
            <a:r>
              <a:rPr lang="ru-RU" sz="1600" dirty="0" err="1"/>
              <a:t>уніатам</a:t>
            </a:r>
            <a:r>
              <a:rPr lang="ru-RU" sz="1600" dirty="0"/>
              <a:t> (греко-католикам), </a:t>
            </a:r>
            <a:r>
              <a:rPr lang="ru-RU" sz="1600" dirty="0" err="1"/>
              <a:t>ченці</a:t>
            </a:r>
            <a:r>
              <a:rPr lang="ru-RU" sz="1600" dirty="0"/>
              <a:t> та </a:t>
            </a:r>
            <a:r>
              <a:rPr lang="ru-RU" sz="1600" dirty="0" err="1"/>
              <a:t>священики</a:t>
            </a:r>
            <a:r>
              <a:rPr lang="ru-RU" sz="1600" dirty="0"/>
              <a:t> </a:t>
            </a:r>
            <a:r>
              <a:rPr lang="ru-RU" sz="1600" dirty="0" err="1"/>
              <a:t>зазнавали</a:t>
            </a:r>
            <a:r>
              <a:rPr lang="ru-RU" sz="1600" dirty="0"/>
              <a:t> </a:t>
            </a:r>
            <a:r>
              <a:rPr lang="ru-RU" sz="1600" dirty="0" err="1"/>
              <a:t>переслідувань</a:t>
            </a:r>
            <a:r>
              <a:rPr lang="ru-RU" sz="1600" dirty="0"/>
              <a:t> з боку </a:t>
            </a:r>
            <a:r>
              <a:rPr lang="ru-RU" sz="1600" dirty="0" err="1"/>
              <a:t>польської</a:t>
            </a:r>
            <a:r>
              <a:rPr lang="ru-RU" sz="1600" dirty="0"/>
              <a:t> </a:t>
            </a:r>
            <a:r>
              <a:rPr lang="ru-RU" sz="1600" dirty="0" err="1"/>
              <a:t>шляхти</a:t>
            </a:r>
            <a:r>
              <a:rPr lang="ru-RU" sz="1600" dirty="0"/>
              <a:t>. </a:t>
            </a:r>
            <a:r>
              <a:rPr lang="ru-RU" sz="1600" dirty="0" err="1"/>
              <a:t>Фактично</a:t>
            </a:r>
            <a:r>
              <a:rPr lang="ru-RU" sz="1600" dirty="0"/>
              <a:t> </a:t>
            </a:r>
            <a:r>
              <a:rPr lang="ru-RU" sz="1600" dirty="0" err="1"/>
              <a:t>відбулося</a:t>
            </a:r>
            <a:r>
              <a:rPr lang="ru-RU" sz="1600" dirty="0"/>
              <a:t> не </a:t>
            </a:r>
            <a:r>
              <a:rPr lang="ru-RU" sz="1600" dirty="0" err="1"/>
              <a:t>рівноправне</a:t>
            </a:r>
            <a:r>
              <a:rPr lang="ru-RU" sz="1600" dirty="0"/>
              <a:t> </a:t>
            </a:r>
            <a:r>
              <a:rPr lang="ru-RU" sz="1600" dirty="0" err="1"/>
              <a:t>об'єднання</a:t>
            </a:r>
            <a:r>
              <a:rPr lang="ru-RU" sz="1600" dirty="0"/>
              <a:t> </a:t>
            </a:r>
            <a:r>
              <a:rPr lang="ru-RU" sz="1600" dirty="0" err="1"/>
              <a:t>церков</a:t>
            </a:r>
            <a:r>
              <a:rPr lang="ru-RU" sz="1600" dirty="0"/>
              <a:t>, а </a:t>
            </a:r>
            <a:r>
              <a:rPr lang="ru-RU" sz="1600" dirty="0" err="1"/>
              <a:t>підкорення</a:t>
            </a:r>
            <a:r>
              <a:rPr lang="ru-RU" sz="1600" dirty="0"/>
              <a:t> </a:t>
            </a:r>
            <a:r>
              <a:rPr lang="ru-RU" sz="1600" dirty="0" err="1"/>
              <a:t>православ'я</a:t>
            </a:r>
            <a:r>
              <a:rPr lang="ru-RU" sz="1600" dirty="0"/>
              <a:t> католицизму. </a:t>
            </a:r>
            <a:r>
              <a:rPr lang="ru-RU" sz="1600" dirty="0" err="1"/>
              <a:t>Проти</a:t>
            </a:r>
            <a:r>
              <a:rPr lang="ru-RU" sz="1600" dirty="0"/>
              <a:t> </a:t>
            </a:r>
            <a:r>
              <a:rPr lang="ru-RU" sz="1600" dirty="0" err="1"/>
              <a:t>церковної</a:t>
            </a:r>
            <a:r>
              <a:rPr lang="ru-RU" sz="1600" dirty="0"/>
              <a:t> </a:t>
            </a:r>
            <a:r>
              <a:rPr lang="ru-RU" sz="1600" dirty="0" err="1"/>
              <a:t>унії</a:t>
            </a:r>
            <a:r>
              <a:rPr lang="ru-RU" sz="1600" dirty="0"/>
              <a:t> </a:t>
            </a:r>
            <a:r>
              <a:rPr lang="ru-RU" sz="1600" dirty="0" err="1"/>
              <a:t>виступили</a:t>
            </a:r>
            <a:r>
              <a:rPr lang="ru-RU" sz="1600" dirty="0"/>
              <a:t> </a:t>
            </a:r>
            <a:r>
              <a:rPr lang="ru-RU" sz="1600" dirty="0" err="1"/>
              <a:t>народні</a:t>
            </a:r>
            <a:r>
              <a:rPr lang="ru-RU" sz="1600" dirty="0"/>
              <a:t> </a:t>
            </a:r>
            <a:r>
              <a:rPr lang="ru-RU" sz="1600" dirty="0" err="1"/>
              <a:t>маси</a:t>
            </a:r>
            <a:r>
              <a:rPr lang="ru-RU" sz="1600" dirty="0"/>
              <a:t>, </a:t>
            </a:r>
            <a:r>
              <a:rPr lang="ru-RU" sz="1600" dirty="0" err="1"/>
              <a:t>частина</a:t>
            </a:r>
            <a:r>
              <a:rPr lang="ru-RU" sz="1600" dirty="0"/>
              <a:t> </a:t>
            </a:r>
            <a:r>
              <a:rPr lang="ru-RU" sz="1600" dirty="0" err="1"/>
              <a:t>знаті</a:t>
            </a:r>
            <a:r>
              <a:rPr lang="ru-RU" sz="1600" dirty="0"/>
              <a:t> на </a:t>
            </a:r>
            <a:r>
              <a:rPr lang="ru-RU" sz="1600" dirty="0" err="1"/>
              <a:t>чолі</a:t>
            </a:r>
            <a:r>
              <a:rPr lang="ru-RU" sz="1600" dirty="0"/>
              <a:t> з князем Василем </a:t>
            </a:r>
            <a:r>
              <a:rPr lang="ru-RU" sz="1600" dirty="0" err="1"/>
              <a:t>Костянтином</a:t>
            </a:r>
            <a:r>
              <a:rPr lang="ru-RU" sz="1600" dirty="0"/>
              <a:t> </a:t>
            </a:r>
            <a:r>
              <a:rPr lang="ru-RU" sz="1600" dirty="0" err="1"/>
              <a:t>Острозьким</a:t>
            </a:r>
            <a:r>
              <a:rPr lang="ru-RU" sz="1600" dirty="0"/>
              <a:t> (1527—1608 </a:t>
            </a:r>
            <a:r>
              <a:rPr lang="ru-RU" sz="1600" dirty="0" err="1"/>
              <a:t>pp</a:t>
            </a:r>
            <a:r>
              <a:rPr lang="ru-RU" sz="1600" dirty="0"/>
              <a:t>.), братства (</a:t>
            </a:r>
            <a:r>
              <a:rPr lang="ru-RU" sz="1600" dirty="0" err="1"/>
              <a:t>громадські</a:t>
            </a:r>
            <a:r>
              <a:rPr lang="ru-RU" sz="1600" dirty="0"/>
              <a:t> </a:t>
            </a:r>
            <a:r>
              <a:rPr lang="ru-RU" sz="1600" dirty="0" err="1"/>
              <a:t>організації</a:t>
            </a:r>
            <a:r>
              <a:rPr lang="ru-RU" sz="1600" dirty="0"/>
              <a:t> </a:t>
            </a:r>
            <a:r>
              <a:rPr lang="ru-RU" sz="1600" dirty="0" err="1"/>
              <a:t>міщан</a:t>
            </a:r>
            <a:r>
              <a:rPr lang="ru-RU" sz="1600" dirty="0"/>
              <a:t>, </a:t>
            </a:r>
            <a:r>
              <a:rPr lang="ru-RU" sz="1600" dirty="0" err="1"/>
              <a:t>створені</a:t>
            </a:r>
            <a:r>
              <a:rPr lang="ru-RU" sz="1600" dirty="0"/>
              <a:t> для </a:t>
            </a:r>
            <a:r>
              <a:rPr lang="ru-RU" sz="1600" dirty="0" err="1"/>
              <a:t>захисту</a:t>
            </a:r>
            <a:r>
              <a:rPr lang="ru-RU" sz="1600" dirty="0"/>
              <a:t> </a:t>
            </a:r>
            <a:r>
              <a:rPr lang="ru-RU" sz="1600" dirty="0" err="1"/>
              <a:t>православної</a:t>
            </a:r>
            <a:r>
              <a:rPr lang="ru-RU" sz="1600" dirty="0"/>
              <a:t> </a:t>
            </a:r>
            <a:r>
              <a:rPr lang="ru-RU" sz="1600" dirty="0" err="1"/>
              <a:t>пастви</a:t>
            </a:r>
            <a:r>
              <a:rPr lang="ru-RU" sz="1600" dirty="0"/>
              <a:t>). </a:t>
            </a:r>
            <a:r>
              <a:rPr lang="ru-RU" sz="1600" dirty="0" err="1"/>
              <a:t>Це</a:t>
            </a:r>
            <a:r>
              <a:rPr lang="ru-RU" sz="1600" dirty="0"/>
              <a:t> </a:t>
            </a:r>
            <a:r>
              <a:rPr lang="ru-RU" sz="1600" dirty="0" err="1"/>
              <a:t>змусило</a:t>
            </a:r>
            <a:r>
              <a:rPr lang="ru-RU" sz="1600" dirty="0"/>
              <a:t> Польщу в 1632 р. </a:t>
            </a:r>
            <a:r>
              <a:rPr lang="ru-RU" sz="1600" dirty="0" err="1"/>
              <a:t>знову</a:t>
            </a:r>
            <a:r>
              <a:rPr lang="ru-RU" sz="1600" dirty="0"/>
              <a:t> </a:t>
            </a:r>
            <a:r>
              <a:rPr lang="ru-RU" sz="1600" dirty="0" err="1"/>
              <a:t>дозволити</a:t>
            </a:r>
            <a:r>
              <a:rPr lang="ru-RU" sz="1600" dirty="0"/>
              <a:t> </a:t>
            </a:r>
            <a:r>
              <a:rPr lang="ru-RU" sz="1600" dirty="0" err="1"/>
              <a:t>легальне</a:t>
            </a:r>
            <a:r>
              <a:rPr lang="ru-RU" sz="1600" dirty="0"/>
              <a:t> </a:t>
            </a:r>
            <a:r>
              <a:rPr lang="ru-RU" sz="1600" dirty="0" err="1"/>
              <a:t>існування</a:t>
            </a:r>
            <a:r>
              <a:rPr lang="ru-RU" sz="1600" dirty="0"/>
              <a:t> </a:t>
            </a:r>
            <a:r>
              <a:rPr lang="ru-RU" sz="1600" dirty="0" err="1"/>
              <a:t>православної</a:t>
            </a:r>
            <a:r>
              <a:rPr lang="ru-RU" sz="1600" dirty="0"/>
              <a:t> церкви.</a:t>
            </a:r>
            <a:br>
              <a:rPr lang="ru-RU" sz="1600" dirty="0"/>
            </a:br>
            <a:r>
              <a:rPr lang="ru-RU" sz="1600" dirty="0"/>
              <a:t/>
            </a:r>
            <a:br>
              <a:rPr lang="ru-RU" sz="1600" dirty="0"/>
            </a:br>
            <a:r>
              <a:rPr lang="ru-RU" sz="1600" dirty="0" err="1"/>
              <a:t>Отже</a:t>
            </a:r>
            <a:r>
              <a:rPr lang="ru-RU" sz="1600" dirty="0"/>
              <a:t>, </a:t>
            </a:r>
            <a:r>
              <a:rPr lang="ru-RU" sz="1600" dirty="0" err="1"/>
              <a:t>релігійна</a:t>
            </a:r>
            <a:r>
              <a:rPr lang="ru-RU" sz="1600" dirty="0"/>
              <a:t> </a:t>
            </a:r>
            <a:r>
              <a:rPr lang="ru-RU" sz="1600" dirty="0" err="1"/>
              <a:t>ситуація</a:t>
            </a:r>
            <a:r>
              <a:rPr lang="ru-RU" sz="1600" dirty="0"/>
              <a:t> в </a:t>
            </a:r>
            <a:r>
              <a:rPr lang="ru-RU" sz="1600" dirty="0" err="1"/>
              <a:t>Україні</a:t>
            </a:r>
            <a:r>
              <a:rPr lang="ru-RU" sz="1600" dirty="0"/>
              <a:t> </a:t>
            </a:r>
            <a:r>
              <a:rPr lang="ru-RU" sz="1600" dirty="0" err="1"/>
              <a:t>наприкінці</a:t>
            </a:r>
            <a:r>
              <a:rPr lang="ru-RU" sz="1600" dirty="0"/>
              <a:t> XVI — у </a:t>
            </a:r>
            <a:r>
              <a:rPr lang="ru-RU" sz="1600" dirty="0" err="1"/>
              <a:t>першій</a:t>
            </a:r>
            <a:r>
              <a:rPr lang="ru-RU" sz="1600" dirty="0"/>
              <a:t> </a:t>
            </a:r>
            <a:r>
              <a:rPr lang="ru-RU" sz="1600" dirty="0" err="1"/>
              <a:t>половині</a:t>
            </a:r>
            <a:r>
              <a:rPr lang="ru-RU" sz="1600" dirty="0"/>
              <a:t> XVII ст. </a:t>
            </a:r>
            <a:r>
              <a:rPr lang="ru-RU" sz="1600" dirty="0" err="1"/>
              <a:t>була</a:t>
            </a:r>
            <a:r>
              <a:rPr lang="ru-RU" sz="1600" dirty="0"/>
              <a:t> складною і драматичною. Як у </a:t>
            </a:r>
            <a:r>
              <a:rPr lang="ru-RU" sz="1600" dirty="0" err="1"/>
              <a:t>Західній</a:t>
            </a:r>
            <a:r>
              <a:rPr lang="ru-RU" sz="1600" dirty="0"/>
              <a:t> </a:t>
            </a:r>
            <a:r>
              <a:rPr lang="ru-RU" sz="1600" dirty="0" err="1"/>
              <a:t>Європі</a:t>
            </a:r>
            <a:r>
              <a:rPr lang="ru-RU" sz="1600" dirty="0"/>
              <a:t> в XVI ст. </a:t>
            </a:r>
            <a:r>
              <a:rPr lang="ru-RU" sz="1600" dirty="0" err="1"/>
              <a:t>від</a:t>
            </a:r>
            <a:r>
              <a:rPr lang="ru-RU" sz="1600" dirty="0"/>
              <a:t> католицизму </a:t>
            </a:r>
            <a:r>
              <a:rPr lang="ru-RU" sz="1600" dirty="0" err="1"/>
              <a:t>відокремився</a:t>
            </a:r>
            <a:r>
              <a:rPr lang="ru-RU" sz="1600" dirty="0"/>
              <a:t> протестантизм, так в </a:t>
            </a:r>
            <a:r>
              <a:rPr lang="ru-RU" sz="1600" dirty="0" err="1"/>
              <a:t>Україні</a:t>
            </a:r>
            <a:r>
              <a:rPr lang="ru-RU" sz="1600" dirty="0"/>
              <a:t> й </a:t>
            </a:r>
            <a:r>
              <a:rPr lang="ru-RU" sz="1600" dirty="0" err="1"/>
              <a:t>Білорусії</a:t>
            </a:r>
            <a:r>
              <a:rPr lang="ru-RU" sz="1600" dirty="0"/>
              <a:t> </a:t>
            </a:r>
            <a:r>
              <a:rPr lang="ru-RU" sz="1600" dirty="0" err="1"/>
              <a:t>від</a:t>
            </a:r>
            <a:r>
              <a:rPr lang="ru-RU" sz="1600" dirty="0"/>
              <a:t> </a:t>
            </a:r>
            <a:r>
              <a:rPr lang="ru-RU" sz="1600" dirty="0" err="1"/>
              <a:t>православної</a:t>
            </a:r>
            <a:r>
              <a:rPr lang="ru-RU" sz="1600" dirty="0"/>
              <a:t> церкви </a:t>
            </a:r>
            <a:r>
              <a:rPr lang="ru-RU" sz="1600" dirty="0" err="1"/>
              <a:t>відокремилася</a:t>
            </a:r>
            <a:r>
              <a:rPr lang="ru-RU" sz="1600" dirty="0"/>
              <a:t> греко-</a:t>
            </a:r>
            <a:r>
              <a:rPr lang="ru-RU" sz="1600" dirty="0" err="1"/>
              <a:t>католицька</a:t>
            </a:r>
            <a:r>
              <a:rPr lang="ru-RU" sz="1600" dirty="0"/>
              <a:t>.</a:t>
            </a:r>
            <a:endParaRPr lang="uk-UA" sz="1600" dirty="0"/>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0221677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60615">
        <p15:prstTrans prst="fracture"/>
      </p:transition>
    </mc:Choice>
    <mc:Fallback>
      <p:transition spd="slow" advTm="606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4"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Козацтво </a:t>
            </a:r>
            <a:endParaRPr lang="uk-UA" dirty="0"/>
          </a:p>
        </p:txBody>
      </p:sp>
      <p:sp>
        <p:nvSpPr>
          <p:cNvPr id="3" name="Місце для вмісту 2"/>
          <p:cNvSpPr>
            <a:spLocks noGrp="1"/>
          </p:cNvSpPr>
          <p:nvPr>
            <p:ph idx="1"/>
          </p:nvPr>
        </p:nvSpPr>
        <p:spPr>
          <a:xfrm>
            <a:off x="0" y="2266683"/>
            <a:ext cx="12192000" cy="4591318"/>
          </a:xfrm>
        </p:spPr>
        <p:txBody>
          <a:bodyPr>
            <a:normAutofit fontScale="85000" lnSpcReduction="10000"/>
          </a:bodyPr>
          <a:lstStyle/>
          <a:p>
            <a:r>
              <a:rPr lang="ru-RU" dirty="0"/>
              <a:t>Одну з </a:t>
            </a:r>
            <a:r>
              <a:rPr lang="ru-RU" dirty="0" err="1"/>
              <a:t>найвідоміших</a:t>
            </a:r>
            <a:r>
              <a:rPr lang="ru-RU" dirty="0"/>
              <a:t> </a:t>
            </a:r>
            <a:r>
              <a:rPr lang="ru-RU" dirty="0" err="1"/>
              <a:t>сторінок</a:t>
            </a:r>
            <a:r>
              <a:rPr lang="ru-RU" dirty="0"/>
              <a:t> в </a:t>
            </a:r>
            <a:r>
              <a:rPr lang="ru-RU" dirty="0" err="1"/>
              <a:t>історії</a:t>
            </a:r>
            <a:r>
              <a:rPr lang="ru-RU" dirty="0"/>
              <a:t> </a:t>
            </a:r>
            <a:r>
              <a:rPr lang="ru-RU" dirty="0" err="1"/>
              <a:t>України</a:t>
            </a:r>
            <a:r>
              <a:rPr lang="ru-RU" dirty="0"/>
              <a:t> вписало </a:t>
            </a:r>
            <a:r>
              <a:rPr lang="ru-RU" dirty="0" err="1"/>
              <a:t>козацтво</a:t>
            </a:r>
            <a:r>
              <a:rPr lang="ru-RU" dirty="0"/>
              <a:t>. До </a:t>
            </a:r>
            <a:r>
              <a:rPr lang="ru-RU" dirty="0" err="1"/>
              <a:t>середини</a:t>
            </a:r>
            <a:r>
              <a:rPr lang="ru-RU" dirty="0"/>
              <a:t> XVI ст. </a:t>
            </a:r>
            <a:r>
              <a:rPr lang="ru-RU" dirty="0" err="1"/>
              <a:t>козаками</a:t>
            </a:r>
            <a:r>
              <a:rPr lang="ru-RU" dirty="0"/>
              <a:t> ("</a:t>
            </a:r>
            <a:r>
              <a:rPr lang="ru-RU" dirty="0" err="1"/>
              <a:t>козак</a:t>
            </a:r>
            <a:r>
              <a:rPr lang="ru-RU" dirty="0"/>
              <a:t>" слово </a:t>
            </a:r>
            <a:r>
              <a:rPr lang="ru-RU" dirty="0" err="1"/>
              <a:t>тюркського</a:t>
            </a:r>
            <a:r>
              <a:rPr lang="ru-RU" dirty="0"/>
              <a:t> </a:t>
            </a:r>
            <a:r>
              <a:rPr lang="ru-RU" dirty="0" err="1"/>
              <a:t>походження</a:t>
            </a:r>
            <a:r>
              <a:rPr lang="ru-RU" dirty="0"/>
              <a:t>) в </a:t>
            </a:r>
            <a:r>
              <a:rPr lang="ru-RU" dirty="0" err="1"/>
              <a:t>Україні</a:t>
            </a:r>
            <a:r>
              <a:rPr lang="ru-RU" dirty="0"/>
              <a:t> </a:t>
            </a:r>
            <a:r>
              <a:rPr lang="ru-RU" dirty="0" err="1"/>
              <a:t>називали</a:t>
            </a:r>
            <a:r>
              <a:rPr lang="ru-RU" dirty="0"/>
              <a:t> людей, </a:t>
            </a:r>
            <a:r>
              <a:rPr lang="ru-RU" dirty="0" err="1"/>
              <a:t>які</a:t>
            </a:r>
            <a:r>
              <a:rPr lang="ru-RU" dirty="0"/>
              <a:t> </a:t>
            </a:r>
            <a:r>
              <a:rPr lang="ru-RU" dirty="0" err="1"/>
              <a:t>займалися</a:t>
            </a:r>
            <a:r>
              <a:rPr lang="ru-RU" dirty="0"/>
              <a:t> </a:t>
            </a:r>
            <a:r>
              <a:rPr lang="ru-RU" dirty="0" err="1"/>
              <a:t>уходними</a:t>
            </a:r>
            <a:r>
              <a:rPr lang="ru-RU" dirty="0"/>
              <a:t> </a:t>
            </a:r>
            <a:r>
              <a:rPr lang="ru-RU" dirty="0" err="1"/>
              <a:t>промислами</a:t>
            </a:r>
            <a:r>
              <a:rPr lang="ru-RU" dirty="0"/>
              <a:t> (</a:t>
            </a:r>
            <a:r>
              <a:rPr lang="ru-RU" dirty="0" err="1"/>
              <a:t>мисливством</a:t>
            </a:r>
            <a:r>
              <a:rPr lang="ru-RU" dirty="0"/>
              <a:t>, </a:t>
            </a:r>
            <a:r>
              <a:rPr lang="ru-RU" dirty="0" err="1"/>
              <a:t>рибальством</a:t>
            </a:r>
            <a:r>
              <a:rPr lang="ru-RU" dirty="0"/>
              <a:t>) на </a:t>
            </a:r>
            <a:r>
              <a:rPr lang="ru-RU" dirty="0" err="1"/>
              <a:t>південному</a:t>
            </a:r>
            <a:r>
              <a:rPr lang="ru-RU" dirty="0"/>
              <a:t> </a:t>
            </a:r>
            <a:r>
              <a:rPr lang="ru-RU" dirty="0" err="1"/>
              <a:t>порубіжжі</a:t>
            </a:r>
            <a:r>
              <a:rPr lang="ru-RU" dirty="0"/>
              <a:t> та </a:t>
            </a:r>
            <a:r>
              <a:rPr lang="ru-RU" dirty="0" err="1"/>
              <a:t>воювали</a:t>
            </a:r>
            <a:r>
              <a:rPr lang="ru-RU" dirty="0"/>
              <a:t> з татарами</a:t>
            </a:r>
            <a:r>
              <a:rPr lang="ru-RU" dirty="0" smtClean="0"/>
              <a:t>.</a:t>
            </a:r>
            <a:r>
              <a:rPr lang="uk-UA" dirty="0"/>
              <a:t> На письмі слово "козак" вперше згадано в "Таємній історії монголів" за 1240 р. як назва людини самітної, не пов'язаної ні з домівкою, ні з сім'єю. У словнику половецької мови за 1803 р. це слово трактувалося як "страж", "конвоїр". У збірці коротких житій святих від 1308 р. розповідалося про вбивство козаками якогось </a:t>
            </a:r>
            <a:r>
              <a:rPr lang="uk-UA" dirty="0" err="1"/>
              <a:t>Альмачі</a:t>
            </a:r>
            <a:r>
              <a:rPr lang="uk-UA" dirty="0"/>
              <a:t>. Отже, це слово багатозначне. Така вже доля слів і понять. Як і люди, вони з'являються на світі, живуть і </a:t>
            </a:r>
            <a:r>
              <a:rPr lang="uk-UA" dirty="0" smtClean="0"/>
              <a:t>відмирають</a:t>
            </a:r>
            <a:r>
              <a:rPr lang="uk-UA" dirty="0"/>
              <a:t>. З'явившись в </a:t>
            </a:r>
            <a:r>
              <a:rPr lang="uk-UA" dirty="0" err="1"/>
              <a:t>пратюркській</a:t>
            </a:r>
            <a:r>
              <a:rPr lang="uk-UA" dirty="0"/>
              <a:t> мові, слово "козак" поступово набуло в українській значення незалежної, вільної, мужньої й хороброї людини, захисника України й оборонця православної віри.</a:t>
            </a:r>
          </a:p>
          <a:p>
            <a:r>
              <a:rPr lang="uk-UA" dirty="0"/>
              <a:t>Досить важливим джерелом формування козацтва були військовослужбовці. З метою оборони краю від татарських набігів при місцевій владі створювали спеціальні загони військових. Такі ж загони мали в своїх маєтках і магнати. Зацікавлені у козацьких промислах, старости південних повітів нерідко й самі брали в них участь. Соціальний гніт в Україні наприкінці </a:t>
            </a:r>
            <a:r>
              <a:rPr lang="en-US" dirty="0"/>
              <a:t>XVI </a:t>
            </a:r>
            <a:r>
              <a:rPr lang="uk-UA" dirty="0"/>
              <a:t>ст. викликав покозачення значної частини селян та міщан. Поодинці й цілими сім'ями люди втікали з панських маєтків і оселялися на південних та південно-східних окраїнах. Вони оголошували себе козаками, намагаючись повністю уникнути залежності від феодалів і через займанщину розпочати вільне </a:t>
            </a:r>
            <a:r>
              <a:rPr lang="uk-UA" dirty="0" err="1"/>
              <a:t>гоподарювання</a:t>
            </a:r>
            <a:r>
              <a:rPr lang="uk-UA" dirty="0"/>
              <a:t>. </a:t>
            </a:r>
            <a:r>
              <a:rPr lang="uk-UA" dirty="0"/>
              <a:t>З часом збільшення їх кількості стало помітним для властей. У пам'ятках 1524 р. є відомості, що литовський князь погодився взяти на державну службу дві тисячі козаків і розташувати залогами проти татар. Козацьке населення зосереджувалося в основному на півдні Київщини і Східного Поділля, а з другої половини </a:t>
            </a:r>
            <a:r>
              <a:rPr lang="en-US" dirty="0"/>
              <a:t>XVI </a:t>
            </a:r>
            <a:r>
              <a:rPr lang="uk-UA" dirty="0"/>
              <a:t>ст. значна кількість козаків осідає нижче від дніпровських порогів на островах та на обох берегах Славутича. Процес їх концентрації супроводжувався зростанням тимчасових укріплених "городців" для захисту від татар і зберігання та первинної обробки продукції промислів</a:t>
            </a:r>
            <a:r>
              <a:rPr lang="uk-UA" dirty="0" smtClean="0"/>
              <a:t>.</a:t>
            </a:r>
            <a:r>
              <a:rPr lang="uk-UA" dirty="0"/>
              <a:t> Таким чином, появі козацтва сприяли два основні взаємопов'язані чинники: природне прагнення людей до особистої, політичної, господарської і духовної свободи та необхідність захистити південноукраїнські землі від татар.</a:t>
            </a:r>
          </a:p>
          <a:p>
            <a:endParaRPr lang="uk-UA" dirty="0"/>
          </a:p>
          <a:p>
            <a:endParaRPr lang="uk-UA" dirty="0"/>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7431972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advTm="65407">
        <p15:prstTrans prst="origami"/>
      </p:transition>
    </mc:Choice>
    <mc:Fallback>
      <p:transition spd="slow" advTm="654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8"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Культура</a:t>
            </a:r>
            <a:endParaRPr lang="uk-UA" dirty="0"/>
          </a:p>
        </p:txBody>
      </p:sp>
      <p:sp>
        <p:nvSpPr>
          <p:cNvPr id="3" name="Місце для вмісту 2"/>
          <p:cNvSpPr>
            <a:spLocks noGrp="1"/>
          </p:cNvSpPr>
          <p:nvPr>
            <p:ph idx="1"/>
          </p:nvPr>
        </p:nvSpPr>
        <p:spPr>
          <a:xfrm>
            <a:off x="0" y="2189408"/>
            <a:ext cx="12192001" cy="4559122"/>
          </a:xfrm>
        </p:spPr>
        <p:txBody>
          <a:bodyPr>
            <a:normAutofit fontScale="92500" lnSpcReduction="10000"/>
          </a:bodyPr>
          <a:lstStyle/>
          <a:p>
            <a:r>
              <a:rPr lang="uk-UA" dirty="0" smtClean="0"/>
              <a:t>Своєрідність </a:t>
            </a:r>
            <a:r>
              <a:rPr lang="uk-UA" dirty="0"/>
              <a:t>української культури </a:t>
            </a:r>
            <a:r>
              <a:rPr lang="en-US" dirty="0" smtClean="0"/>
              <a:t>XVI</a:t>
            </a:r>
            <a:r>
              <a:rPr lang="en-US" dirty="0"/>
              <a:t> </a:t>
            </a:r>
            <a:r>
              <a:rPr lang="ru-RU" dirty="0" err="1"/>
              <a:t>зумовлювалася</a:t>
            </a:r>
            <a:r>
              <a:rPr lang="ru-RU" dirty="0"/>
              <a:t> </a:t>
            </a:r>
            <a:r>
              <a:rPr lang="ru-RU" dirty="0" err="1"/>
              <a:t>тим</a:t>
            </a:r>
            <a:r>
              <a:rPr lang="ru-RU" dirty="0"/>
              <a:t>, </a:t>
            </a:r>
            <a:r>
              <a:rPr lang="ru-RU" dirty="0" err="1"/>
              <a:t>що</a:t>
            </a:r>
            <a:r>
              <a:rPr lang="ru-RU" dirty="0"/>
              <a:t> </a:t>
            </a:r>
            <a:r>
              <a:rPr lang="ru-RU" dirty="0" err="1"/>
              <a:t>український</a:t>
            </a:r>
            <a:r>
              <a:rPr lang="ru-RU" dirty="0"/>
              <a:t> народ </a:t>
            </a:r>
            <a:r>
              <a:rPr lang="ru-RU" dirty="0" err="1"/>
              <a:t>був</a:t>
            </a:r>
            <a:r>
              <a:rPr lang="ru-RU" dirty="0"/>
              <a:t> </a:t>
            </a:r>
            <a:r>
              <a:rPr lang="ru-RU" dirty="0" err="1"/>
              <a:t>позбавлений</a:t>
            </a:r>
            <a:r>
              <a:rPr lang="ru-RU" dirty="0"/>
              <a:t> </a:t>
            </a:r>
            <a:r>
              <a:rPr lang="ru-RU" dirty="0" err="1"/>
              <a:t>власної</a:t>
            </a:r>
            <a:r>
              <a:rPr lang="ru-RU" dirty="0"/>
              <a:t> </a:t>
            </a:r>
            <a:r>
              <a:rPr lang="ru-RU" dirty="0" err="1"/>
              <a:t>державності</a:t>
            </a:r>
            <a:r>
              <a:rPr lang="ru-RU" dirty="0"/>
              <a:t>. </a:t>
            </a:r>
            <a:r>
              <a:rPr lang="ru-RU" dirty="0" err="1"/>
              <a:t>Українські</a:t>
            </a:r>
            <a:r>
              <a:rPr lang="ru-RU" dirty="0"/>
              <a:t> </a:t>
            </a:r>
            <a:r>
              <a:rPr lang="ru-RU" dirty="0" err="1"/>
              <a:t>землі</a:t>
            </a:r>
            <a:r>
              <a:rPr lang="ru-RU" dirty="0"/>
              <a:t> </a:t>
            </a:r>
            <a:r>
              <a:rPr lang="ru-RU" dirty="0" err="1"/>
              <a:t>перебували</a:t>
            </a:r>
            <a:r>
              <a:rPr lang="ru-RU" dirty="0"/>
              <a:t> у </a:t>
            </a:r>
            <a:r>
              <a:rPr lang="ru-RU" dirty="0" err="1"/>
              <a:t>складі</a:t>
            </a:r>
            <a:r>
              <a:rPr lang="ru-RU" dirty="0"/>
              <a:t> </a:t>
            </a:r>
            <a:r>
              <a:rPr lang="ru-RU" dirty="0" err="1"/>
              <a:t>кількох</a:t>
            </a:r>
            <a:r>
              <a:rPr lang="ru-RU" dirty="0"/>
              <a:t> держав. </a:t>
            </a:r>
            <a:r>
              <a:rPr lang="ru-RU" dirty="0" err="1"/>
              <a:t>Тож</a:t>
            </a:r>
            <a:r>
              <a:rPr lang="ru-RU" dirty="0"/>
              <a:t> </a:t>
            </a:r>
            <a:r>
              <a:rPr lang="ru-RU" dirty="0" err="1"/>
              <a:t>умови</a:t>
            </a:r>
            <a:r>
              <a:rPr lang="ru-RU" dirty="0"/>
              <a:t> для культурного </a:t>
            </a:r>
            <a:r>
              <a:rPr lang="ru-RU" dirty="0" err="1"/>
              <a:t>поступу</a:t>
            </a:r>
            <a:r>
              <a:rPr lang="ru-RU" dirty="0"/>
              <a:t> </a:t>
            </a:r>
            <a:r>
              <a:rPr lang="ru-RU" dirty="0" err="1"/>
              <a:t>українців</a:t>
            </a:r>
            <a:r>
              <a:rPr lang="ru-RU" dirty="0"/>
              <a:t>, </a:t>
            </a:r>
            <a:r>
              <a:rPr lang="ru-RU" dirty="0" err="1"/>
              <a:t>що</a:t>
            </a:r>
            <a:r>
              <a:rPr lang="ru-RU" dirty="0"/>
              <a:t> </a:t>
            </a:r>
            <a:r>
              <a:rPr lang="ru-RU" dirty="0" err="1"/>
              <a:t>перебували</a:t>
            </a:r>
            <a:r>
              <a:rPr lang="ru-RU" dirty="0"/>
              <a:t> в тих державах, </a:t>
            </a:r>
            <a:r>
              <a:rPr lang="ru-RU" dirty="0" err="1"/>
              <a:t>були</a:t>
            </a:r>
            <a:r>
              <a:rPr lang="ru-RU" dirty="0"/>
              <a:t> </a:t>
            </a:r>
            <a:r>
              <a:rPr lang="ru-RU" dirty="0" err="1"/>
              <a:t>неоднаковими</a:t>
            </a:r>
            <a:r>
              <a:rPr lang="ru-RU" dirty="0" smtClean="0"/>
              <a:t>.</a:t>
            </a:r>
            <a:r>
              <a:rPr lang="ru-RU" dirty="0"/>
              <a:t> </a:t>
            </a:r>
            <a:r>
              <a:rPr lang="ru-RU" dirty="0" err="1"/>
              <a:t>Сприятливі</a:t>
            </a:r>
            <a:r>
              <a:rPr lang="ru-RU" dirty="0"/>
              <a:t> </a:t>
            </a:r>
            <a:r>
              <a:rPr lang="ru-RU" dirty="0" err="1"/>
              <a:t>умови</a:t>
            </a:r>
            <a:r>
              <a:rPr lang="ru-RU" dirty="0"/>
              <a:t> </a:t>
            </a:r>
            <a:r>
              <a:rPr lang="ru-RU" dirty="0" err="1"/>
              <a:t>склалися</a:t>
            </a:r>
            <a:r>
              <a:rPr lang="ru-RU" dirty="0"/>
              <a:t> у Великому </a:t>
            </a:r>
            <a:r>
              <a:rPr lang="ru-RU" dirty="0" err="1"/>
              <a:t>князівстві</a:t>
            </a:r>
            <a:r>
              <a:rPr lang="ru-RU" dirty="0"/>
              <a:t> </a:t>
            </a:r>
            <a:r>
              <a:rPr lang="ru-RU" dirty="0" err="1"/>
              <a:t>Литовському</a:t>
            </a:r>
            <a:r>
              <a:rPr lang="ru-RU" dirty="0"/>
              <a:t>. </a:t>
            </a:r>
            <a:r>
              <a:rPr lang="ru-RU" dirty="0" err="1"/>
              <a:t>Ситуація</a:t>
            </a:r>
            <a:r>
              <a:rPr lang="ru-RU" dirty="0"/>
              <a:t> </a:t>
            </a:r>
            <a:r>
              <a:rPr lang="ru-RU" dirty="0" err="1"/>
              <a:t>змінилася</a:t>
            </a:r>
            <a:r>
              <a:rPr lang="ru-RU" dirty="0"/>
              <a:t>, коли </a:t>
            </a:r>
            <a:r>
              <a:rPr lang="ru-RU" dirty="0" err="1"/>
              <a:t>українські</a:t>
            </a:r>
            <a:r>
              <a:rPr lang="ru-RU" dirty="0"/>
              <a:t> </a:t>
            </a:r>
            <a:r>
              <a:rPr lang="ru-RU" dirty="0" err="1"/>
              <a:t>землі</a:t>
            </a:r>
            <a:r>
              <a:rPr lang="ru-RU" dirty="0"/>
              <a:t> </a:t>
            </a:r>
            <a:r>
              <a:rPr lang="ru-RU" dirty="0" err="1"/>
              <a:t>потрапили</a:t>
            </a:r>
            <a:r>
              <a:rPr lang="ru-RU" dirty="0"/>
              <a:t> </a:t>
            </a:r>
            <a:r>
              <a:rPr lang="ru-RU" dirty="0" err="1"/>
              <a:t>під</a:t>
            </a:r>
            <a:r>
              <a:rPr lang="ru-RU" dirty="0"/>
              <a:t> </a:t>
            </a:r>
            <a:r>
              <a:rPr lang="ru-RU" dirty="0" err="1"/>
              <a:t>владу</a:t>
            </a:r>
            <a:r>
              <a:rPr lang="ru-RU" dirty="0"/>
              <a:t> </a:t>
            </a:r>
            <a:r>
              <a:rPr lang="ru-RU" dirty="0" err="1"/>
              <a:t>Польщі</a:t>
            </a:r>
            <a:r>
              <a:rPr lang="ru-RU" dirty="0"/>
              <a:t>. </a:t>
            </a:r>
            <a:r>
              <a:rPr lang="ru-RU" dirty="0" err="1"/>
              <a:t>Маючи</a:t>
            </a:r>
            <a:r>
              <a:rPr lang="ru-RU" dirty="0"/>
              <a:t> </a:t>
            </a:r>
            <a:r>
              <a:rPr lang="ru-RU" dirty="0" err="1"/>
              <a:t>високорозвинену</a:t>
            </a:r>
            <a:r>
              <a:rPr lang="ru-RU" dirty="0"/>
              <a:t> культуру, </a:t>
            </a:r>
            <a:r>
              <a:rPr lang="ru-RU" dirty="0" err="1"/>
              <a:t>спрямовану</a:t>
            </a:r>
            <a:r>
              <a:rPr lang="ru-RU" dirty="0"/>
              <a:t> на </a:t>
            </a:r>
            <a:r>
              <a:rPr lang="ru-RU" dirty="0" err="1"/>
              <a:t>західноєвропейський</a:t>
            </a:r>
            <a:r>
              <a:rPr lang="ru-RU" dirty="0"/>
              <a:t> </a:t>
            </a:r>
            <a:r>
              <a:rPr lang="ru-RU" dirty="0" err="1"/>
              <a:t>католицький</a:t>
            </a:r>
            <a:r>
              <a:rPr lang="ru-RU" dirty="0"/>
              <a:t> </a:t>
            </a:r>
            <a:r>
              <a:rPr lang="ru-RU" dirty="0" err="1"/>
              <a:t>світ</a:t>
            </a:r>
            <a:r>
              <a:rPr lang="ru-RU" dirty="0"/>
              <a:t>, </a:t>
            </a:r>
            <a:r>
              <a:rPr lang="ru-RU" dirty="0" err="1"/>
              <a:t>Польське</a:t>
            </a:r>
            <a:r>
              <a:rPr lang="ru-RU" dirty="0"/>
              <a:t> </a:t>
            </a:r>
            <a:r>
              <a:rPr lang="ru-RU" dirty="0" err="1"/>
              <a:t>королівство</a:t>
            </a:r>
            <a:r>
              <a:rPr lang="ru-RU" dirty="0"/>
              <a:t> </a:t>
            </a:r>
            <a:r>
              <a:rPr lang="ru-RU" dirty="0" err="1"/>
              <a:t>домагалося</a:t>
            </a:r>
            <a:r>
              <a:rPr lang="ru-RU" dirty="0"/>
              <a:t> </a:t>
            </a:r>
            <a:r>
              <a:rPr lang="ru-RU" dirty="0" err="1"/>
              <a:t>підкорення</a:t>
            </a:r>
            <a:r>
              <a:rPr lang="ru-RU" dirty="0"/>
              <a:t> </a:t>
            </a:r>
            <a:r>
              <a:rPr lang="ru-RU" dirty="0" err="1"/>
              <a:t>українських</a:t>
            </a:r>
            <a:r>
              <a:rPr lang="ru-RU" dirty="0"/>
              <a:t> земель </a:t>
            </a:r>
            <a:r>
              <a:rPr lang="ru-RU" dirty="0" err="1"/>
              <a:t>задля</a:t>
            </a:r>
            <a:r>
              <a:rPr lang="ru-RU" dirty="0"/>
              <a:t> </a:t>
            </a:r>
            <a:r>
              <a:rPr lang="ru-RU" dirty="0" err="1"/>
              <a:t>збільшення</a:t>
            </a:r>
            <a:r>
              <a:rPr lang="ru-RU" dirty="0"/>
              <a:t> </a:t>
            </a:r>
            <a:r>
              <a:rPr lang="ru-RU" dirty="0" err="1"/>
              <a:t>території</a:t>
            </a:r>
            <a:r>
              <a:rPr lang="ru-RU" dirty="0"/>
              <a:t> та </a:t>
            </a:r>
            <a:r>
              <a:rPr lang="ru-RU" dirty="0" err="1"/>
              <a:t>збагачення</a:t>
            </a:r>
            <a:r>
              <a:rPr lang="ru-RU" dirty="0"/>
              <a:t>. </a:t>
            </a:r>
            <a:r>
              <a:rPr lang="ru-RU" dirty="0" err="1"/>
              <a:t>Відмінна</a:t>
            </a:r>
            <a:r>
              <a:rPr lang="ru-RU" dirty="0"/>
              <a:t> культура </a:t>
            </a:r>
            <a:r>
              <a:rPr lang="ru-RU" dirty="0" err="1"/>
              <a:t>українців</a:t>
            </a:r>
            <a:r>
              <a:rPr lang="ru-RU" dirty="0"/>
              <a:t> </a:t>
            </a:r>
            <a:r>
              <a:rPr lang="ru-RU" dirty="0" err="1"/>
              <a:t>перешкоджала</a:t>
            </a:r>
            <a:r>
              <a:rPr lang="ru-RU" dirty="0"/>
              <a:t> </a:t>
            </a:r>
            <a:r>
              <a:rPr lang="ru-RU" dirty="0" err="1"/>
              <a:t>загарбницьким</a:t>
            </a:r>
            <a:r>
              <a:rPr lang="ru-RU" dirty="0"/>
              <a:t> планам </a:t>
            </a:r>
            <a:r>
              <a:rPr lang="ru-RU" dirty="0" err="1"/>
              <a:t>корони</a:t>
            </a:r>
            <a:r>
              <a:rPr lang="ru-RU" dirty="0"/>
              <a:t>. Тому </a:t>
            </a:r>
            <a:r>
              <a:rPr lang="ru-RU" dirty="0" err="1"/>
              <a:t>ні</a:t>
            </a:r>
            <a:r>
              <a:rPr lang="ru-RU" dirty="0"/>
              <a:t> про яку </a:t>
            </a:r>
            <a:r>
              <a:rPr lang="ru-RU" dirty="0" err="1"/>
              <a:t>підтримку</a:t>
            </a:r>
            <a:r>
              <a:rPr lang="ru-RU" dirty="0"/>
              <a:t> й </a:t>
            </a:r>
            <a:r>
              <a:rPr lang="ru-RU" dirty="0" err="1"/>
              <a:t>заохочення</a:t>
            </a:r>
            <a:r>
              <a:rPr lang="ru-RU" dirty="0"/>
              <a:t> культурного </a:t>
            </a:r>
            <a:r>
              <a:rPr lang="ru-RU" dirty="0" err="1"/>
              <a:t>поступу</a:t>
            </a:r>
            <a:r>
              <a:rPr lang="ru-RU" dirty="0"/>
              <a:t> </a:t>
            </a:r>
            <a:r>
              <a:rPr lang="ru-RU" dirty="0" err="1"/>
              <a:t>українців</a:t>
            </a:r>
            <a:r>
              <a:rPr lang="ru-RU" dirty="0"/>
              <a:t> за </a:t>
            </a:r>
            <a:r>
              <a:rPr lang="ru-RU" dirty="0" err="1"/>
              <a:t>давніми</a:t>
            </a:r>
            <a:r>
              <a:rPr lang="ru-RU" dirty="0"/>
              <a:t> </a:t>
            </a:r>
            <a:r>
              <a:rPr lang="ru-RU" dirty="0" err="1"/>
              <a:t>традиціями</a:t>
            </a:r>
            <a:r>
              <a:rPr lang="ru-RU" dirty="0"/>
              <a:t> не </a:t>
            </a:r>
            <a:r>
              <a:rPr lang="ru-RU" dirty="0" err="1"/>
              <a:t>було</a:t>
            </a:r>
            <a:r>
              <a:rPr lang="ru-RU" dirty="0"/>
              <a:t> й </a:t>
            </a:r>
            <a:r>
              <a:rPr lang="ru-RU" dirty="0" err="1"/>
              <a:t>мови</a:t>
            </a:r>
            <a:r>
              <a:rPr lang="ru-RU" dirty="0" smtClean="0"/>
              <a:t>.</a:t>
            </a:r>
            <a:endParaRPr lang="en-US" dirty="0" smtClean="0"/>
          </a:p>
          <a:p>
            <a:r>
              <a:rPr lang="uk-UA" dirty="0"/>
              <a:t>В Україні у </a:t>
            </a:r>
            <a:r>
              <a:rPr lang="en-US" dirty="0"/>
              <a:t>XVI — </a:t>
            </a:r>
            <a:r>
              <a:rPr lang="uk-UA" dirty="0"/>
              <a:t>на початку </a:t>
            </a:r>
            <a:r>
              <a:rPr lang="en-US" dirty="0"/>
              <a:t>XVII </a:t>
            </a:r>
            <a:r>
              <a:rPr lang="uk-UA" dirty="0"/>
              <a:t>ст., як і раніше (у </a:t>
            </a:r>
            <a:r>
              <a:rPr lang="en-US" dirty="0"/>
              <a:t>XV </a:t>
            </a:r>
            <a:r>
              <a:rPr lang="uk-UA" dirty="0"/>
              <a:t>ст.) існували «парафіяльні» школи при монастирях, церквах, у маєтках деяких феодалів. Учителями здебільшого були дяки, які навчали дітей елементарної грамоти, молитов, церковного співу. Діти феодалів часто здобували знання у школах Польщі, Німеччини, Чехії</a:t>
            </a:r>
            <a:r>
              <a:rPr lang="uk-UA" dirty="0" smtClean="0"/>
              <a:t>.</a:t>
            </a:r>
            <a:r>
              <a:rPr lang="uk-UA" dirty="0"/>
              <a:t> Крім Острозької школи, функціонували братські школи у Львові (1586 р.), Перемишлі, Галичі, Вінниці, Луцьку, Києві (1615 р.). У цих школах навчалися діти міщан, козаків, нижчого духівництва, дрібної шляхти.</a:t>
            </a:r>
            <a:r>
              <a:rPr lang="ru-RU" dirty="0" smtClean="0"/>
              <a:t> </a:t>
            </a:r>
            <a:r>
              <a:rPr lang="ru-RU" dirty="0" err="1"/>
              <a:t>Важливе</a:t>
            </a:r>
            <a:r>
              <a:rPr lang="ru-RU" dirty="0"/>
              <a:t> </a:t>
            </a:r>
            <a:r>
              <a:rPr lang="ru-RU" dirty="0" err="1"/>
              <a:t>значення</a:t>
            </a:r>
            <a:r>
              <a:rPr lang="ru-RU" dirty="0"/>
              <a:t> мала </a:t>
            </a:r>
            <a:r>
              <a:rPr lang="ru-RU" dirty="0" err="1"/>
              <a:t>Острозька</a:t>
            </a:r>
            <a:r>
              <a:rPr lang="ru-RU" dirty="0"/>
              <a:t> школа, </a:t>
            </a:r>
            <a:r>
              <a:rPr lang="ru-RU" dirty="0" err="1"/>
              <a:t>відкрита</a:t>
            </a:r>
            <a:r>
              <a:rPr lang="ru-RU" dirty="0"/>
              <a:t> </a:t>
            </a:r>
            <a:r>
              <a:rPr lang="ru-RU" dirty="0" err="1"/>
              <a:t>приблизно</a:t>
            </a:r>
            <a:r>
              <a:rPr lang="ru-RU" dirty="0"/>
              <a:t> у 1576 р. </a:t>
            </a:r>
            <a:r>
              <a:rPr lang="ru-RU" dirty="0" err="1"/>
              <a:t>зусиллями</a:t>
            </a:r>
            <a:r>
              <a:rPr lang="ru-RU" dirty="0"/>
              <a:t> князя К. К. </a:t>
            </a:r>
            <a:r>
              <a:rPr lang="ru-RU" dirty="0" err="1"/>
              <a:t>Острозького</a:t>
            </a:r>
            <a:r>
              <a:rPr lang="ru-RU" dirty="0" smtClean="0"/>
              <a:t>.</a:t>
            </a:r>
            <a:r>
              <a:rPr lang="ru-RU" dirty="0"/>
              <a:t> Для </a:t>
            </a:r>
            <a:r>
              <a:rPr lang="ru-RU" dirty="0" err="1"/>
              <a:t>розвитку</a:t>
            </a:r>
            <a:r>
              <a:rPr lang="ru-RU" dirty="0"/>
              <a:t> </a:t>
            </a:r>
            <a:r>
              <a:rPr lang="ru-RU" dirty="0" err="1"/>
              <a:t>культури</a:t>
            </a:r>
            <a:r>
              <a:rPr lang="ru-RU" dirty="0"/>
              <a:t> </a:t>
            </a:r>
            <a:r>
              <a:rPr lang="ru-RU" dirty="0" err="1"/>
              <a:t>важливе</a:t>
            </a:r>
            <a:r>
              <a:rPr lang="ru-RU" dirty="0"/>
              <a:t> </a:t>
            </a:r>
            <a:r>
              <a:rPr lang="ru-RU" dirty="0" err="1"/>
              <a:t>значення</a:t>
            </a:r>
            <a:r>
              <a:rPr lang="ru-RU" dirty="0"/>
              <a:t> </a:t>
            </a:r>
            <a:r>
              <a:rPr lang="ru-RU" dirty="0" err="1"/>
              <a:t>мав</a:t>
            </a:r>
            <a:r>
              <a:rPr lang="ru-RU" dirty="0"/>
              <a:t> </a:t>
            </a:r>
            <a:r>
              <a:rPr lang="ru-RU" dirty="0" err="1"/>
              <a:t>розвиток</a:t>
            </a:r>
            <a:r>
              <a:rPr lang="ru-RU" dirty="0"/>
              <a:t> </a:t>
            </a:r>
            <a:r>
              <a:rPr lang="ru-RU" dirty="0" err="1"/>
              <a:t>друкарства</a:t>
            </a:r>
            <a:r>
              <a:rPr lang="ru-RU" dirty="0"/>
              <a:t>. Уже </a:t>
            </a:r>
            <a:r>
              <a:rPr lang="ru-RU" dirty="0" err="1"/>
              <a:t>наприкінці</a:t>
            </a:r>
            <a:r>
              <a:rPr lang="ru-RU" dirty="0"/>
              <a:t> XV ст. </a:t>
            </a:r>
            <a:r>
              <a:rPr lang="ru-RU" dirty="0" err="1"/>
              <a:t>видання</a:t>
            </a:r>
            <a:r>
              <a:rPr lang="ru-RU" dirty="0"/>
              <a:t> книг </a:t>
            </a:r>
            <a:r>
              <a:rPr lang="ru-RU" dirty="0" err="1"/>
              <a:t>було</a:t>
            </a:r>
            <a:r>
              <a:rPr lang="ru-RU" dirty="0"/>
              <a:t> </a:t>
            </a:r>
            <a:r>
              <a:rPr lang="ru-RU" dirty="0" err="1"/>
              <a:t>налагоджене</a:t>
            </a:r>
            <a:r>
              <a:rPr lang="ru-RU" dirty="0"/>
              <a:t> у </a:t>
            </a:r>
            <a:r>
              <a:rPr lang="ru-RU" dirty="0" err="1"/>
              <a:t>Кракові</a:t>
            </a:r>
            <a:r>
              <a:rPr lang="ru-RU" dirty="0"/>
              <a:t>. У 1491 р. </a:t>
            </a:r>
            <a:r>
              <a:rPr lang="ru-RU" dirty="0" err="1"/>
              <a:t>Швайполіт</a:t>
            </a:r>
            <a:r>
              <a:rPr lang="ru-RU" dirty="0"/>
              <a:t> </a:t>
            </a:r>
            <a:r>
              <a:rPr lang="ru-RU" dirty="0" err="1"/>
              <a:t>Фіоль</a:t>
            </a:r>
            <a:r>
              <a:rPr lang="ru-RU" dirty="0"/>
              <a:t> </a:t>
            </a:r>
            <a:r>
              <a:rPr lang="ru-RU" dirty="0" err="1"/>
              <a:t>надрукував</a:t>
            </a:r>
            <a:r>
              <a:rPr lang="ru-RU" dirty="0"/>
              <a:t> </a:t>
            </a:r>
            <a:r>
              <a:rPr lang="ru-RU" dirty="0" err="1"/>
              <a:t>чотири</a:t>
            </a:r>
            <a:r>
              <a:rPr lang="ru-RU" dirty="0"/>
              <a:t> </a:t>
            </a:r>
            <a:r>
              <a:rPr lang="ru-RU" dirty="0" err="1"/>
              <a:t>богослужебні</a:t>
            </a:r>
            <a:r>
              <a:rPr lang="ru-RU" dirty="0"/>
              <a:t> книги </a:t>
            </a:r>
            <a:r>
              <a:rPr lang="ru-RU" dirty="0" err="1"/>
              <a:t>церковно­слов’янською</a:t>
            </a:r>
            <a:r>
              <a:rPr lang="ru-RU" dirty="0"/>
              <a:t> </a:t>
            </a:r>
            <a:r>
              <a:rPr lang="ru-RU" dirty="0" err="1"/>
              <a:t>мовою</a:t>
            </a:r>
            <a:r>
              <a:rPr lang="ru-RU" dirty="0"/>
              <a:t>: «</a:t>
            </a:r>
            <a:r>
              <a:rPr lang="ru-RU" dirty="0" err="1"/>
              <a:t>Осьмогласник</a:t>
            </a:r>
            <a:r>
              <a:rPr lang="ru-RU" dirty="0"/>
              <a:t>», «Часослов», «</a:t>
            </a:r>
            <a:r>
              <a:rPr lang="ru-RU" dirty="0" err="1"/>
              <a:t>Триодъ</a:t>
            </a:r>
            <a:r>
              <a:rPr lang="ru-RU" dirty="0"/>
              <a:t> постная», «</a:t>
            </a:r>
            <a:r>
              <a:rPr lang="ru-RU" dirty="0" err="1"/>
              <a:t>Триодъ</a:t>
            </a:r>
            <a:r>
              <a:rPr lang="ru-RU" dirty="0"/>
              <a:t> </a:t>
            </a:r>
            <a:r>
              <a:rPr lang="ru-RU" dirty="0" err="1"/>
              <a:t>кольорова</a:t>
            </a:r>
            <a:r>
              <a:rPr lang="ru-RU" dirty="0" smtClean="0"/>
              <a:t>».</a:t>
            </a:r>
            <a:r>
              <a:rPr lang="en-US" dirty="0" smtClean="0"/>
              <a:t> </a:t>
            </a:r>
            <a:r>
              <a:rPr lang="uk-UA" dirty="0" smtClean="0"/>
              <a:t>Отже, навіть у часи зміни державності Україна мала досить успішний розвиток культури.</a:t>
            </a:r>
            <a:endParaRPr lang="uk-UA" dirty="0"/>
          </a:p>
        </p:txBody>
      </p:sp>
      <p:pic>
        <p:nvPicPr>
          <p:cNvPr id="4" name="Звук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743973321"/>
      </p:ext>
    </p:extLst>
  </p:cSld>
  <p:clrMapOvr>
    <a:masterClrMapping/>
  </p:clrMapOvr>
  <mc:AlternateContent xmlns:mc="http://schemas.openxmlformats.org/markup-compatibility/2006">
    <mc:Choice xmlns:p14="http://schemas.microsoft.com/office/powerpoint/2010/main" Requires="p14">
      <p:transition spd="slow" p14:dur="1250" advTm="60558">
        <p14:switch dir="r"/>
      </p:transition>
    </mc:Choice>
    <mc:Fallback>
      <p:transition spd="slow" advTm="605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80">
                                          <p:stCondLst>
                                            <p:cond delay="0"/>
                                          </p:stCondLst>
                                        </p:cTn>
                                        <p:tgtEl>
                                          <p:spTgt spid="3">
                                            <p:txEl>
                                              <p:pRg st="0" end="0"/>
                                            </p:txEl>
                                          </p:spTgt>
                                        </p:tgtEl>
                                      </p:cBhvr>
                                    </p:animEffect>
                                    <p:anim calcmode="lin" valueType="num">
                                      <p:cBhvr>
                                        <p:cTn id="1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0" end="0"/>
                                            </p:txEl>
                                          </p:spTgt>
                                        </p:tgtEl>
                                      </p:cBhvr>
                                      <p:to x="100000" y="60000"/>
                                    </p:animScale>
                                    <p:animScale>
                                      <p:cBhvr>
                                        <p:cTn id="24" dur="166" decel="50000">
                                          <p:stCondLst>
                                            <p:cond delay="676"/>
                                          </p:stCondLst>
                                        </p:cTn>
                                        <p:tgtEl>
                                          <p:spTgt spid="3">
                                            <p:txEl>
                                              <p:pRg st="0" end="0"/>
                                            </p:txEl>
                                          </p:spTgt>
                                        </p:tgtEl>
                                      </p:cBhvr>
                                      <p:to x="100000" y="100000"/>
                                    </p:animScale>
                                    <p:animScale>
                                      <p:cBhvr>
                                        <p:cTn id="25" dur="26">
                                          <p:stCondLst>
                                            <p:cond delay="1312"/>
                                          </p:stCondLst>
                                        </p:cTn>
                                        <p:tgtEl>
                                          <p:spTgt spid="3">
                                            <p:txEl>
                                              <p:pRg st="0" end="0"/>
                                            </p:txEl>
                                          </p:spTgt>
                                        </p:tgtEl>
                                      </p:cBhvr>
                                      <p:to x="100000" y="80000"/>
                                    </p:animScale>
                                    <p:animScale>
                                      <p:cBhvr>
                                        <p:cTn id="26" dur="166" decel="50000">
                                          <p:stCondLst>
                                            <p:cond delay="1338"/>
                                          </p:stCondLst>
                                        </p:cTn>
                                        <p:tgtEl>
                                          <p:spTgt spid="3">
                                            <p:txEl>
                                              <p:pRg st="0" end="0"/>
                                            </p:txEl>
                                          </p:spTgt>
                                        </p:tgtEl>
                                      </p:cBhvr>
                                      <p:to x="100000" y="100000"/>
                                    </p:animScale>
                                    <p:animScale>
                                      <p:cBhvr>
                                        <p:cTn id="27" dur="26">
                                          <p:stCondLst>
                                            <p:cond delay="1642"/>
                                          </p:stCondLst>
                                        </p:cTn>
                                        <p:tgtEl>
                                          <p:spTgt spid="3">
                                            <p:txEl>
                                              <p:pRg st="0" end="0"/>
                                            </p:txEl>
                                          </p:spTgt>
                                        </p:tgtEl>
                                      </p:cBhvr>
                                      <p:to x="100000" y="90000"/>
                                    </p:animScale>
                                    <p:animScale>
                                      <p:cBhvr>
                                        <p:cTn id="28" dur="166" decel="50000">
                                          <p:stCondLst>
                                            <p:cond delay="1668"/>
                                          </p:stCondLst>
                                        </p:cTn>
                                        <p:tgtEl>
                                          <p:spTgt spid="3">
                                            <p:txEl>
                                              <p:pRg st="0" end="0"/>
                                            </p:txEl>
                                          </p:spTgt>
                                        </p:tgtEl>
                                      </p:cBhvr>
                                      <p:to x="100000" y="100000"/>
                                    </p:animScale>
                                    <p:animScale>
                                      <p:cBhvr>
                                        <p:cTn id="29" dur="26">
                                          <p:stCondLst>
                                            <p:cond delay="1808"/>
                                          </p:stCondLst>
                                        </p:cTn>
                                        <p:tgtEl>
                                          <p:spTgt spid="3">
                                            <p:txEl>
                                              <p:pRg st="0" end="0"/>
                                            </p:txEl>
                                          </p:spTgt>
                                        </p:tgtEl>
                                      </p:cBhvr>
                                      <p:to x="100000" y="95000"/>
                                    </p:animScale>
                                    <p:animScale>
                                      <p:cBhvr>
                                        <p:cTn id="30" dur="166" decel="50000">
                                          <p:stCondLst>
                                            <p:cond delay="1834"/>
                                          </p:stCondLst>
                                        </p:cTn>
                                        <p:tgtEl>
                                          <p:spTgt spid="3">
                                            <p:txEl>
                                              <p:pRg st="0" end="0"/>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wipe(down)">
                                      <p:cBhvr>
                                        <p:cTn id="35" dur="580">
                                          <p:stCondLst>
                                            <p:cond delay="0"/>
                                          </p:stCondLst>
                                        </p:cTn>
                                        <p:tgtEl>
                                          <p:spTgt spid="3">
                                            <p:txEl>
                                              <p:pRg st="1" end="1"/>
                                            </p:txEl>
                                          </p:spTgt>
                                        </p:tgtEl>
                                      </p:cBhvr>
                                    </p:animEffect>
                                    <p:anim calcmode="lin" valueType="num">
                                      <p:cBhvr>
                                        <p:cTn id="3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1" end="1"/>
                                            </p:txEl>
                                          </p:spTgt>
                                        </p:tgtEl>
                                      </p:cBhvr>
                                      <p:to x="100000" y="60000"/>
                                    </p:animScale>
                                    <p:animScale>
                                      <p:cBhvr>
                                        <p:cTn id="42" dur="166" decel="50000">
                                          <p:stCondLst>
                                            <p:cond delay="676"/>
                                          </p:stCondLst>
                                        </p:cTn>
                                        <p:tgtEl>
                                          <p:spTgt spid="3">
                                            <p:txEl>
                                              <p:pRg st="1" end="1"/>
                                            </p:txEl>
                                          </p:spTgt>
                                        </p:tgtEl>
                                      </p:cBhvr>
                                      <p:to x="100000" y="100000"/>
                                    </p:animScale>
                                    <p:animScale>
                                      <p:cBhvr>
                                        <p:cTn id="43" dur="26">
                                          <p:stCondLst>
                                            <p:cond delay="1312"/>
                                          </p:stCondLst>
                                        </p:cTn>
                                        <p:tgtEl>
                                          <p:spTgt spid="3">
                                            <p:txEl>
                                              <p:pRg st="1" end="1"/>
                                            </p:txEl>
                                          </p:spTgt>
                                        </p:tgtEl>
                                      </p:cBhvr>
                                      <p:to x="100000" y="80000"/>
                                    </p:animScale>
                                    <p:animScale>
                                      <p:cBhvr>
                                        <p:cTn id="44" dur="166" decel="50000">
                                          <p:stCondLst>
                                            <p:cond delay="1338"/>
                                          </p:stCondLst>
                                        </p:cTn>
                                        <p:tgtEl>
                                          <p:spTgt spid="3">
                                            <p:txEl>
                                              <p:pRg st="1" end="1"/>
                                            </p:txEl>
                                          </p:spTgt>
                                        </p:tgtEl>
                                      </p:cBhvr>
                                      <p:to x="100000" y="100000"/>
                                    </p:animScale>
                                    <p:animScale>
                                      <p:cBhvr>
                                        <p:cTn id="45" dur="26">
                                          <p:stCondLst>
                                            <p:cond delay="1642"/>
                                          </p:stCondLst>
                                        </p:cTn>
                                        <p:tgtEl>
                                          <p:spTgt spid="3">
                                            <p:txEl>
                                              <p:pRg st="1" end="1"/>
                                            </p:txEl>
                                          </p:spTgt>
                                        </p:tgtEl>
                                      </p:cBhvr>
                                      <p:to x="100000" y="90000"/>
                                    </p:animScale>
                                    <p:animScale>
                                      <p:cBhvr>
                                        <p:cTn id="46" dur="166" decel="50000">
                                          <p:stCondLst>
                                            <p:cond delay="1668"/>
                                          </p:stCondLst>
                                        </p:cTn>
                                        <p:tgtEl>
                                          <p:spTgt spid="3">
                                            <p:txEl>
                                              <p:pRg st="1" end="1"/>
                                            </p:txEl>
                                          </p:spTgt>
                                        </p:tgtEl>
                                      </p:cBhvr>
                                      <p:to x="100000" y="100000"/>
                                    </p:animScale>
                                    <p:animScale>
                                      <p:cBhvr>
                                        <p:cTn id="47" dur="26">
                                          <p:stCondLst>
                                            <p:cond delay="1808"/>
                                          </p:stCondLst>
                                        </p:cTn>
                                        <p:tgtEl>
                                          <p:spTgt spid="3">
                                            <p:txEl>
                                              <p:pRg st="1" end="1"/>
                                            </p:txEl>
                                          </p:spTgt>
                                        </p:tgtEl>
                                      </p:cBhvr>
                                      <p:to x="100000" y="95000"/>
                                    </p:animScale>
                                    <p:animScale>
                                      <p:cBhvr>
                                        <p:cTn id="4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9"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154955" y="2099732"/>
            <a:ext cx="8825658" cy="3539067"/>
          </a:xfrm>
        </p:spPr>
        <p:txBody>
          <a:bodyPr/>
          <a:lstStyle/>
          <a:p>
            <a:r>
              <a:rPr lang="uk-UA" dirty="0" smtClean="0"/>
              <a:t> </a:t>
            </a:r>
            <a:endParaRPr lang="uk-UA" dirty="0"/>
          </a:p>
        </p:txBody>
      </p:sp>
      <p:sp>
        <p:nvSpPr>
          <p:cNvPr id="6" name="Підзаголовок 5"/>
          <p:cNvSpPr>
            <a:spLocks noGrp="1"/>
          </p:cNvSpPr>
          <p:nvPr>
            <p:ph type="subTitle" idx="1"/>
          </p:nvPr>
        </p:nvSpPr>
        <p:spPr>
          <a:xfrm>
            <a:off x="1378038" y="2794715"/>
            <a:ext cx="9890975" cy="3642575"/>
          </a:xfrm>
        </p:spPr>
        <p:txBody>
          <a:bodyPr>
            <a:normAutofit/>
          </a:bodyPr>
          <a:lstStyle/>
          <a:p>
            <a:r>
              <a:rPr lang="uk-UA" sz="8000" dirty="0" smtClean="0"/>
              <a:t>Дякую за увагу!!!</a:t>
            </a:r>
            <a:endParaRPr lang="uk-UA" sz="8000" dirty="0"/>
          </a:p>
        </p:txBody>
      </p:sp>
      <p:pic>
        <p:nvPicPr>
          <p:cNvPr id="7" name="Звук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7573438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Tm="2338">
        <p15:prstTrans prst="curtains"/>
      </p:transition>
    </mc:Choice>
    <mc:Fallback>
      <p:transition spd="slow" advTm="23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6">
                                            <p:txEl>
                                              <p:pRg st="0" end="0"/>
                                            </p:txEl>
                                          </p:spTgt>
                                        </p:tgtEl>
                                        <p:attrNameLst>
                                          <p:attrName>ppt_x</p:attrName>
                                          <p:attrName>ppt_y</p:attrName>
                                        </p:attrNameLst>
                                      </p:cBhvr>
                                    </p:animMotion>
                                    <p:animRot by="1500000">
                                      <p:cBhvr>
                                        <p:cTn id="11" dur="125" fill="hold">
                                          <p:stCondLst>
                                            <p:cond delay="0"/>
                                          </p:stCondLst>
                                        </p:cTn>
                                        <p:tgtEl>
                                          <p:spTgt spid="6">
                                            <p:txEl>
                                              <p:pRg st="0" end="0"/>
                                            </p:txEl>
                                          </p:spTgt>
                                        </p:tgtEl>
                                        <p:attrNameLst>
                                          <p:attrName>r</p:attrName>
                                        </p:attrNameLst>
                                      </p:cBhvr>
                                    </p:animRot>
                                    <p:animRot by="-1500000">
                                      <p:cBhvr>
                                        <p:cTn id="12" dur="125" fill="hold">
                                          <p:stCondLst>
                                            <p:cond delay="125"/>
                                          </p:stCondLst>
                                        </p:cTn>
                                        <p:tgtEl>
                                          <p:spTgt spid="6">
                                            <p:txEl>
                                              <p:pRg st="0" end="0"/>
                                            </p:txEl>
                                          </p:spTgt>
                                        </p:tgtEl>
                                        <p:attrNameLst>
                                          <p:attrName>r</p:attrName>
                                        </p:attrNameLst>
                                      </p:cBhvr>
                                    </p:animRot>
                                    <p:animRot by="-1500000">
                                      <p:cBhvr>
                                        <p:cTn id="13" dur="125" fill="hold">
                                          <p:stCondLst>
                                            <p:cond delay="250"/>
                                          </p:stCondLst>
                                        </p:cTn>
                                        <p:tgtEl>
                                          <p:spTgt spid="6">
                                            <p:txEl>
                                              <p:pRg st="0" end="0"/>
                                            </p:txEl>
                                          </p:spTgt>
                                        </p:tgtEl>
                                        <p:attrNameLst>
                                          <p:attrName>r</p:attrName>
                                        </p:attrNameLst>
                                      </p:cBhvr>
                                    </p:animRot>
                                    <p:animRot by="1500000">
                                      <p:cBhvr>
                                        <p:cTn id="14" dur="125" fill="hold">
                                          <p:stCondLst>
                                            <p:cond delay="375"/>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7"/>
                </p:tgtEl>
              </p:cMediaNode>
            </p:audio>
          </p:childTnLst>
        </p:cTn>
      </p:par>
    </p:tnLst>
    <p:bldLst>
      <p:bldP spid="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1.8|2.1"/>
</p:tagLst>
</file>

<file path=ppt/tags/tag2.xml><?xml version="1.0" encoding="utf-8"?>
<p:tagLst xmlns:a="http://schemas.openxmlformats.org/drawingml/2006/main" xmlns:r="http://schemas.openxmlformats.org/officeDocument/2006/relationships" xmlns:p="http://schemas.openxmlformats.org/presentationml/2006/main">
  <p:tag name="TIMING" val="|0|1.2"/>
</p:tagLst>
</file>

<file path=ppt/tags/tag3.xml><?xml version="1.0" encoding="utf-8"?>
<p:tagLst xmlns:a="http://schemas.openxmlformats.org/drawingml/2006/main" xmlns:r="http://schemas.openxmlformats.org/officeDocument/2006/relationships" xmlns:p="http://schemas.openxmlformats.org/presentationml/2006/main">
  <p:tag name="TIMING" val="|1.2|1.2|1.4"/>
</p:tagLst>
</file>

<file path=ppt/tags/tag4.xml><?xml version="1.0" encoding="utf-8"?>
<p:tagLst xmlns:a="http://schemas.openxmlformats.org/drawingml/2006/main" xmlns:r="http://schemas.openxmlformats.org/officeDocument/2006/relationships" xmlns:p="http://schemas.openxmlformats.org/presentationml/2006/main">
  <p:tag name="TIMING" val="|0.6|2.3|1.5|1.1|1.1"/>
</p:tagLst>
</file>

<file path=ppt/tags/tag5.xml><?xml version="1.0" encoding="utf-8"?>
<p:tagLst xmlns:a="http://schemas.openxmlformats.org/drawingml/2006/main" xmlns:r="http://schemas.openxmlformats.org/officeDocument/2006/relationships" xmlns:p="http://schemas.openxmlformats.org/presentationml/2006/main">
  <p:tag name="TIMING" val="|0.3|1.3|1.3|1.1|1.1"/>
</p:tagLst>
</file>

<file path=ppt/tags/tag6.xml><?xml version="1.0" encoding="utf-8"?>
<p:tagLst xmlns:a="http://schemas.openxmlformats.org/drawingml/2006/main" xmlns:r="http://schemas.openxmlformats.org/officeDocument/2006/relationships" xmlns:p="http://schemas.openxmlformats.org/presentationml/2006/main">
  <p:tag name="TIMING" val="|0.4|1.2|1"/>
</p:tagLst>
</file>

<file path=ppt/tags/tag7.xml><?xml version="1.0" encoding="utf-8"?>
<p:tagLst xmlns:a="http://schemas.openxmlformats.org/drawingml/2006/main" xmlns:r="http://schemas.openxmlformats.org/officeDocument/2006/relationships" xmlns:p="http://schemas.openxmlformats.org/presentationml/2006/main">
  <p:tag name="TIMING" val="|0.4|1.2|1.3"/>
</p:tagLst>
</file>

<file path=ppt/tags/tag8.xml><?xml version="1.0" encoding="utf-8"?>
<p:tagLst xmlns:a="http://schemas.openxmlformats.org/drawingml/2006/main" xmlns:r="http://schemas.openxmlformats.org/officeDocument/2006/relationships" xmlns:p="http://schemas.openxmlformats.org/presentationml/2006/main">
  <p:tag name="TIMING" val="|0.9|1.2|2.1"/>
</p:tagLst>
</file>

<file path=ppt/tags/tag9.xml><?xml version="1.0" encoding="utf-8"?>
<p:tagLst xmlns:a="http://schemas.openxmlformats.org/drawingml/2006/main" xmlns:r="http://schemas.openxmlformats.org/officeDocument/2006/relationships" xmlns:p="http://schemas.openxmlformats.org/presentationml/2006/main">
  <p:tag name="TIMING"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Зал засідань">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Facet</Template>
  <TotalTime>216</TotalTime>
  <Words>1219</Words>
  <Application>Microsoft Office PowerPoint</Application>
  <PresentationFormat>Широкий екран</PresentationFormat>
  <Paragraphs>67</Paragraphs>
  <Slides>9</Slides>
  <Notes>0</Notes>
  <HiddenSlides>0</HiddenSlides>
  <MMClips>9</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9</vt:i4>
      </vt:variant>
    </vt:vector>
  </HeadingPairs>
  <TitlesOfParts>
    <vt:vector size="14" baseType="lpstr">
      <vt:lpstr>Arial</vt:lpstr>
      <vt:lpstr>Century Gothic</vt:lpstr>
      <vt:lpstr>Wingdings</vt:lpstr>
      <vt:lpstr>Wingdings 3</vt:lpstr>
      <vt:lpstr>Зал засідань</vt:lpstr>
      <vt:lpstr>Україна в XVI ст.</vt:lpstr>
      <vt:lpstr>                  Хронологія подій</vt:lpstr>
      <vt:lpstr>  Структура українського суспільства</vt:lpstr>
      <vt:lpstr>  Структура українського суспільства</vt:lpstr>
      <vt:lpstr>                   Люблінська унія</vt:lpstr>
      <vt:lpstr>                  Берестейська унія</vt:lpstr>
      <vt:lpstr>                         Козацтво </vt:lpstr>
      <vt:lpstr>                         Культура</vt:lpstr>
      <vt:lpstr> </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Україна в XVI ст.</dc:title>
  <dc:creator>Ярошко Іван</dc:creator>
  <cp:lastModifiedBy>Ярошко Іван</cp:lastModifiedBy>
  <cp:revision>26</cp:revision>
  <dcterms:created xsi:type="dcterms:W3CDTF">2014-10-17T18:09:31Z</dcterms:created>
  <dcterms:modified xsi:type="dcterms:W3CDTF">2014-10-23T17:51:57Z</dcterms:modified>
</cp:coreProperties>
</file>