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830F2-D5C7-4056-9DBF-56A82DEA4042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27B7C-5DD7-4043-AC3A-2D9433566C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27B7C-5DD7-4043-AC3A-2D9433566C46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1ABA4E-CD72-497B-97AA-7213B3980F60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6AA014-8FAD-4C27-85F0-EF9A4004F425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0C754-74A5-4861-B566-43163FF1A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6AA014-8FAD-4C27-85F0-EF9A4004F425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0C754-74A5-4861-B566-43163FF1A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6AA014-8FAD-4C27-85F0-EF9A4004F425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0C754-74A5-4861-B566-43163FF1A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1ABA4E-CD72-497B-97AA-7213B3980F60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6AA014-8FAD-4C27-85F0-EF9A4004F425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EC0C754-74A5-4861-B566-43163FF1A2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6AA014-8FAD-4C27-85F0-EF9A4004F425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EC0C754-74A5-4861-B566-43163FF1A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6AA014-8FAD-4C27-85F0-EF9A4004F425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0C754-74A5-4861-B566-43163FF1A28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6AA014-8FAD-4C27-85F0-EF9A4004F425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0C754-74A5-4861-B566-43163FF1A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16AA014-8FAD-4C27-85F0-EF9A4004F425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EC0C754-74A5-4861-B566-43163FF1A2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16AA014-8FAD-4C27-85F0-EF9A4004F425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EC0C754-74A5-4861-B566-43163FF1A2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16AA014-8FAD-4C27-85F0-EF9A4004F425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EC0C754-74A5-4861-B566-43163FF1A28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8229600" cy="22098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КИЇВСЬКИЙ УНІВЕРСИТЕТ </a:t>
            </a:r>
            <a:br>
              <a:rPr lang="uk-U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uk-U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СВЯТОГО ВОЛОДИМИРА</a:t>
            </a:r>
            <a:endParaRPr lang="en-U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780928"/>
            <a:ext cx="6014442" cy="3909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5373216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липні</a:t>
            </a:r>
            <a:r>
              <a:rPr lang="ru-RU" dirty="0" smtClean="0"/>
              <a:t> 1842 р. університет </a:t>
            </a:r>
            <a:r>
              <a:rPr lang="ru-RU" dirty="0" err="1" smtClean="0"/>
              <a:t>було</a:t>
            </a:r>
            <a:r>
              <a:rPr lang="ru-RU" dirty="0" smtClean="0"/>
              <a:t> переведено в </a:t>
            </a:r>
            <a:r>
              <a:rPr lang="ru-RU" dirty="0" err="1" smtClean="0"/>
              <a:t>новий</a:t>
            </a:r>
            <a:r>
              <a:rPr lang="ru-RU" dirty="0" smtClean="0"/>
              <a:t>,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незакінчений</a:t>
            </a:r>
            <a:r>
              <a:rPr lang="ru-RU" dirty="0" smtClean="0"/>
              <a:t> </a:t>
            </a:r>
            <a:r>
              <a:rPr lang="ru-RU" dirty="0" err="1" smtClean="0"/>
              <a:t>будинок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843808" y="2876550"/>
            <a:ext cx="6096000" cy="3981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ДЯКУЮ ЗА УВАГУ!</a:t>
            </a:r>
            <a:endParaRPr lang="en-U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4725143"/>
            <a:ext cx="4762872" cy="1447373"/>
          </a:xfrm>
        </p:spPr>
        <p:txBody>
          <a:bodyPr>
            <a:normAutofit fontScale="85000"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>
              <a:buNone/>
            </a:pPr>
            <a:r>
              <a:rPr lang="uk-U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ПРЕЗЕНТАЦІЮ ВИКОНАЛА</a:t>
            </a:r>
          </a:p>
          <a:p>
            <a:pPr algn="r">
              <a:buNone/>
            </a:pPr>
            <a:r>
              <a:rPr lang="uk-U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УЧЕНИЦЯ 12-Ї ГРУПИ</a:t>
            </a:r>
          </a:p>
          <a:p>
            <a:pPr algn="r">
              <a:buNone/>
            </a:pPr>
            <a:r>
              <a:rPr lang="uk-U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МІЗІНА ДАРИНА</a:t>
            </a:r>
            <a:endParaRPr lang="en-U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6832"/>
            <a:ext cx="8661648" cy="2223120"/>
          </a:xfrm>
        </p:spPr>
        <p:txBody>
          <a:bodyPr>
            <a:noAutofit/>
          </a:bodyPr>
          <a:lstStyle/>
          <a:p>
            <a:pPr algn="ctr"/>
            <a:r>
              <a:rPr lang="uk-UA" sz="8000" dirty="0" smtClean="0"/>
              <a:t>ІСТОРІЯ СТВОРЕННЯ</a:t>
            </a:r>
            <a:endParaRPr lang="en-US" sz="8000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60648"/>
            <a:ext cx="8229600" cy="4896544"/>
          </a:xfrm>
        </p:spPr>
        <p:txBody>
          <a:bodyPr>
            <a:normAutofit/>
          </a:bodyPr>
          <a:lstStyle/>
          <a:p>
            <a:r>
              <a:rPr lang="ru-RU" dirty="0" err="1" smtClean="0"/>
              <a:t>В</a:t>
            </a:r>
            <a:r>
              <a:rPr lang="ru-RU" dirty="0" err="1" smtClean="0"/>
              <a:t>ідкриття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в </a:t>
            </a:r>
            <a:r>
              <a:rPr lang="ru-RU" dirty="0" err="1" smtClean="0"/>
              <a:t>Києві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подією</a:t>
            </a:r>
            <a:r>
              <a:rPr lang="ru-RU" dirty="0" smtClean="0"/>
              <a:t> особливого </a:t>
            </a:r>
            <a:r>
              <a:rPr lang="ru-RU" dirty="0" err="1" smtClean="0"/>
              <a:t>значення</a:t>
            </a:r>
            <a:r>
              <a:rPr lang="ru-RU" dirty="0" smtClean="0"/>
              <a:t>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Вітчизняні</a:t>
            </a:r>
            <a:r>
              <a:rPr lang="ru-RU" dirty="0" smtClean="0"/>
              <a:t> ВНЗ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полічити</a:t>
            </a:r>
            <a:r>
              <a:rPr lang="ru-RU" dirty="0" smtClean="0"/>
              <a:t> на </a:t>
            </a:r>
            <a:r>
              <a:rPr lang="ru-RU" dirty="0" err="1" smtClean="0"/>
              <a:t>пальцях</a:t>
            </a:r>
            <a:r>
              <a:rPr lang="ru-RU" dirty="0" smtClean="0"/>
              <a:t>: </a:t>
            </a:r>
            <a:r>
              <a:rPr lang="ru-RU" dirty="0" err="1" smtClean="0"/>
              <a:t>Московський</a:t>
            </a:r>
            <a:r>
              <a:rPr lang="ru-RU" dirty="0" smtClean="0"/>
              <a:t>, </a:t>
            </a:r>
            <a:r>
              <a:rPr lang="ru-RU" dirty="0" err="1" smtClean="0"/>
              <a:t>Віденський</a:t>
            </a:r>
            <a:r>
              <a:rPr lang="ru-RU" dirty="0" smtClean="0"/>
              <a:t>, </a:t>
            </a:r>
            <a:r>
              <a:rPr lang="ru-RU" dirty="0" err="1" smtClean="0"/>
              <a:t>Дерптський</a:t>
            </a:r>
            <a:r>
              <a:rPr lang="ru-RU" dirty="0" smtClean="0"/>
              <a:t>, </a:t>
            </a:r>
            <a:r>
              <a:rPr lang="ru-RU" dirty="0" err="1" smtClean="0"/>
              <a:t>Петербурзький</a:t>
            </a:r>
            <a:r>
              <a:rPr lang="ru-RU" dirty="0" smtClean="0"/>
              <a:t>, </a:t>
            </a:r>
            <a:r>
              <a:rPr lang="ru-RU" dirty="0" err="1" smtClean="0"/>
              <a:t>Казанський</a:t>
            </a:r>
            <a:r>
              <a:rPr lang="ru-RU" dirty="0" smtClean="0"/>
              <a:t>, </a:t>
            </a:r>
            <a:r>
              <a:rPr lang="ru-RU" dirty="0" err="1" smtClean="0"/>
              <a:t>Харківський</a:t>
            </a:r>
            <a:r>
              <a:rPr lang="ru-RU" dirty="0" smtClean="0"/>
              <a:t>...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466728"/>
            <a:ext cx="5652120" cy="3391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4526280"/>
          </a:xfrm>
        </p:spPr>
        <p:txBody>
          <a:bodyPr>
            <a:normAutofit/>
          </a:bodyPr>
          <a:lstStyle/>
          <a:p>
            <a:r>
              <a:rPr lang="ru-RU" dirty="0" err="1" smtClean="0"/>
              <a:t>Нарешті</a:t>
            </a:r>
            <a:r>
              <a:rPr lang="ru-RU" dirty="0" smtClean="0"/>
              <a:t> </a:t>
            </a:r>
            <a:r>
              <a:rPr lang="ru-RU" dirty="0" smtClean="0"/>
              <a:t>8 (20) листопада 1833 р. в день Святого </a:t>
            </a:r>
            <a:r>
              <a:rPr lang="ru-RU" dirty="0" err="1" smtClean="0"/>
              <a:t>архістратига</a:t>
            </a:r>
            <a:r>
              <a:rPr lang="ru-RU" dirty="0" smtClean="0"/>
              <a:t> </a:t>
            </a:r>
            <a:r>
              <a:rPr lang="ru-RU" dirty="0" err="1" smtClean="0"/>
              <a:t>Михаїла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здавна</a:t>
            </a:r>
            <a:r>
              <a:rPr lang="ru-RU" dirty="0" smtClean="0"/>
              <a:t> </a:t>
            </a:r>
            <a:r>
              <a:rPr lang="ru-RU" dirty="0" err="1" smtClean="0"/>
              <a:t>вважався</a:t>
            </a:r>
            <a:r>
              <a:rPr lang="ru-RU" dirty="0" smtClean="0"/>
              <a:t> покровителем </a:t>
            </a:r>
            <a:r>
              <a:rPr lang="ru-RU" dirty="0" err="1" smtClean="0"/>
              <a:t>Києва</a:t>
            </a:r>
            <a:r>
              <a:rPr lang="ru-RU" dirty="0" smtClean="0"/>
              <a:t>, указом </a:t>
            </a:r>
            <a:r>
              <a:rPr lang="ru-RU" dirty="0" err="1" smtClean="0"/>
              <a:t>Миколи</a:t>
            </a:r>
            <a:r>
              <a:rPr lang="ru-RU" dirty="0" smtClean="0"/>
              <a:t> І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оголошено</a:t>
            </a:r>
            <a:r>
              <a:rPr lang="ru-RU" dirty="0" smtClean="0"/>
              <a:t> про </a:t>
            </a:r>
            <a:r>
              <a:rPr lang="ru-RU" dirty="0" err="1" smtClean="0"/>
              <a:t>майбутнє</a:t>
            </a:r>
            <a:r>
              <a:rPr lang="ru-RU" dirty="0" smtClean="0"/>
              <a:t> </a:t>
            </a:r>
            <a:r>
              <a:rPr lang="ru-RU" dirty="0" err="1" smtClean="0"/>
              <a:t>закладення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Києві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Університету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Святого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Володимира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4337" y="3573017"/>
            <a:ext cx="6189663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87733"/>
          </a:xfrm>
        </p:spPr>
        <p:txBody>
          <a:bodyPr>
            <a:normAutofit/>
          </a:bodyPr>
          <a:lstStyle/>
          <a:p>
            <a:r>
              <a:rPr lang="ru-RU" dirty="0" err="1" smtClean="0"/>
              <a:t>Університет</a:t>
            </a:r>
            <a:r>
              <a:rPr lang="ru-RU" dirty="0" smtClean="0"/>
              <a:t> як </a:t>
            </a:r>
            <a:r>
              <a:rPr lang="ru-RU" dirty="0" err="1" smtClean="0"/>
              <a:t>інституція</a:t>
            </a:r>
            <a:r>
              <a:rPr lang="ru-RU" dirty="0" smtClean="0"/>
              <a:t> </a:t>
            </a:r>
            <a:r>
              <a:rPr lang="ru-RU" dirty="0" smtClean="0"/>
              <a:t>почав </a:t>
            </a:r>
            <a:r>
              <a:rPr lang="ru-RU" dirty="0" err="1" smtClean="0"/>
              <a:t>діяти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 (20)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березня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1834 р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ru-RU" dirty="0" smtClean="0"/>
              <a:t>, </a:t>
            </a:r>
            <a:r>
              <a:rPr lang="ru-RU" dirty="0" smtClean="0"/>
              <a:t>коли </a:t>
            </a:r>
            <a:r>
              <a:rPr lang="ru-RU" dirty="0" err="1" smtClean="0"/>
              <a:t>відібраних</a:t>
            </a:r>
            <a:r>
              <a:rPr lang="ru-RU" dirty="0" smtClean="0"/>
              <a:t> за </a:t>
            </a:r>
            <a:r>
              <a:rPr lang="ru-RU" dirty="0" err="1" smtClean="0"/>
              <a:t>ознакою</a:t>
            </a:r>
            <a:r>
              <a:rPr lang="ru-RU" dirty="0" smtClean="0"/>
              <a:t> </a:t>
            </a:r>
            <a:r>
              <a:rPr lang="ru-RU" dirty="0" err="1" smtClean="0"/>
              <a:t>благонадійності</a:t>
            </a:r>
            <a:r>
              <a:rPr lang="ru-RU" dirty="0" smtClean="0"/>
              <a:t> </a:t>
            </a:r>
            <a:r>
              <a:rPr lang="ru-RU" dirty="0" err="1" smtClean="0"/>
              <a:t>викладачів</a:t>
            </a:r>
            <a:r>
              <a:rPr lang="ru-RU" dirty="0" smtClean="0"/>
              <a:t> </a:t>
            </a:r>
            <a:r>
              <a:rPr lang="ru-RU" dirty="0" err="1" smtClean="0"/>
              <a:t>Волинського</a:t>
            </a:r>
            <a:r>
              <a:rPr lang="ru-RU" dirty="0" smtClean="0"/>
              <a:t> </a:t>
            </a:r>
            <a:r>
              <a:rPr lang="ru-RU" dirty="0" err="1" smtClean="0"/>
              <a:t>ліцею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запрошено на </a:t>
            </a:r>
            <a:r>
              <a:rPr lang="ru-RU" dirty="0" err="1" smtClean="0"/>
              <a:t>засідання</a:t>
            </a:r>
            <a:r>
              <a:rPr lang="ru-RU" dirty="0" smtClean="0"/>
              <a:t> ради </a:t>
            </a:r>
            <a:r>
              <a:rPr lang="ru-RU" dirty="0" err="1" smtClean="0"/>
              <a:t>Університету</a:t>
            </a:r>
            <a:r>
              <a:rPr lang="ru-RU" dirty="0" smtClean="0"/>
              <a:t> Св. </a:t>
            </a:r>
            <a:r>
              <a:rPr lang="ru-RU" dirty="0" err="1" smtClean="0"/>
              <a:t>Володимира</a:t>
            </a:r>
            <a:r>
              <a:rPr lang="ru-RU" dirty="0" smtClean="0"/>
              <a:t>. </a:t>
            </a:r>
            <a:r>
              <a:rPr lang="ru-RU" dirty="0" smtClean="0"/>
              <a:t>А </a:t>
            </a:r>
            <a:r>
              <a:rPr lang="ru-RU" dirty="0" smtClean="0"/>
              <a:t>через 4 </a:t>
            </a:r>
            <a:r>
              <a:rPr lang="ru-RU" dirty="0" err="1" smtClean="0"/>
              <a:t>місяці</a:t>
            </a:r>
            <a:r>
              <a:rPr lang="ru-RU" dirty="0" smtClean="0"/>
              <a:t>, на день Святого </a:t>
            </a:r>
            <a:r>
              <a:rPr lang="ru-RU" dirty="0" err="1" smtClean="0"/>
              <a:t>Володимира</a:t>
            </a:r>
            <a:r>
              <a:rPr lang="ru-RU" dirty="0" smtClean="0"/>
              <a:t>, </a:t>
            </a:r>
            <a:r>
              <a:rPr lang="ru-RU" dirty="0" err="1" smtClean="0"/>
              <a:t>відбулося</a:t>
            </a:r>
            <a:r>
              <a:rPr lang="ru-RU" dirty="0" smtClean="0"/>
              <a:t> </a:t>
            </a:r>
            <a:r>
              <a:rPr lang="ru-RU" dirty="0" err="1" smtClean="0"/>
              <a:t>урочисте</a:t>
            </a:r>
            <a:r>
              <a:rPr lang="ru-RU" dirty="0" smtClean="0"/>
              <a:t>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вищої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8229600" cy="551723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Журнал Министерства народного просвещения» </a:t>
            </a:r>
            <a:r>
              <a:rPr lang="ru-RU" dirty="0" smtClean="0"/>
              <a:t>так </a:t>
            </a:r>
            <a:r>
              <a:rPr lang="ru-RU" dirty="0" err="1" smtClean="0"/>
              <a:t>описував</a:t>
            </a:r>
            <a:r>
              <a:rPr lang="ru-RU" dirty="0" smtClean="0"/>
              <a:t>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подію</a:t>
            </a:r>
            <a:r>
              <a:rPr lang="ru-RU" dirty="0" smtClean="0"/>
              <a:t>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</a:t>
            </a:r>
          </a:p>
          <a:p>
            <a:pPr algn="ctr">
              <a:buNone/>
            </a:pPr>
            <a:r>
              <a:rPr lang="ru-RU" dirty="0" smtClean="0"/>
              <a:t>   «</a:t>
            </a:r>
            <a:r>
              <a:rPr lang="ru-RU" dirty="0" smtClean="0"/>
              <a:t>15-й день июля 1834 г. ознаменован </a:t>
            </a:r>
            <a:r>
              <a:rPr lang="ru-RU" dirty="0" err="1" smtClean="0"/>
              <a:t>достопамятнейшим</a:t>
            </a:r>
            <a:r>
              <a:rPr lang="ru-RU" dirty="0" smtClean="0"/>
              <a:t> в летописях Отечества и Наук событием. Там, где некогда </a:t>
            </a:r>
            <a:r>
              <a:rPr lang="ru-RU" dirty="0" smtClean="0"/>
              <a:t>Равноапостольный </a:t>
            </a:r>
            <a:r>
              <a:rPr lang="ru-RU" dirty="0" smtClean="0"/>
              <a:t>Владимир, озарив свой народ Святым крещением, указал ему путь к вечному спасению, </a:t>
            </a:r>
            <a:r>
              <a:rPr lang="ru-RU" dirty="0" smtClean="0"/>
              <a:t>ныне</a:t>
            </a:r>
            <a:r>
              <a:rPr lang="ru-RU" dirty="0" smtClean="0"/>
              <a:t>, спустя восемь столетий, открыт под его именем и покровительством храм высших человеческих знаний в пользу жителей Западной России</a:t>
            </a:r>
            <a:r>
              <a:rPr lang="ru-RU" dirty="0" smtClean="0"/>
              <a:t>».</a:t>
            </a:r>
          </a:p>
          <a:p>
            <a:endParaRPr lang="ru-RU" dirty="0" smtClean="0"/>
          </a:p>
          <a:p>
            <a:r>
              <a:rPr lang="ru-RU" dirty="0" smtClean="0"/>
              <a:t> Уже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28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серпня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(9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вересня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1834 р. </a:t>
            </a:r>
            <a:r>
              <a:rPr lang="ru-RU" dirty="0" smtClean="0"/>
              <a:t>62 </a:t>
            </a:r>
            <a:r>
              <a:rPr lang="ru-RU" dirty="0" err="1" smtClean="0"/>
              <a:t>студенти</a:t>
            </a:r>
            <a:r>
              <a:rPr lang="ru-RU" dirty="0" smtClean="0"/>
              <a:t> </a:t>
            </a:r>
            <a:r>
              <a:rPr lang="ru-RU" dirty="0" err="1" smtClean="0"/>
              <a:t>розпочали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32856"/>
            <a:ext cx="8229600" cy="4526280"/>
          </a:xfrm>
        </p:spPr>
        <p:txBody>
          <a:bodyPr/>
          <a:lstStyle/>
          <a:p>
            <a:r>
              <a:rPr lang="ru-RU" dirty="0" smtClean="0"/>
              <a:t>Київський університет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два </a:t>
            </a:r>
            <a:r>
              <a:rPr lang="ru-RU" dirty="0" err="1" smtClean="0"/>
              <a:t>факультети</a:t>
            </a:r>
            <a:r>
              <a:rPr lang="ru-RU" dirty="0" smtClean="0"/>
              <a:t>: </a:t>
            </a:r>
            <a:r>
              <a:rPr lang="ru-RU" dirty="0" err="1" smtClean="0"/>
              <a:t>філософський</a:t>
            </a:r>
            <a:r>
              <a:rPr lang="ru-RU" dirty="0" smtClean="0"/>
              <a:t> та </a:t>
            </a:r>
            <a:r>
              <a:rPr lang="ru-RU" dirty="0" err="1" smtClean="0"/>
              <a:t>юридичний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err="1" smtClean="0"/>
              <a:t>Філософський</a:t>
            </a:r>
            <a:r>
              <a:rPr lang="ru-RU" dirty="0" smtClean="0"/>
              <a:t> </a:t>
            </a:r>
            <a:r>
              <a:rPr lang="ru-RU" dirty="0" err="1" smtClean="0"/>
              <a:t>складався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відділів</a:t>
            </a:r>
            <a:r>
              <a:rPr lang="ru-RU" dirty="0" smtClean="0"/>
              <a:t>: </a:t>
            </a:r>
            <a:r>
              <a:rPr lang="ru-RU" dirty="0" err="1" smtClean="0"/>
              <a:t>історико-філологічного</a:t>
            </a:r>
            <a:r>
              <a:rPr lang="ru-RU" dirty="0" smtClean="0"/>
              <a:t> та </a:t>
            </a:r>
            <a:r>
              <a:rPr lang="ru-RU" dirty="0" err="1" smtClean="0"/>
              <a:t>фізико-математичного</a:t>
            </a:r>
            <a:r>
              <a:rPr lang="ru-RU" dirty="0" smtClean="0"/>
              <a:t> (у 1850 р.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відділи</a:t>
            </a:r>
            <a:r>
              <a:rPr lang="ru-RU" dirty="0" smtClean="0"/>
              <a:t> стали </a:t>
            </a:r>
            <a:r>
              <a:rPr lang="ru-RU" dirty="0" err="1" smtClean="0"/>
              <a:t>самостійними</a:t>
            </a:r>
            <a:r>
              <a:rPr lang="ru-RU" dirty="0" smtClean="0"/>
              <a:t> факультетами).</a:t>
            </a:r>
          </a:p>
          <a:p>
            <a:r>
              <a:rPr lang="ru-RU" dirty="0" smtClean="0"/>
              <a:t> </a:t>
            </a:r>
            <a:r>
              <a:rPr lang="ru-RU" dirty="0" smtClean="0"/>
              <a:t>1841 р. в </a:t>
            </a:r>
            <a:r>
              <a:rPr lang="ru-RU" dirty="0" err="1" smtClean="0"/>
              <a:t>університеті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відкрито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один факультет - </a:t>
            </a:r>
            <a:r>
              <a:rPr lang="ru-RU" dirty="0" err="1" smtClean="0"/>
              <a:t>медичний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568952" cy="65973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900" dirty="0" smtClean="0"/>
              <a:t>Першим ректором </a:t>
            </a:r>
            <a:r>
              <a:rPr lang="ru-RU" sz="3900" dirty="0" err="1" smtClean="0"/>
              <a:t>університету</a:t>
            </a:r>
            <a:r>
              <a:rPr lang="ru-RU" sz="3900" dirty="0" smtClean="0"/>
              <a:t> став </a:t>
            </a:r>
            <a:endParaRPr lang="ru-RU" sz="3900" dirty="0" smtClean="0"/>
          </a:p>
          <a:p>
            <a:pPr algn="ctr">
              <a:buNone/>
            </a:pPr>
            <a:r>
              <a:rPr lang="ru-RU" sz="3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Михайло </a:t>
            </a:r>
            <a:r>
              <a:rPr lang="ru-RU" sz="3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Максимович (1804-1873</a:t>
            </a:r>
            <a:r>
              <a:rPr lang="ru-RU" sz="3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ru-RU" sz="3000" dirty="0" smtClean="0"/>
          </a:p>
          <a:p>
            <a:pPr algn="r">
              <a:buNone/>
            </a:pPr>
            <a:r>
              <a:rPr lang="ru-RU" sz="3000" dirty="0" smtClean="0"/>
              <a:t> </a:t>
            </a:r>
            <a:r>
              <a:rPr lang="ru-RU" sz="3000" dirty="0" smtClean="0"/>
              <a:t>                  </a:t>
            </a:r>
            <a:r>
              <a:rPr lang="ru-RU" sz="2400" dirty="0" err="1" smtClean="0"/>
              <a:t>Природознавець</a:t>
            </a:r>
            <a:r>
              <a:rPr lang="ru-RU" sz="2400" dirty="0" smtClean="0"/>
              <a:t>, </a:t>
            </a:r>
            <a:r>
              <a:rPr lang="ru-RU" sz="2400" dirty="0" err="1" smtClean="0"/>
              <a:t>історик</a:t>
            </a:r>
            <a:r>
              <a:rPr lang="ru-RU" sz="2400" dirty="0" smtClean="0"/>
              <a:t>, </a:t>
            </a:r>
            <a:r>
              <a:rPr lang="ru-RU" sz="2400" dirty="0" err="1" smtClean="0"/>
              <a:t>філолог</a:t>
            </a:r>
            <a:r>
              <a:rPr lang="ru-RU" sz="2400" dirty="0" smtClean="0"/>
              <a:t>,</a:t>
            </a:r>
          </a:p>
          <a:p>
            <a:pPr algn="just">
              <a:buNone/>
            </a:pPr>
            <a:r>
              <a:rPr lang="ru-RU" sz="2400" dirty="0" smtClean="0"/>
              <a:t>                                                                           фольклорист</a:t>
            </a:r>
            <a:r>
              <a:rPr lang="ru-RU" sz="2400" dirty="0" smtClean="0"/>
              <a:t>, </a:t>
            </a:r>
            <a:r>
              <a:rPr lang="ru-RU" sz="2400" dirty="0" err="1" smtClean="0"/>
              <a:t>етнограф</a:t>
            </a:r>
            <a:r>
              <a:rPr lang="ru-RU" sz="2400" dirty="0" smtClean="0"/>
              <a:t>, </a:t>
            </a:r>
            <a:endParaRPr lang="ru-RU" sz="2400" dirty="0" smtClean="0"/>
          </a:p>
          <a:p>
            <a:pPr algn="just">
              <a:buNone/>
            </a:pPr>
            <a:r>
              <a:rPr lang="ru-RU" sz="2400" dirty="0" smtClean="0"/>
              <a:t>                                                                   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зробив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внесок</a:t>
            </a:r>
            <a:r>
              <a:rPr lang="ru-RU" sz="2400" dirty="0" smtClean="0"/>
              <a:t>  </a:t>
            </a:r>
          </a:p>
          <a:p>
            <a:pPr algn="r">
              <a:buNone/>
            </a:pPr>
            <a:r>
              <a:rPr lang="ru-RU" sz="2400" dirty="0" err="1" smtClean="0"/>
              <a:t>і</a:t>
            </a:r>
            <a:r>
              <a:rPr lang="ru-RU" sz="2400" dirty="0" smtClean="0"/>
              <a:t> в </a:t>
            </a:r>
            <a:r>
              <a:rPr lang="ru-RU" sz="2400" dirty="0" err="1" smtClean="0"/>
              <a:t>києвознавство</a:t>
            </a:r>
            <a:r>
              <a:rPr lang="ru-RU" sz="2400" dirty="0" smtClean="0"/>
              <a:t>.  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                                                  М</a:t>
            </a:r>
            <a:r>
              <a:rPr lang="ru-RU" sz="2400" dirty="0" smtClean="0"/>
              <a:t>. Максимович </a:t>
            </a:r>
            <a:r>
              <a:rPr lang="ru-RU" sz="2400" dirty="0" smtClean="0"/>
              <a:t>видав </a:t>
            </a:r>
            <a:r>
              <a:rPr lang="ru-RU" sz="2400" dirty="0" smtClean="0"/>
              <a:t>два томи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                                                               альманаху «Киевлянин»,               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                                                                          а </a:t>
            </a:r>
            <a:r>
              <a:rPr lang="uk-UA" sz="2400" dirty="0" smtClean="0"/>
              <a:t>пізніше в Петербурзі</a:t>
            </a:r>
            <a:endParaRPr lang="ru-RU" sz="2400" dirty="0" smtClean="0"/>
          </a:p>
          <a:p>
            <a:pPr algn="r">
              <a:buNone/>
            </a:pPr>
            <a:r>
              <a:rPr lang="ru-RU" sz="2400" dirty="0" smtClean="0"/>
              <a:t>                                                                        </a:t>
            </a:r>
            <a:r>
              <a:rPr lang="ru-RU" sz="2400" dirty="0" err="1" smtClean="0"/>
              <a:t>побачила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праця</a:t>
            </a:r>
            <a:r>
              <a:rPr lang="ru-RU" sz="2400" dirty="0" smtClean="0"/>
              <a:t>                      «</a:t>
            </a:r>
            <a:r>
              <a:rPr lang="ru-RU" sz="2400" dirty="0" err="1" smtClean="0"/>
              <a:t>Листи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Київ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спогади</a:t>
            </a:r>
            <a:r>
              <a:rPr lang="ru-RU" sz="2400" dirty="0" smtClean="0"/>
              <a:t> про Тавриду».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37519"/>
            <a:ext cx="3414792" cy="4320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373216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r>
              <a:rPr lang="uk-UA" dirty="0" smtClean="0"/>
              <a:t>продовж XIX ст. Київський університет переживав часи піднесення й занепаду, однак завжди залишався одним із провідних центрів культури й науки Російської імперії. </a:t>
            </a:r>
          </a:p>
          <a:p>
            <a:endParaRPr lang="uk-UA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  <a:r>
              <a:rPr lang="uk-UA" dirty="0" smtClean="0"/>
              <a:t>ут працювали визначні історики </a:t>
            </a:r>
            <a:r>
              <a:rPr lang="uk-UA" dirty="0" smtClean="0"/>
              <a:t> </a:t>
            </a:r>
            <a:r>
              <a:rPr lang="uk-UA" dirty="0" smtClean="0"/>
              <a:t>й філологи М.Костомаров, В. Антонович, В. </a:t>
            </a:r>
            <a:r>
              <a:rPr lang="uk-UA" dirty="0" err="1" smtClean="0"/>
              <a:t>Іконніков</a:t>
            </a:r>
            <a:r>
              <a:rPr lang="uk-UA" dirty="0" smtClean="0"/>
              <a:t>,, математик </a:t>
            </a:r>
            <a:r>
              <a:rPr lang="uk-UA" u="sng" dirty="0" smtClean="0"/>
              <a:t>І.Рахманінов</a:t>
            </a:r>
            <a:r>
              <a:rPr lang="uk-UA" dirty="0" smtClean="0"/>
              <a:t>, фізик </a:t>
            </a:r>
            <a:r>
              <a:rPr lang="uk-UA" u="sng" dirty="0" smtClean="0"/>
              <a:t>М. </a:t>
            </a:r>
            <a:r>
              <a:rPr lang="uk-UA" u="sng" dirty="0" err="1" smtClean="0"/>
              <a:t>Аве-Наріус</a:t>
            </a:r>
            <a:r>
              <a:rPr lang="uk-UA" dirty="0" smtClean="0"/>
              <a:t>, хіміки </a:t>
            </a:r>
            <a:r>
              <a:rPr lang="uk-UA" u="sng" dirty="0" smtClean="0"/>
              <a:t>М. </a:t>
            </a:r>
            <a:r>
              <a:rPr lang="uk-UA" u="sng" dirty="0" err="1" smtClean="0"/>
              <a:t>Бунге</a:t>
            </a:r>
            <a:r>
              <a:rPr lang="uk-UA" u="sng" dirty="0" smtClean="0"/>
              <a:t> </a:t>
            </a:r>
            <a:r>
              <a:rPr lang="uk-UA" dirty="0" smtClean="0"/>
              <a:t>та </a:t>
            </a:r>
            <a:r>
              <a:rPr lang="uk-UA" u="sng" dirty="0" smtClean="0"/>
              <a:t>С.Реформатський</a:t>
            </a:r>
            <a:r>
              <a:rPr lang="uk-UA" dirty="0" smtClean="0"/>
              <a:t>, лікар </a:t>
            </a:r>
            <a:r>
              <a:rPr lang="uk-UA" u="sng" dirty="0" smtClean="0"/>
              <a:t>В. Караваєв </a:t>
            </a:r>
            <a:r>
              <a:rPr lang="uk-UA" dirty="0" smtClean="0"/>
              <a:t>та багато інших. </a:t>
            </a:r>
          </a:p>
          <a:p>
            <a:endParaRPr lang="uk-UA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uk-UA" dirty="0" smtClean="0"/>
              <a:t>еред випускників університету цієї доби були славетні українські вчені та політичні діячі </a:t>
            </a:r>
            <a:r>
              <a:rPr lang="uk-UA" u="sng" dirty="0" smtClean="0"/>
              <a:t>Михайло Драгоманов </a:t>
            </a:r>
            <a:r>
              <a:rPr lang="uk-UA" dirty="0" smtClean="0"/>
              <a:t>та </a:t>
            </a:r>
            <a:r>
              <a:rPr lang="uk-UA" u="sng" dirty="0" smtClean="0"/>
              <a:t>Михайло Грушевський</a:t>
            </a:r>
            <a:r>
              <a:rPr lang="uk-UA" dirty="0" smtClean="0"/>
              <a:t>, майбутні президенти Всеукраїнської академії наук </a:t>
            </a:r>
            <a:r>
              <a:rPr lang="uk-UA" u="sng" dirty="0" smtClean="0"/>
              <a:t>О.Левицький, В.</a:t>
            </a:r>
            <a:r>
              <a:rPr lang="uk-UA" u="sng" dirty="0" err="1" smtClean="0"/>
              <a:t>Липський</a:t>
            </a:r>
            <a:r>
              <a:rPr lang="uk-UA" dirty="0" smtClean="0"/>
              <a:t> та </a:t>
            </a:r>
            <a:r>
              <a:rPr lang="uk-UA" u="sng" dirty="0" smtClean="0"/>
              <a:t>Д. Заболотний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99</TotalTime>
  <Words>432</Words>
  <Application>Microsoft Office PowerPoint</Application>
  <PresentationFormat>Экран (4:3)</PresentationFormat>
  <Paragraphs>36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КИЇВСЬКИЙ УНІВЕРСИТЕТ  СВЯТОГО ВОЛОДИМИРА</vt:lpstr>
      <vt:lpstr>ІСТОРІЯ СТВОРЕННЯ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PROFI16</dc:creator>
  <cp:lastModifiedBy>PROFI16</cp:lastModifiedBy>
  <cp:revision>10</cp:revision>
  <dcterms:created xsi:type="dcterms:W3CDTF">2013-03-22T16:15:05Z</dcterms:created>
  <dcterms:modified xsi:type="dcterms:W3CDTF">2013-03-22T17:54:51Z</dcterms:modified>
</cp:coreProperties>
</file>