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1" d="100"/>
          <a:sy n="71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482FF9-3049-4229-81D8-F2F0DC7570F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92F326-EAEA-4303-AD56-2D9CA77F0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D330BA-1218-45F2-809C-015E99A6ECA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5E1C-9A19-47A7-A73C-4C292AC9D97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304B-56C2-48C0-A730-9B28BF0EB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B3ED-6478-4521-955E-76BB3A33509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23C1-9475-46E7-AFFE-881452557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F02B-FEB9-4A25-95A2-7F05131365E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F622-3AA4-47DF-A612-542FE6A48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BE8B-87AD-460F-BFF8-60554E1F30B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FD7C-E0D9-4BF2-AB2A-37048EF51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5625-691A-4C4E-AA1F-96BC0DDFDB5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8FE6-295D-41FC-B877-118C665B5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198F-20FB-4A40-A0A4-01C1AE7C768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6D511-E5E1-4EB8-8F89-A57706DED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F320-B77D-4413-BC33-BB22984E498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459C-040E-4008-AECE-AA3E53E36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ECC1E-89F6-45BA-AB3C-7670049843A7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5DC0-7C57-4B01-BBCF-558E791A3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E254-B362-4F73-8747-6CFE76902141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FBC5-E168-4CD0-A8EA-BF92B1EF0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32B9-2046-44CD-ACC0-A152AB207461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46B3-9512-4832-A41D-40D7A1094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573F-2BAC-40A3-B510-9EE7556801CC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1066-4441-4523-A87B-E6C97FC7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8E3DA-D030-4172-A13E-54CA035F92F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62CA4-4298-4B11-B805-6B2306F3F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988840"/>
            <a:ext cx="792088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Роль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Галицько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-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олинського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нязівства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у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збереженні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та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розвитку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української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культури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260648"/>
            <a:ext cx="446449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Презентація на тему: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716428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Архітектура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міст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та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культових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споруд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Галицько-Волинського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князівства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відображає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вплив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не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лише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візантійський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а в основному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європейський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що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дістав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назву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романського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стилю. </a:t>
            </a:r>
            <a:endParaRPr lang="ru-RU" sz="2400" b="1" dirty="0">
              <a:ln w="1905"/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916113"/>
            <a:ext cx="345598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3492500" y="4941888"/>
            <a:ext cx="33115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0000"/>
                </a:solidFill>
                <a:latin typeface="Calibri" pitchFamily="34" charset="0"/>
              </a:rPr>
              <a:t>Церква св. Пантелеймона у Галичі виконана у європейському романському стилі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657671"/>
            <a:ext cx="669674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Однак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місцеві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майстри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привносили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багато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своїх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місцевих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мотивів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він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мав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досить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виразний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національний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характер. </a:t>
            </a:r>
            <a:endParaRPr lang="ru-RU" sz="2400" b="1" dirty="0">
              <a:ln w="1905"/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52565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12776"/>
            <a:ext cx="5275813" cy="25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412875"/>
            <a:ext cx="86756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У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зв’язку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розвитком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торгівлі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Заходом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починається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в ХІІІ ст. в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Галичині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й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на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Волині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ріст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городів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 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420938"/>
            <a:ext cx="39957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C00000"/>
                </a:solidFill>
                <a:latin typeface="Calibri" pitchFamily="34" charset="0"/>
              </a:rPr>
              <a:t>З упадком Києва посередницька роль в торгівлі між Заходом і Сходом переходить до Галичини.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716338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Сюди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приїздять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купці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з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Польщі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Німеччини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Угорщини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Греції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з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Балкан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й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закуповують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продукти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місцевого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господарства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61025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Все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це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впливало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на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розвиток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і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збагачення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міст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на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розвиток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міської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культури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прикладних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мистецтв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закріплення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і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урізноманітнення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народних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обрядів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звичаїв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тощо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6044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рукописних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згадках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того часу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яскраво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змальовано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як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були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збудовані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у той час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пишно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прикрашені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холмські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церкви.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Справжнім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меценатом(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добровільна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безкорислива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діяльність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фізичних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осіб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у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матеріальній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фінансовій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та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іншій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підтримці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набувачів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благодійної</a:t>
            </a:r>
            <a:r>
              <a:rPr lang="ru-RU" sz="2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допомоги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) 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ділі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будування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прикрашання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храмів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став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Володимир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Василькович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338437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34778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усієї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будівничої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діяльності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Данила                                             Василька                         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Володимира</a:t>
            </a:r>
            <a:endParaRPr lang="ru-RU" sz="2000" b="1" dirty="0">
              <a:ln/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та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інших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князів</a:t>
            </a:r>
            <a:endParaRPr lang="ru-RU" sz="2000" b="1" dirty="0">
              <a:ln/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/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/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збереглися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до наших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часів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лише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руїни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але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й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на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основі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цих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руїн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та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різних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випадкових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знахідок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можна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бачити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що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мистецтво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в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Галицько-Волинській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державі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було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розвинуто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дуже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високо</a:t>
            </a:r>
            <a:r>
              <a:rPr lang="ru-RU" sz="20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ru-RU" sz="2000" b="1" dirty="0">
              <a:ln/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31913" y="836613"/>
            <a:ext cx="2519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2363" y="836613"/>
            <a:ext cx="14398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435600" y="908050"/>
            <a:ext cx="1873250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1844675"/>
            <a:ext cx="0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3360237" cy="22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7656" name="Прямоугольник 13"/>
          <p:cNvSpPr>
            <a:spLocks noChangeArrowheads="1"/>
          </p:cNvSpPr>
          <p:nvPr/>
        </p:nvSpPr>
        <p:spPr bwMode="auto">
          <a:xfrm>
            <a:off x="2627313" y="6165850"/>
            <a:ext cx="338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Calibri" pitchFamily="34" charset="0"/>
              </a:rPr>
              <a:t>замок Любарта у Луцьку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1"/>
            <a:ext cx="6876256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Галицько-Волинська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держава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близько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втягувалася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як в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політичні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так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духовні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культурні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інтереси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західної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Європи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endParaRPr lang="ru-RU" sz="24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341438"/>
            <a:ext cx="25209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5589240"/>
            <a:ext cx="723629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Помалу в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ужиток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входить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латинська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мова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церковні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обряди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дуже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нагадують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центральноєвропейські</a:t>
            </a:r>
            <a:r>
              <a:rPr lang="ru-RU" sz="24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3492500" y="4365625"/>
            <a:ext cx="2735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0000"/>
                </a:solidFill>
                <a:latin typeface="Calibri" pitchFamily="34" charset="0"/>
              </a:rPr>
              <a:t>Галицький боярин початку 13 століття у західноєвропейському озброєнні з візантійським шоломом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60444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Отже,протягом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ста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років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після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занепаду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Києва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Галицько-Волинське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князівство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слугувало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опорою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української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державності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412776"/>
            <a:ext cx="759633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цій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ролі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обидва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князівства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перейняливелику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частку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київської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спадщини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водночас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запобігали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захопленню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західноукраїнських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земель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Польщею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81128"/>
            <a:ext cx="8676456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Тим самим у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переламний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момент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історії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вони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зберегли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українців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чи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русинів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як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їх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тепер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називали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почуття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культурної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та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політичної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ідентичності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 </a:t>
            </a:r>
            <a:endParaRPr lang="ru-RU" sz="2000" b="1" dirty="0">
              <a:ln w="11430"/>
              <a:gradFill flip="none"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661248"/>
            <a:ext cx="7596336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Це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почуття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матиме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вирішальне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значення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для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їхнього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існування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як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окремого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національного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утвору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лихі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часи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що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насувалися</a:t>
            </a:r>
            <a:r>
              <a:rPr lang="ru-RU" sz="2000" b="1" dirty="0">
                <a:ln w="11430"/>
                <a:gradFill flip="none" rotWithShape="1"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sz="2000" b="1" dirty="0">
              <a:ln w="11430"/>
              <a:gradFill flip="none" rotWithShape="1"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6967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204864"/>
            <a:ext cx="84969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Дякую за увагу!</a:t>
            </a:r>
            <a:endParaRPr lang="ru-RU" sz="5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00213"/>
            <a:ext cx="59039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6237312"/>
            <a:ext cx="612068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Галицько-Волинське князівство 13-14ст.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88640"/>
            <a:ext cx="669674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Будучи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безпосереднім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спадкоємцем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Київської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Русі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Галицько-Волинське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князівство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відіграло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надзвичайно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важливу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роль 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історії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українського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народу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332656"/>
            <a:ext cx="8208912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Зберегло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від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завоювання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та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асиміляції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(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засвоєння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етнічною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меншістю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взірців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норм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домінуючої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культури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втратою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своїх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власних</a:t>
            </a:r>
            <a:r>
              <a:rPr lang="en-US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)</a:t>
            </a:r>
            <a:r>
              <a:rPr lang="en-US" sz="2000" b="1" i="1" dirty="0"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південну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та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західну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гілки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східного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слов´янства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сприяло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їхній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консолідації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(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Об'єднання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зімкнення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окремих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осіб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груп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організацій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для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посилення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боротьби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за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загальні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цілі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й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інтереси</a:t>
            </a:r>
            <a:r>
              <a:rPr lang="en-US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) 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та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усвідомленню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власної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самобутності</a:t>
            </a:r>
            <a:r>
              <a:rPr lang="uk-UA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;</a:t>
            </a:r>
            <a:endParaRPr lang="ru-RU" sz="2000" b="1" i="1" dirty="0">
              <a:ln w="1905"/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60848"/>
            <a:ext cx="6120680" cy="45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260648"/>
            <a:ext cx="576064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стало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новим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після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занепаду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Києва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центром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політичного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та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економічного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життя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;</a:t>
            </a:r>
            <a:endParaRPr lang="ru-RU" sz="2000" b="1" i="1" dirty="0">
              <a:ln w="1905"/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996952"/>
            <a:ext cx="518457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модернізувало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давньоруську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державну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організацію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;</a:t>
            </a:r>
            <a:endParaRPr lang="ru-RU" sz="2000" b="1" i="1" dirty="0">
              <a:ln w="1905"/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5842337"/>
            <a:ext cx="590465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розширило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сферу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дії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західноєвропейської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культури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сприяло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поступовому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подоланню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однобічного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візантійського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впливу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;</a:t>
            </a:r>
            <a:endParaRPr lang="ru-RU" sz="2000" b="1" i="1" dirty="0">
              <a:ln w="1905"/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51125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190" r="62779"/>
          <a:stretch>
            <a:fillRect/>
          </a:stretch>
        </p:blipFill>
        <p:spPr bwMode="auto">
          <a:xfrm>
            <a:off x="2843213" y="3644900"/>
            <a:ext cx="21605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r="37944"/>
          <a:stretch>
            <a:fillRect/>
          </a:stretch>
        </p:blipFill>
        <p:spPr bwMode="auto">
          <a:xfrm>
            <a:off x="5003800" y="3357563"/>
            <a:ext cx="28813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76672"/>
            <a:ext cx="770485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продовжило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славні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дипломатичні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традиції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Київської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Русі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ще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100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років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після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встановлення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золотоординського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іга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представляло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східнослов´янську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державність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на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міжнародній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арені</a:t>
            </a:r>
            <a:r>
              <a:rPr lang="ru-RU" sz="2000" b="1" i="1" dirty="0">
                <a:ln w="1905"/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  <a:endParaRPr lang="ru-RU" sz="2000" b="1" i="1" dirty="0">
              <a:ln w="1905"/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4536504" cy="29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5112568" cy="280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3995738" y="6211888"/>
            <a:ext cx="457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6600"/>
                </a:solidFill>
                <a:latin typeface="Calibri" pitchFamily="34" charset="0"/>
              </a:rPr>
              <a:t>Похід кн. Олега на Константинополь і его повернення в Київ. Мініатюра з радзивіоівського літопису XV в. 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684213" y="4652963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6600"/>
                </a:solidFill>
                <a:latin typeface="Calibri" pitchFamily="34" charset="0"/>
              </a:rPr>
              <a:t>Хрещення княгині Ольги. Мініатюра з радзивіоівського літопису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620688"/>
            <a:ext cx="6876256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Після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утвердження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зміцнення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Галицько-Волинське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князівство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відігравало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значну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роль в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розвитку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культури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Русі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хоча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Київ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залишався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найвизначнішим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центром.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349500"/>
            <a:ext cx="5256213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3348038" y="5949950"/>
            <a:ext cx="4572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solidFill>
                  <a:srgbClr val="FF0000"/>
                </a:solidFill>
                <a:latin typeface="Calibri" pitchFamily="34" charset="0"/>
              </a:rPr>
              <a:t>Панорама,мініатюра в музеї при Михайловскім соборі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700808"/>
            <a:ext cx="718254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часи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роздробленості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в XIII—XIV ст.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князівства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Південно-Західної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Русі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продовжували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культурний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розвиток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на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базі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того,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вже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було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накопичено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за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попередні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століття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29200"/>
            <a:ext cx="669674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Важливим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було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те,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духовне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життя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мало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чітко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визначений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національний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характер,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оскільки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більшість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населення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складали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українці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088232" cy="262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933056"/>
            <a:ext cx="212650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996952"/>
            <a:ext cx="2088232" cy="251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590465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Відбувався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подальший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розвиток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народної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творчості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зароджувалися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його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нові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форми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 </a:t>
            </a:r>
            <a:endParaRPr lang="ru-RU" sz="2000" b="1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988840"/>
            <a:ext cx="511256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Розвивалися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обрядова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пісенність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весільні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жнивові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купальські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петрівочні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пісні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та веснянки</a:t>
            </a:r>
            <a:endParaRPr lang="ru-RU" sz="2000" b="1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581128"/>
            <a:ext cx="57961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Фольклорні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жанри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були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репрезентовані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казками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новелами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легендами,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переказами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i="1" dirty="0" err="1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й</a:t>
            </a:r>
            <a:r>
              <a:rPr lang="ru-RU" sz="2000" b="1" i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притчами.</a:t>
            </a:r>
            <a:endParaRPr lang="ru-RU" sz="2000" b="1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512" y="2204864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12600" t="17640" r="16841"/>
          <a:stretch>
            <a:fillRect/>
          </a:stretch>
        </p:blipFill>
        <p:spPr bwMode="auto">
          <a:xfrm>
            <a:off x="179512" y="1988840"/>
            <a:ext cx="2520280" cy="271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705678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Галицько-Волинському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князівстві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освічених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людей залучали до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роботи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князівських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єпископських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канцеляріях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де вони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готували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тексти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грамот, вели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дипломатичне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листування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переважно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латинською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мовою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741682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Більшість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князів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бояр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були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освіченими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людьми.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5514751" cy="412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55650" y="6381750"/>
            <a:ext cx="511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i="1">
                <a:solidFill>
                  <a:srgbClr val="FF0000"/>
                </a:solidFill>
                <a:latin typeface="Calibri" pitchFamily="34" charset="0"/>
              </a:rPr>
              <a:t>Данило Галицький (1201–1264)</a:t>
            </a:r>
            <a:endParaRPr lang="ru-RU" sz="1400" i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</Template>
  <TotalTime>0</TotalTime>
  <Words>126</Words>
  <Application>Microsoft Office PowerPoint</Application>
  <PresentationFormat>Экран (4:3)</PresentationFormat>
  <Paragraphs>12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Thème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Максим</cp:lastModifiedBy>
  <cp:revision>35</cp:revision>
  <dcterms:created xsi:type="dcterms:W3CDTF">2012-10-06T05:27:29Z</dcterms:created>
  <dcterms:modified xsi:type="dcterms:W3CDTF">2012-12-27T17:36:12Z</dcterms:modified>
</cp:coreProperties>
</file>