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54AB071A-F434-4FA4-B584-332A2C3474F5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E888644-8551-4F90-AFF6-7F4DBEF6A7B1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772816"/>
            <a:ext cx="4608512" cy="1728192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Нестор Іванович Махно</a:t>
            </a:r>
            <a:endParaRPr lang="uk-UA" sz="4000" cap="none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645024"/>
            <a:ext cx="3024336" cy="3024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27584" y="1988840"/>
            <a:ext cx="3600400" cy="4536504"/>
          </a:xfrm>
        </p:spPr>
        <p:txBody>
          <a:bodyPr>
            <a:noAutofit/>
          </a:bodyPr>
          <a:lstStyle/>
          <a:p>
            <a:pPr algn="l"/>
            <a:r>
              <a:rPr lang="uk-UA" dirty="0" smtClean="0"/>
              <a:t>Народився </a:t>
            </a:r>
            <a:r>
              <a:rPr lang="uk-UA" dirty="0"/>
              <a:t>8 листопада 1888 року у родині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Родіоновича</a:t>
            </a:r>
            <a:r>
              <a:rPr lang="ru-RU" dirty="0"/>
              <a:t> </a:t>
            </a:r>
            <a:r>
              <a:rPr lang="ru-RU" dirty="0" err="1"/>
              <a:t>Махна</a:t>
            </a:r>
            <a:r>
              <a:rPr lang="ru-RU" dirty="0"/>
              <a:t>, державного </a:t>
            </a:r>
            <a:r>
              <a:rPr lang="ru-RU" dirty="0" smtClean="0"/>
              <a:t>селянина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Євдокії</a:t>
            </a:r>
            <a:r>
              <a:rPr lang="ru-RU" dirty="0"/>
              <a:t>.</a:t>
            </a:r>
          </a:p>
          <a:p>
            <a:pPr algn="l"/>
            <a:r>
              <a:rPr lang="ru-RU" dirty="0"/>
              <a:t>Махно </a:t>
            </a:r>
            <a:r>
              <a:rPr lang="ru-RU" dirty="0" err="1"/>
              <a:t>закінчив</a:t>
            </a:r>
            <a:r>
              <a:rPr lang="ru-RU" dirty="0"/>
              <a:t> церковно-</a:t>
            </a:r>
            <a:r>
              <a:rPr lang="ru-RU" dirty="0" err="1"/>
              <a:t>приходську</a:t>
            </a:r>
            <a:r>
              <a:rPr lang="ru-RU" dirty="0"/>
              <a:t> школу і з 7-річного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на </a:t>
            </a:r>
            <a:r>
              <a:rPr lang="ru-RU" dirty="0" err="1"/>
              <a:t>багатих</a:t>
            </a:r>
            <a:r>
              <a:rPr lang="ru-RU" dirty="0"/>
              <a:t> хуторян, у </a:t>
            </a:r>
            <a:r>
              <a:rPr lang="ru-RU" dirty="0" err="1"/>
              <a:t>малярній</a:t>
            </a:r>
            <a:r>
              <a:rPr lang="ru-RU" dirty="0"/>
              <a:t> </a:t>
            </a:r>
            <a:r>
              <a:rPr lang="ru-RU" dirty="0" err="1"/>
              <a:t>майстерні</a:t>
            </a:r>
            <a:r>
              <a:rPr lang="ru-RU" dirty="0"/>
              <a:t>, в </a:t>
            </a:r>
            <a:r>
              <a:rPr lang="ru-RU" dirty="0" err="1"/>
              <a:t>купецькій</a:t>
            </a:r>
            <a:r>
              <a:rPr lang="ru-RU" dirty="0"/>
              <a:t> </a:t>
            </a:r>
            <a:r>
              <a:rPr lang="ru-RU" dirty="0" err="1"/>
              <a:t>лавці</a:t>
            </a:r>
            <a:r>
              <a:rPr lang="ru-RU" dirty="0"/>
              <a:t>, а </a:t>
            </a:r>
            <a:r>
              <a:rPr lang="ru-RU" dirty="0" err="1"/>
              <a:t>пізніше</a:t>
            </a:r>
            <a:r>
              <a:rPr lang="ru-RU" dirty="0"/>
              <a:t> - </a:t>
            </a:r>
            <a:r>
              <a:rPr lang="ru-RU" dirty="0" err="1"/>
              <a:t>чорноробом</a:t>
            </a:r>
            <a:r>
              <a:rPr lang="ru-RU" dirty="0"/>
              <a:t> на </a:t>
            </a:r>
            <a:r>
              <a:rPr lang="ru-RU" dirty="0" err="1"/>
              <a:t>чавунно-ливарному</a:t>
            </a:r>
            <a:r>
              <a:rPr lang="ru-RU" dirty="0"/>
              <a:t> </a:t>
            </a:r>
            <a:r>
              <a:rPr lang="ru-RU" dirty="0" err="1"/>
              <a:t>заводі</a:t>
            </a:r>
            <a:r>
              <a:rPr lang="ru-RU" dirty="0"/>
              <a:t> . </a:t>
            </a:r>
          </a:p>
          <a:p>
            <a:pPr algn="l"/>
            <a:endParaRPr lang="uk-UA" dirty="0"/>
          </a:p>
          <a:p>
            <a:pPr algn="l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Дитинство</a:t>
            </a:r>
            <a:endParaRPr lang="uk-UA" sz="4000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2736304" cy="4341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5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4464496" cy="4752528"/>
          </a:xfrm>
        </p:spPr>
        <p:txBody>
          <a:bodyPr>
            <a:noAutofit/>
          </a:bodyPr>
          <a:lstStyle/>
          <a:p>
            <a:pPr algn="l"/>
            <a:r>
              <a:rPr lang="uk-UA" dirty="0"/>
              <a:t>У 1906 став членом анархістської організації «Спілка бідних хліборобів», що діяла на Катеринославщині та брала участь у терористичних актах і бандитських нападах .</a:t>
            </a:r>
          </a:p>
          <a:p>
            <a:pPr algn="l"/>
            <a:r>
              <a:rPr lang="uk-UA" dirty="0"/>
              <a:t>Уночі 14 жовтня 1906 відбулося перше бойове хрещення Нестора: троє озброєних анархістів у паперових чорних масках увірвалися до будинку місцевого торговця </a:t>
            </a:r>
            <a:r>
              <a:rPr lang="uk-UA" dirty="0" err="1"/>
              <a:t>Ісаака</a:t>
            </a:r>
            <a:r>
              <a:rPr lang="uk-UA" dirty="0"/>
              <a:t> </a:t>
            </a:r>
            <a:r>
              <a:rPr lang="uk-UA" dirty="0" err="1"/>
              <a:t>Брука</a:t>
            </a:r>
            <a:r>
              <a:rPr lang="uk-UA" dirty="0"/>
              <a:t> і стали вимагати гроші. Махна уперше було заарештовано за звинуваченням у </a:t>
            </a:r>
            <a:r>
              <a:rPr lang="uk-UA" dirty="0" smtClean="0"/>
              <a:t>тероризмі.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2800" cap="none" dirty="0">
                <a:ln w="50800"/>
                <a:solidFill>
                  <a:schemeClr val="bg1">
                    <a:shade val="50000"/>
                  </a:schemeClr>
                </a:solidFill>
              </a:rPr>
              <a:t>Початок політичної діяльності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060847"/>
            <a:ext cx="3233392" cy="4320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34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988840"/>
            <a:ext cx="8352928" cy="4248472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uk-UA" dirty="0" smtClean="0">
                <a:solidFill>
                  <a:schemeClr val="bg1"/>
                </a:solidFill>
              </a:rPr>
              <a:t>27 серпня 1908 Махно було заарештовано знову. Йому інкримінували вбивство поліцейського Андрія </a:t>
            </a:r>
            <a:r>
              <a:rPr lang="uk-UA" dirty="0" err="1" smtClean="0">
                <a:solidFill>
                  <a:schemeClr val="bg1"/>
                </a:solidFill>
              </a:rPr>
              <a:t>Гура</a:t>
            </a:r>
            <a:r>
              <a:rPr lang="uk-UA" dirty="0" smtClean="0">
                <a:solidFill>
                  <a:schemeClr val="bg1"/>
                </a:solidFill>
              </a:rPr>
              <a:t>. З 22 по 26 березня 1910го року у Катеринославі Тимчасовий Одеський окружний військовий суд розглядав справу 13 </a:t>
            </a:r>
            <a:r>
              <a:rPr lang="uk-UA" dirty="0" err="1" smtClean="0">
                <a:solidFill>
                  <a:schemeClr val="bg1"/>
                </a:solidFill>
              </a:rPr>
              <a:t>гуляйпільських</a:t>
            </a:r>
            <a:r>
              <a:rPr lang="uk-UA" dirty="0" smtClean="0">
                <a:solidFill>
                  <a:schemeClr val="bg1"/>
                </a:solidFill>
              </a:rPr>
              <a:t> анархістів, серед яких був і Нестор Махно. Суд засудив до шибениці 5 </a:t>
            </a:r>
            <a:r>
              <a:rPr lang="uk-UA" dirty="0" err="1" smtClean="0">
                <a:solidFill>
                  <a:schemeClr val="bg1"/>
                </a:solidFill>
              </a:rPr>
              <a:t>гуляйпільських</a:t>
            </a:r>
            <a:r>
              <a:rPr lang="uk-UA" dirty="0" smtClean="0">
                <a:solidFill>
                  <a:schemeClr val="bg1"/>
                </a:solidFill>
              </a:rPr>
              <a:t> анархістів (Н. Махна, Є. Бондаренка, К. Кириченка, Ю. Орлова, Н. </a:t>
            </a:r>
            <a:r>
              <a:rPr lang="uk-UA" dirty="0" err="1" smtClean="0">
                <a:solidFill>
                  <a:schemeClr val="bg1"/>
                </a:solidFill>
              </a:rPr>
              <a:t>Альтгаузена</a:t>
            </a:r>
            <a:r>
              <a:rPr lang="uk-UA" dirty="0" smtClean="0">
                <a:solidFill>
                  <a:schemeClr val="bg1"/>
                </a:solidFill>
              </a:rPr>
              <a:t>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dirty="0" smtClean="0">
                <a:solidFill>
                  <a:schemeClr val="bg1"/>
                </a:solidFill>
              </a:rPr>
              <a:t>Як неповнолітньому, Нестору Махно було замінене покарання 10 роками каторги.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dirty="0" smtClean="0">
                <a:solidFill>
                  <a:schemeClr val="bg1"/>
                </a:solidFill>
              </a:rPr>
              <a:t>Відбуваючи ув'язнення у Бутирській в'язниці, Махно займався самоосвітою - допомагала багата бібліотека в'язниці і спілкування з іншими ув'язненими.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3200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Арешт за вбивство</a:t>
            </a:r>
            <a:endParaRPr lang="uk-UA" sz="3200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31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44008" y="1833228"/>
            <a:ext cx="4473366" cy="5013176"/>
          </a:xfrm>
        </p:spPr>
        <p:txBody>
          <a:bodyPr>
            <a:noAutofit/>
          </a:bodyPr>
          <a:lstStyle/>
          <a:p>
            <a:pPr algn="l"/>
            <a:r>
              <a:rPr lang="uk-UA" dirty="0"/>
              <a:t>Після Лютневої революції 1917 у Росії, Махно повернувся </a:t>
            </a:r>
            <a:r>
              <a:rPr lang="uk-UA" dirty="0" smtClean="0"/>
              <a:t>на </a:t>
            </a:r>
            <a:r>
              <a:rPr lang="uk-UA" dirty="0"/>
              <a:t>Катеринославщину, де розгорнув широку діяльність як політик і військовий діяч. </a:t>
            </a:r>
            <a:r>
              <a:rPr lang="uk-UA" dirty="0" smtClean="0"/>
              <a:t>Заснував Селянську Спілку, </a:t>
            </a:r>
            <a:r>
              <a:rPr lang="uk-UA" dirty="0"/>
              <a:t>очолював місцеву раду робітничих і селянських депутатів та профспілку </a:t>
            </a:r>
            <a:r>
              <a:rPr lang="uk-UA" dirty="0" smtClean="0"/>
              <a:t>деревообробників. </a:t>
            </a:r>
          </a:p>
          <a:p>
            <a:pPr algn="l"/>
            <a:r>
              <a:rPr lang="uk-UA" dirty="0"/>
              <a:t>У кінці 1917 р. — початку 1918 р. Махно сформував «селянські вільні батальйони», які розпочали боротьбу проти козачих частин з Південно-Західного і Румунського </a:t>
            </a:r>
            <a:r>
              <a:rPr lang="uk-UA" dirty="0" smtClean="0"/>
              <a:t>фронтів.</a:t>
            </a:r>
            <a:endParaRPr lang="uk-UA" dirty="0"/>
          </a:p>
          <a:p>
            <a:pPr algn="l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4565" y="980728"/>
            <a:ext cx="4114800" cy="70104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>
                <a:ln w="50800"/>
                <a:solidFill>
                  <a:schemeClr val="bg1">
                    <a:shade val="50000"/>
                  </a:schemeClr>
                </a:solidFill>
              </a:rPr>
              <a:t>1917–1921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4290445" cy="2874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47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З початку січня 1919 р. Махно розпочав боротьбу проти денікінців, військ Директорії та Антанти. Його повстанська армія увійшла до складу Української Радянської Армії.</a:t>
            </a:r>
          </a:p>
          <a:p>
            <a:pPr algn="just"/>
            <a:r>
              <a:rPr lang="uk-UA" dirty="0"/>
              <a:t>Улітку 1918 р. Махно організувавши невеликий повстанський загін під назвою «Чорна Гвардія», розпочав боротьбу проти </a:t>
            </a:r>
            <a:r>
              <a:rPr lang="uk-UA" dirty="0" err="1"/>
              <a:t>німецько-австро-угорських</a:t>
            </a:r>
            <a:r>
              <a:rPr lang="uk-UA" dirty="0"/>
              <a:t> окупантів та уряду гетьмана П.Скоропадського</a:t>
            </a:r>
            <a:r>
              <a:rPr lang="uk-UA" dirty="0" smtClean="0"/>
              <a:t>.</a:t>
            </a:r>
          </a:p>
          <a:p>
            <a:pPr algn="just"/>
            <a:r>
              <a:rPr lang="ru-RU" dirty="0"/>
              <a:t>У </a:t>
            </a:r>
            <a:r>
              <a:rPr lang="ru-RU" dirty="0" err="1"/>
              <a:t>червні</a:t>
            </a:r>
            <a:r>
              <a:rPr lang="ru-RU" dirty="0"/>
              <a:t> 1919 </a:t>
            </a:r>
            <a:r>
              <a:rPr lang="ru-RU" dirty="0" smtClean="0"/>
              <a:t>р. </a:t>
            </a: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 smtClean="0"/>
              <a:t>оголосила</a:t>
            </a:r>
            <a:r>
              <a:rPr lang="ru-RU" dirty="0" smtClean="0"/>
              <a:t> </a:t>
            </a:r>
            <a:r>
              <a:rPr lang="ru-RU" dirty="0" err="1"/>
              <a:t>Махна</a:t>
            </a:r>
            <a:r>
              <a:rPr lang="ru-RU" dirty="0"/>
              <a:t> «поза законом».</a:t>
            </a:r>
          </a:p>
          <a:p>
            <a:pPr algn="just"/>
            <a:r>
              <a:rPr lang="ru-RU" dirty="0"/>
              <a:t>З </a:t>
            </a:r>
            <a:r>
              <a:rPr lang="ru-RU" dirty="0" err="1"/>
              <a:t>кінця</a:t>
            </a:r>
            <a:r>
              <a:rPr lang="ru-RU" dirty="0"/>
              <a:t> листопада 1920 р. до </a:t>
            </a:r>
            <a:r>
              <a:rPr lang="ru-RU" dirty="0" err="1"/>
              <a:t>серпня</a:t>
            </a:r>
            <a:r>
              <a:rPr lang="ru-RU" dirty="0"/>
              <a:t> 1921 р. Махно </a:t>
            </a:r>
            <a:r>
              <a:rPr lang="ru-RU" dirty="0" err="1"/>
              <a:t>вів</a:t>
            </a:r>
            <a:r>
              <a:rPr lang="ru-RU" dirty="0"/>
              <a:t> </a:t>
            </a:r>
            <a:r>
              <a:rPr lang="ru-RU" dirty="0" err="1"/>
              <a:t>виснажливу</a:t>
            </a:r>
            <a:r>
              <a:rPr lang="ru-RU" dirty="0"/>
              <a:t> і </a:t>
            </a:r>
            <a:r>
              <a:rPr lang="ru-RU" dirty="0" err="1"/>
              <a:t>запеклу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більшовицької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здійснивши</a:t>
            </a:r>
            <a:r>
              <a:rPr lang="ru-RU" dirty="0"/>
              <a:t> ряд </a:t>
            </a:r>
            <a:r>
              <a:rPr lang="ru-RU" dirty="0" err="1"/>
              <a:t>повстанських</a:t>
            </a:r>
            <a:r>
              <a:rPr lang="ru-RU" dirty="0"/>
              <a:t> </a:t>
            </a:r>
            <a:r>
              <a:rPr lang="ru-RU" dirty="0" err="1"/>
              <a:t>походів</a:t>
            </a:r>
            <a:r>
              <a:rPr lang="ru-RU" dirty="0"/>
              <a:t> по </a:t>
            </a:r>
            <a:r>
              <a:rPr lang="ru-RU" dirty="0" err="1"/>
              <a:t>Азовському</a:t>
            </a:r>
            <a:r>
              <a:rPr lang="ru-RU" dirty="0"/>
              <a:t> </a:t>
            </a:r>
            <a:r>
              <a:rPr lang="ru-RU" dirty="0" err="1"/>
              <a:t>побережжі</a:t>
            </a:r>
            <a:r>
              <a:rPr lang="ru-RU" dirty="0"/>
              <a:t>, на Дон і у </a:t>
            </a:r>
            <a:r>
              <a:rPr lang="ru-RU" dirty="0" err="1"/>
              <a:t>Поволжя</a:t>
            </a:r>
            <a:r>
              <a:rPr lang="ru-RU" dirty="0"/>
              <a:t>.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>
                <a:ln w="50800"/>
                <a:solidFill>
                  <a:schemeClr val="bg1">
                    <a:shade val="50000"/>
                  </a:schemeClr>
                </a:solidFill>
              </a:rPr>
              <a:t>1917–1921</a:t>
            </a:r>
          </a:p>
        </p:txBody>
      </p:sp>
    </p:spTree>
    <p:extLst>
      <p:ext uri="{BB962C8B-B14F-4D97-AF65-F5344CB8AC3E}">
        <p14:creationId xmlns:p14="http://schemas.microsoft.com/office/powerpoint/2010/main" val="4814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552" y="1932824"/>
            <a:ext cx="4104456" cy="4576528"/>
          </a:xfrm>
        </p:spPr>
        <p:txBody>
          <a:bodyPr/>
          <a:lstStyle/>
          <a:p>
            <a:pPr algn="l"/>
            <a:r>
              <a:rPr lang="uk-UA" dirty="0"/>
              <a:t>28 серпня 1921 р. Махно разом з 77 бійцями перейшов кордон з Румунією. Деякий час Махно жив у Бухаресті, згодом у Варшаві. У вересні 1923 був заарештований польською владою.</a:t>
            </a:r>
          </a:p>
          <a:p>
            <a:pPr algn="l"/>
            <a:r>
              <a:rPr lang="uk-UA" dirty="0"/>
              <a:t>У кінці 1923 </a:t>
            </a:r>
          </a:p>
          <a:p>
            <a:pPr algn="l"/>
            <a:r>
              <a:rPr lang="uk-UA" dirty="0"/>
              <a:t>Махно з сім'єю спочатку оселився в </a:t>
            </a:r>
            <a:r>
              <a:rPr lang="uk-UA" dirty="0" err="1"/>
              <a:t>Торуні</a:t>
            </a:r>
            <a:r>
              <a:rPr lang="uk-UA" dirty="0"/>
              <a:t>, згодом — у </a:t>
            </a:r>
            <a:r>
              <a:rPr lang="uk-UA" dirty="0" err="1"/>
              <a:t>Данцігу</a:t>
            </a:r>
            <a:r>
              <a:rPr lang="uk-UA" dirty="0"/>
              <a:t> (тепер Гданськ, Польща), де постійно перебував під наглядом поліції.</a:t>
            </a:r>
          </a:p>
          <a:p>
            <a:pPr algn="l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Еміграція</a:t>
            </a:r>
            <a:endParaRPr lang="uk-UA" sz="4000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451" y="1988840"/>
            <a:ext cx="3191561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98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3744416" cy="4680520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/>
              <a:t>У квітні 1925 переїхав до Парижа, де жив у </a:t>
            </a:r>
            <a:r>
              <a:rPr lang="uk-UA" dirty="0" err="1"/>
              <a:t>Венсені</a:t>
            </a:r>
            <a:r>
              <a:rPr lang="uk-UA" dirty="0"/>
              <a:t>, працював теслярем та робітником сцени паризької «</a:t>
            </a:r>
            <a:r>
              <a:rPr lang="uk-UA" dirty="0" err="1"/>
              <a:t>Ґранд</a:t>
            </a:r>
            <a:r>
              <a:rPr lang="uk-UA" dirty="0"/>
              <a:t> Опера» та в кіностудіях. Підтримував активні зв'язки з міжнародним анархістським </a:t>
            </a:r>
            <a:r>
              <a:rPr lang="uk-UA" dirty="0" smtClean="0"/>
              <a:t>рухом. </a:t>
            </a:r>
          </a:p>
          <a:p>
            <a:pPr algn="l"/>
            <a:r>
              <a:rPr lang="uk-UA" dirty="0" smtClean="0"/>
              <a:t>Помер </a:t>
            </a:r>
            <a:r>
              <a:rPr lang="uk-UA" dirty="0"/>
              <a:t>Нестор Іванович Махно 6 липня 1934 року від туберкульозу, у Парижі. Урну з прахом Махно замуровано в стіні комунарів на кладовищі </a:t>
            </a:r>
            <a:r>
              <a:rPr lang="uk-UA" dirty="0" err="1"/>
              <a:t>Пер-Лашез</a:t>
            </a:r>
            <a:r>
              <a:rPr lang="uk-UA" dirty="0"/>
              <a:t>.</a:t>
            </a:r>
          </a:p>
          <a:p>
            <a:pPr algn="l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4000" cap="none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Еміграція</a:t>
            </a:r>
            <a:endParaRPr lang="uk-UA" cap="none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73" t="-1" r="16911" b="5146"/>
          <a:stretch/>
        </p:blipFill>
        <p:spPr>
          <a:xfrm>
            <a:off x="4427984" y="1988840"/>
            <a:ext cx="4274777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08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9600" dirty="0" smtClean="0"/>
              <a:t>Дякую за увагу!!!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3398455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Другая 31">
      <a:dk1>
        <a:srgbClr val="595959"/>
      </a:dk1>
      <a:lt1>
        <a:sysClr val="window" lastClr="FFFFFF"/>
      </a:lt1>
      <a:dk2>
        <a:srgbClr val="CCE382"/>
      </a:dk2>
      <a:lt2>
        <a:srgbClr val="F4F9E4"/>
      </a:lt2>
      <a:accent1>
        <a:srgbClr val="9B9B9B"/>
      </a:accent1>
      <a:accent2>
        <a:srgbClr val="CAE57B"/>
      </a:accent2>
      <a:accent3>
        <a:srgbClr val="C8FDFC"/>
      </a:accent3>
      <a:accent4>
        <a:srgbClr val="FFFE99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Другая 7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72</TotalTime>
  <Words>518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BlackTie</vt:lpstr>
      <vt:lpstr>Нестор Іванович Махно</vt:lpstr>
      <vt:lpstr>Дитинство</vt:lpstr>
      <vt:lpstr>Початок політичної діяльності</vt:lpstr>
      <vt:lpstr>Арешт за вбивство</vt:lpstr>
      <vt:lpstr>1917–1921</vt:lpstr>
      <vt:lpstr>1917–1921</vt:lpstr>
      <vt:lpstr>Еміграція</vt:lpstr>
      <vt:lpstr>Еміграція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Нестор Іванович Махно</dc:title>
  <dc:creator>Оленченко</dc:creator>
  <cp:lastModifiedBy>Оленченко</cp:lastModifiedBy>
  <cp:revision>5</cp:revision>
  <dcterms:created xsi:type="dcterms:W3CDTF">2013-04-16T17:16:01Z</dcterms:created>
  <dcterms:modified xsi:type="dcterms:W3CDTF">2013-04-16T18:28:03Z</dcterms:modified>
</cp:coreProperties>
</file>