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71" r:id="rId3"/>
    <p:sldId id="272" r:id="rId4"/>
    <p:sldId id="257" r:id="rId5"/>
    <p:sldId id="258" r:id="rId6"/>
    <p:sldId id="259" r:id="rId7"/>
    <p:sldId id="260" r:id="rId8"/>
    <p:sldId id="265" r:id="rId9"/>
    <p:sldId id="261" r:id="rId10"/>
    <p:sldId id="273" r:id="rId11"/>
    <p:sldId id="262" r:id="rId12"/>
    <p:sldId id="274" r:id="rId13"/>
    <p:sldId id="263" r:id="rId14"/>
    <p:sldId id="264" r:id="rId15"/>
    <p:sldId id="266" r:id="rId16"/>
    <p:sldId id="275" r:id="rId17"/>
    <p:sldId id="267" r:id="rId18"/>
    <p:sldId id="269" r:id="rId19"/>
    <p:sldId id="270" r:id="rId20"/>
    <p:sldId id="276" r:id="rId21"/>
    <p:sldId id="278" r:id="rId22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uk-UA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uk-UA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B8A5ACA-FC6E-4A6E-8A17-DAC8A73840B4}" type="slidenum">
              <a:rPr lang="uk-UA" altLang="ru-RU" smtClean="0"/>
              <a:pPr>
                <a:defRPr/>
              </a:pPr>
              <a:t>‹#›</a:t>
            </a:fld>
            <a:endParaRPr lang="uk-UA" alt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E8B76B-DBFF-45DD-AC5F-1CC92611AB05}" type="slidenum">
              <a:rPr lang="uk-UA" altLang="ru-RU" smtClean="0"/>
              <a:pPr>
                <a:defRPr/>
              </a:pPr>
              <a:t>‹#›</a:t>
            </a:fld>
            <a:endParaRPr lang="uk-UA" alt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9777F-11CC-47A6-A076-A040401E9644}" type="slidenum">
              <a:rPr lang="uk-UA" altLang="ru-RU" smtClean="0"/>
              <a:pPr>
                <a:defRPr/>
              </a:pPr>
              <a:t>‹#›</a:t>
            </a:fld>
            <a:endParaRPr lang="uk-UA" alt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5E924-9E3C-481F-B86D-079C288EEE7C}" type="slidenum">
              <a:rPr lang="uk-UA" altLang="ru-RU" smtClean="0"/>
              <a:pPr>
                <a:defRPr/>
              </a:pPr>
              <a:t>‹#›</a:t>
            </a:fld>
            <a:endParaRPr lang="uk-UA" alt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71FB8-99DB-4751-8AA8-2D68DFAC3843}" type="slidenum">
              <a:rPr lang="uk-UA" altLang="ru-RU" smtClean="0"/>
              <a:pPr>
                <a:defRPr/>
              </a:pPr>
              <a:t>‹#›</a:t>
            </a:fld>
            <a:endParaRPr lang="uk-UA" alt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FA1DA-34D7-4F12-BFDE-5733C3050155}" type="slidenum">
              <a:rPr lang="uk-UA" altLang="ru-RU" smtClean="0"/>
              <a:pPr>
                <a:defRPr/>
              </a:pPr>
              <a:t>‹#›</a:t>
            </a:fld>
            <a:endParaRPr lang="uk-UA" alt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E727-55BB-4449-8F08-6E6AB0CE095D}" type="slidenum">
              <a:rPr lang="uk-UA" altLang="ru-RU" smtClean="0"/>
              <a:pPr>
                <a:defRPr/>
              </a:pPr>
              <a:t>‹#›</a:t>
            </a:fld>
            <a:endParaRPr lang="uk-UA" alt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C5B3C-EAF3-42C2-A980-17F765B3AAD8}" type="slidenum">
              <a:rPr lang="uk-UA" altLang="ru-RU" smtClean="0"/>
              <a:pPr>
                <a:defRPr/>
              </a:pPr>
              <a:t>‹#›</a:t>
            </a:fld>
            <a:endParaRPr lang="uk-UA" alt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E0F1B-7AC2-40BC-8034-6E869FE6B730}" type="slidenum">
              <a:rPr lang="uk-UA" altLang="ru-RU" smtClean="0"/>
              <a:pPr>
                <a:defRPr/>
              </a:pPr>
              <a:t>‹#›</a:t>
            </a:fld>
            <a:endParaRPr lang="uk-UA" alt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E40BA-3CE6-4A14-9CA4-3CFAB68A5D74}" type="slidenum">
              <a:rPr lang="uk-UA" altLang="ru-RU" smtClean="0"/>
              <a:pPr>
                <a:defRPr/>
              </a:pPr>
              <a:t>‹#›</a:t>
            </a:fld>
            <a:endParaRPr lang="uk-UA" alt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C84EC-DF8F-45BD-936F-6B474555CA19}" type="slidenum">
              <a:rPr lang="uk-UA" altLang="ru-RU" smtClean="0"/>
              <a:pPr>
                <a:defRPr/>
              </a:pPr>
              <a:t>‹#›</a:t>
            </a:fld>
            <a:endParaRPr lang="uk-UA" alt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uk-UA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uk-UA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442DA30-D54E-4934-B112-2A1531EBC877}" type="slidenum">
              <a:rPr lang="uk-UA" altLang="ru-RU" smtClean="0"/>
              <a:pPr>
                <a:defRPr/>
              </a:pPr>
              <a:t>‹#›</a:t>
            </a:fld>
            <a:endParaRPr lang="uk-UA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524000"/>
            <a:ext cx="6777318" cy="1731982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6000" b="1" i="1" dirty="0" smtClean="0">
                <a:solidFill>
                  <a:schemeClr val="tx2">
                    <a:lumMod val="50000"/>
                  </a:schemeClr>
                </a:solidFill>
              </a:rPr>
              <a:t>Опозиційний рух в Україні в 60 – 80 роки ХХ століття 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67862"/>
            <a:ext cx="6400800" cy="26329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altLang="ru-RU" sz="2800" i="1" dirty="0" smtClean="0"/>
              <a:t>Підготувала:</a:t>
            </a:r>
            <a:br>
              <a:rPr lang="uk-UA" altLang="ru-RU" sz="2800" i="1" dirty="0" smtClean="0"/>
            </a:br>
            <a:r>
              <a:rPr lang="uk-UA" altLang="ru-RU" sz="2800" i="1" dirty="0" smtClean="0"/>
              <a:t>Учениця 11 класу</a:t>
            </a:r>
            <a:br>
              <a:rPr lang="uk-UA" altLang="ru-RU" sz="2800" i="1" dirty="0" smtClean="0"/>
            </a:br>
            <a:r>
              <a:rPr lang="uk-UA" altLang="ru-RU" sz="2800" i="1" dirty="0" smtClean="0"/>
              <a:t>Дніпропетровської </a:t>
            </a:r>
            <a:br>
              <a:rPr lang="uk-UA" altLang="ru-RU" sz="2800" i="1" dirty="0" smtClean="0"/>
            </a:br>
            <a:r>
              <a:rPr lang="uk-UA" altLang="ru-RU" sz="2800" i="1" dirty="0" smtClean="0"/>
              <a:t>СЗШ№ 37 І-ІІІ ступеня</a:t>
            </a:r>
            <a:br>
              <a:rPr lang="uk-UA" altLang="ru-RU" sz="2800" i="1" dirty="0" smtClean="0"/>
            </a:br>
            <a:r>
              <a:rPr lang="uk-UA" altLang="ru-RU" sz="2800" i="1" dirty="0" smtClean="0"/>
              <a:t>Шуміліна Олександра</a:t>
            </a:r>
            <a:br>
              <a:rPr lang="uk-UA" altLang="ru-RU" sz="2800" i="1" dirty="0" smtClean="0"/>
            </a:br>
            <a:endParaRPr lang="uk-UA" altLang="ru-RU" sz="2800" i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4267200"/>
            <a:ext cx="8915400" cy="2438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uk-UA" altLang="ru-RU" sz="2000" i="1" dirty="0" smtClean="0"/>
              <a:t>Страшну </a:t>
            </a:r>
            <a:r>
              <a:rPr lang="uk-UA" altLang="ru-RU" sz="2000" i="1" dirty="0"/>
              <a:t>правду про переслідування дисидентів, їхнього життя в таборах містили роботи В.Мороза “Репортаж із заповідника </a:t>
            </a:r>
            <a:r>
              <a:rPr lang="uk-UA" altLang="ru-RU" sz="2000" i="1" dirty="0" err="1"/>
              <a:t>ім.Берії</a:t>
            </a:r>
            <a:r>
              <a:rPr lang="uk-UA" altLang="ru-RU" sz="2000" i="1" dirty="0"/>
              <a:t>”, “</a:t>
            </a:r>
            <a:r>
              <a:rPr lang="uk-UA" altLang="ru-RU" sz="2000" i="1" dirty="0" err="1"/>
              <a:t>Хроніка</a:t>
            </a:r>
            <a:r>
              <a:rPr lang="uk-UA" altLang="ru-RU" sz="2000" i="1" dirty="0"/>
              <a:t> опору”, “серед снігів”.</a:t>
            </a:r>
          </a:p>
          <a:p>
            <a:pPr algn="ctr">
              <a:defRPr/>
            </a:pPr>
            <a:r>
              <a:rPr lang="uk-UA" altLang="ru-RU" sz="2000" i="1" dirty="0"/>
              <a:t>У 19790 -1971 рр. у Львові видавався ( самвидавом) журнал “ Український вісник”( редактор </a:t>
            </a:r>
            <a:r>
              <a:rPr lang="uk-UA" altLang="ru-RU" sz="2000" i="1" dirty="0" err="1"/>
              <a:t>Чорновол</a:t>
            </a:r>
            <a:r>
              <a:rPr lang="uk-UA" altLang="ru-RU" sz="2000" i="1" dirty="0"/>
              <a:t>). У журналі містилася інформація про судові процеси над дисидентами, факти порушення прав громадян СРСР. У 1974 році випуск журналу відновився ( велику роль у цьому відіграв С.Хмара).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"/>
            <a:ext cx="2590800" cy="3819832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7296" y="304800"/>
            <a:ext cx="5562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Степан Хмара</a:t>
            </a:r>
            <a:endParaRPr lang="uk-UA" sz="2200" b="1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r>
              <a:rPr lang="uk-UA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</a:t>
            </a:r>
            <a:r>
              <a:rPr lang="uk-UA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1937)</a:t>
            </a:r>
            <a:endParaRPr lang="uk-UA" sz="22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r>
              <a:rPr lang="ru-RU" sz="2400" dirty="0"/>
              <a:t> </a:t>
            </a:r>
            <a:r>
              <a:rPr lang="ru-R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Український</a:t>
            </a:r>
            <a:r>
              <a:rPr lang="ru-RU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</a:t>
            </a:r>
            <a:r>
              <a:rPr lang="ru-RU" sz="2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політик</a:t>
            </a:r>
            <a:r>
              <a:rPr lang="ru-RU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ru-RU" sz="2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правозахисник</a:t>
            </a:r>
            <a:r>
              <a:rPr lang="ru-RU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ru-RU" sz="2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довголітній</a:t>
            </a:r>
            <a:r>
              <a:rPr lang="ru-RU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політв'язень</a:t>
            </a:r>
            <a:r>
              <a:rPr lang="ru-RU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радянських</a:t>
            </a:r>
            <a:r>
              <a:rPr lang="ru-RU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концтаборів</a:t>
            </a:r>
            <a:r>
              <a:rPr lang="ru-RU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  <a:r>
              <a:rPr lang="ru-RU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Герой </a:t>
            </a:r>
            <a:r>
              <a:rPr lang="ru-R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України</a:t>
            </a:r>
            <a:r>
              <a:rPr lang="ru-RU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  <a:endParaRPr lang="ru-RU" sz="22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105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72583"/>
            <a:ext cx="8781196" cy="3877815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  <a:defRPr/>
            </a:pPr>
            <a:r>
              <a:rPr lang="uk-UA" altLang="ru-RU" sz="2000" i="1" dirty="0" smtClean="0"/>
              <a:t>Першою  в СРСР загальною організацією, що виступала на захист прав людини була Ініціативна група захисту прав людини в СРСР, до якої входили харків”янин Г.Алтунян, киянин Л.Плющ.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56263" cy="1054250"/>
          </a:xfrm>
        </p:spPr>
        <p:txBody>
          <a:bodyPr/>
          <a:lstStyle/>
          <a:p>
            <a:pPr>
              <a:defRPr/>
            </a:pPr>
            <a:r>
              <a:rPr lang="uk-UA" altLang="ru-RU" b="1" i="1" dirty="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rPr>
              <a:t>Створення організацій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75" y="2689108"/>
            <a:ext cx="3045725" cy="4050814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77988" y="5044349"/>
            <a:ext cx="5562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Леонід Плющ</a:t>
            </a:r>
            <a:endParaRPr lang="uk-UA" sz="2200" b="1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r>
              <a:rPr lang="uk-UA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(1939)</a:t>
            </a:r>
          </a:p>
          <a:p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Математик, 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публіцист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літературознавець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 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правозахисник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член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Ініціативної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групи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захисту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прав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людини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3573" y="0"/>
            <a:ext cx="8686800" cy="387781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uk-UA" altLang="ru-RU" i="1" dirty="0"/>
              <a:t>У 1976 році дисиденти України створили Українську Гельсінську групу  з метою виконання рішень Гельсінської наради 36 держав Європи і Північної Америки з прав людини і дотримання принципів </a:t>
            </a:r>
            <a:r>
              <a:rPr lang="uk-UA" altLang="ru-RU" i="1" dirty="0" smtClean="0"/>
              <a:t>демократії. УГГ </a:t>
            </a:r>
            <a:r>
              <a:rPr lang="uk-UA" altLang="ru-RU" i="1" dirty="0"/>
              <a:t>була легальною організацією, мала тісні контакти </a:t>
            </a:r>
            <a:r>
              <a:rPr lang="uk-UA" altLang="ru-RU" i="1" dirty="0" smtClean="0"/>
              <a:t>із </a:t>
            </a:r>
            <a:r>
              <a:rPr lang="uk-UA" altLang="ru-RU" i="1" dirty="0"/>
              <a:t>правозахисними організаціями західних країн. До складу організації входив 41 </a:t>
            </a:r>
            <a:r>
              <a:rPr lang="uk-UA" altLang="ru-RU" i="1" dirty="0" smtClean="0"/>
              <a:t>чоловік. Членами </a:t>
            </a:r>
            <a:r>
              <a:rPr lang="uk-UA" altLang="ru-RU" i="1" dirty="0"/>
              <a:t>Української Гельсінської спілки входили: М.Руденко </a:t>
            </a:r>
            <a:r>
              <a:rPr lang="uk-UA" altLang="ru-RU" i="1" dirty="0" smtClean="0"/>
              <a:t>(голова</a:t>
            </a:r>
            <a:r>
              <a:rPr lang="uk-UA" altLang="ru-RU" i="1" dirty="0"/>
              <a:t>), О.Бердник, П.Григоренко, О.Тихий, </a:t>
            </a:r>
            <a:r>
              <a:rPr lang="uk-UA" altLang="ru-RU" i="1" dirty="0" smtClean="0"/>
              <a:t/>
            </a:r>
            <a:br>
              <a:rPr lang="uk-UA" altLang="ru-RU" i="1" dirty="0" smtClean="0"/>
            </a:br>
            <a:r>
              <a:rPr lang="uk-UA" altLang="ru-RU" i="1" dirty="0" smtClean="0"/>
              <a:t>Л. Лук’яненко</a:t>
            </a:r>
            <a:r>
              <a:rPr lang="uk-UA" altLang="ru-RU" i="1" dirty="0"/>
              <a:t>, І.Кандиба, М.Миронович, О.Мишко.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732" y="3500990"/>
            <a:ext cx="2175112" cy="3153912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5077946"/>
            <a:ext cx="556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Микола Руденко</a:t>
            </a:r>
            <a:endParaRPr lang="uk-UA" sz="2200" b="1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r>
              <a:rPr lang="uk-UA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</a:t>
            </a:r>
            <a:r>
              <a:rPr lang="uk-UA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1920-2004)</a:t>
            </a:r>
            <a:endParaRPr lang="uk-UA" sz="22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r>
              <a:rPr lang="ru-RU" sz="2400" dirty="0"/>
              <a:t> 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</a:t>
            </a:r>
            <a:r>
              <a:rPr lang="ru-RU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країнський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письменник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 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філософ,громадський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діяч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засновник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Української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Гельсінської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Групи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 Герой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України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89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686800" cy="3657600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  <a:defRPr/>
            </a:pPr>
            <a:r>
              <a:rPr lang="uk-UA" altLang="ru-RU" sz="1800" i="1" dirty="0"/>
              <a:t>У декларації Української Гельсінської спілки зазначалась необхідність:</a:t>
            </a:r>
          </a:p>
          <a:p>
            <a:pPr>
              <a:defRPr/>
            </a:pPr>
            <a:r>
              <a:rPr lang="uk-UA" altLang="ru-RU" sz="1800" i="1" dirty="0"/>
              <a:t>Сприяти ознайомленню широких кіл української громадськості з Декларацією прав людини;</a:t>
            </a:r>
          </a:p>
          <a:p>
            <a:pPr>
              <a:defRPr/>
            </a:pPr>
            <a:r>
              <a:rPr lang="uk-UA" altLang="ru-RU" sz="1800" i="1" dirty="0"/>
              <a:t>Сприяти виконанню статей Прикінцевого Акту з питань безпеки і співпраці в Європі;</a:t>
            </a:r>
          </a:p>
          <a:p>
            <a:pPr>
              <a:defRPr/>
            </a:pPr>
            <a:r>
              <a:rPr lang="uk-UA" altLang="ru-RU" sz="1800" i="1" dirty="0"/>
              <a:t>Домогтися, щоб на всіх міжнародних нарадах, де мають обговорюватися  підсумки виконання Гельсінських угод, Україна як суверенна держава була представлена окремою делегацією;</a:t>
            </a:r>
          </a:p>
          <a:p>
            <a:pPr>
              <a:defRPr/>
            </a:pPr>
            <a:r>
              <a:rPr lang="uk-UA" altLang="ru-RU" sz="1800" i="1" dirty="0"/>
              <a:t>З метою вільного обміну інформацією та ідеями домогтися акредитування в Україні представників зарубіжної преси;</a:t>
            </a:r>
          </a:p>
          <a:p>
            <a:pPr>
              <a:defRPr/>
            </a:pPr>
            <a:r>
              <a:rPr lang="uk-UA" altLang="ru-RU" sz="1800" i="1" dirty="0"/>
              <a:t>Розповсюджували інформацію про незаконні арешти, положення в'язнів у в'язницях, таборах, засланні.</a:t>
            </a:r>
          </a:p>
          <a:p>
            <a:pPr eaLnBrk="1" hangingPunct="1">
              <a:defRPr/>
            </a:pPr>
            <a:endParaRPr lang="uk-UA" altLang="ru-RU" dirty="0" smtClean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746"/>
            <a:ext cx="7756263" cy="815454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b="1" i="1" dirty="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rPr>
              <a:t>Напрям діяльності УГС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43605"/>
            <a:ext cx="2057400" cy="2617013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5006292"/>
            <a:ext cx="556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Валентин Мороз</a:t>
            </a:r>
            <a:endParaRPr lang="uk-UA" sz="2200" b="1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r>
              <a:rPr lang="uk-UA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</a:t>
            </a:r>
            <a:r>
              <a:rPr lang="uk-UA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1936)</a:t>
            </a:r>
            <a:endParaRPr lang="uk-UA" sz="22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r>
              <a:rPr lang="ru-RU" sz="2400" dirty="0"/>
              <a:t> </a:t>
            </a:r>
            <a:r>
              <a:rPr lang="ru-RU" sz="2000" dirty="0"/>
              <a:t> </a:t>
            </a:r>
            <a:r>
              <a:rPr lang="ru-RU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Український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історик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один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із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представників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українського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національного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руху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 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політв'язень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 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дисидент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839200" cy="563880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uk-UA" altLang="ru-RU" sz="2000" i="1" dirty="0"/>
              <a:t>Активна форма діяльності, яку влада вважала найбільш небезпечною і багаторазово застосовувала силу для розгону масових заходів, організованих дисидентами.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 altLang="ru-RU" sz="20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 altLang="ru-RU" sz="2000" dirty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 altLang="ru-RU" sz="20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 altLang="ru-RU" sz="20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 altLang="ru-RU" sz="2000" dirty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 altLang="ru-RU" sz="20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 altLang="ru-RU" sz="20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 altLang="ru-RU" sz="2000" dirty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 altLang="ru-RU" sz="20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 altLang="ru-RU" sz="2000" dirty="0" smtClean="0"/>
          </a:p>
          <a:p>
            <a:pPr marL="0" indent="0" algn="ctr">
              <a:buNone/>
              <a:defRPr/>
            </a:pPr>
            <a:r>
              <a:rPr lang="uk-UA" altLang="ru-RU" sz="2000" i="1" dirty="0"/>
              <a:t>22 травня щорічно дисиденти організовували мітинг біля пам'ятника Т.Г.Шевченкові в Києві в пам'ять про перепоховання тіла Кобзаря в 1861 році.</a:t>
            </a:r>
          </a:p>
          <a:p>
            <a:pPr marL="0" indent="0">
              <a:buNone/>
              <a:defRPr/>
            </a:pPr>
            <a:endParaRPr lang="uk-UA" altLang="ru-RU" sz="1800" i="1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158"/>
            <a:ext cx="7756263" cy="1054250"/>
          </a:xfrm>
        </p:spPr>
        <p:txBody>
          <a:bodyPr/>
          <a:lstStyle/>
          <a:p>
            <a:pPr>
              <a:defRPr/>
            </a:pPr>
            <a:r>
              <a:rPr lang="uk-UA" altLang="ru-RU" sz="4400" b="1" i="1" dirty="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rPr>
              <a:t>Організація мітингів, демонстрацій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12" y="2324356"/>
            <a:ext cx="2286000" cy="3373120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0" y="4661272"/>
            <a:ext cx="5562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Василь Симоненко</a:t>
            </a:r>
            <a:endParaRPr lang="uk-UA" sz="2200" b="1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r>
              <a:rPr lang="uk-UA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</a:t>
            </a:r>
            <a:r>
              <a:rPr lang="uk-UA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1935-1963)</a:t>
            </a:r>
            <a:endParaRPr lang="uk-UA" sz="20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r>
              <a:rPr lang="uk-UA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</a:t>
            </a:r>
            <a:r>
              <a:rPr lang="ru-RU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країнський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поет і 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журналіст,шістдесятник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762999" cy="387781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uk-UA" altLang="ru-RU" sz="2000" i="1" dirty="0"/>
              <a:t>У 1967 р. в структурі КДБ створюється спеціальне “п'яте управління”, на яке було покладено обов'язки по боротьбі з “ідеологічними диверсіями”, а по суті, з інакомисленням.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altLang="ru-RU" sz="2000" i="1" dirty="0"/>
              <a:t>У 1971 році ЦК КПРС прийняв дві постанови, націлені на розгром опозиції. Особлива увага в постановах була приділена ліквідації “самвидаву”  і припинення ввозу “тамвидаву” до СРСР.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00585" y="228600"/>
            <a:ext cx="7756263" cy="1054250"/>
          </a:xfrm>
        </p:spPr>
        <p:txBody>
          <a:bodyPr/>
          <a:lstStyle/>
          <a:p>
            <a:pPr>
              <a:defRPr/>
            </a:pPr>
            <a:r>
              <a:rPr lang="uk-UA" altLang="ru-RU" sz="4000" b="1" i="1" dirty="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rPr>
              <a:t>Заходи радянського керівництва на боротьбу з дисиденством</a:t>
            </a:r>
          </a:p>
        </p:txBody>
      </p:sp>
      <p:pic>
        <p:nvPicPr>
          <p:cNvPr id="12290" name="Picture 2" descr="Гель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" t="15113" r="8734"/>
          <a:stretch/>
        </p:blipFill>
        <p:spPr bwMode="auto">
          <a:xfrm>
            <a:off x="6096000" y="3102124"/>
            <a:ext cx="2438400" cy="3692711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4732732"/>
            <a:ext cx="556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Іван Гель</a:t>
            </a:r>
            <a:endParaRPr lang="uk-UA" sz="2200" b="1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r>
              <a:rPr lang="uk-UA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</a:t>
            </a:r>
            <a:r>
              <a:rPr lang="uk-UA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1937-2011)</a:t>
            </a:r>
            <a:endParaRPr lang="uk-UA" sz="22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r>
              <a:rPr lang="ru-RU" sz="2400" dirty="0"/>
              <a:t> </a:t>
            </a:r>
            <a:r>
              <a:rPr lang="ru-RU" sz="2000" dirty="0"/>
              <a:t> </a:t>
            </a:r>
            <a:r>
              <a:rPr lang="ru-RU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Український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правозахисник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дисидент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політик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публіцист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релігійний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діяч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один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із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засновників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УГС,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колишній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радянський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політв'язень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28600"/>
            <a:ext cx="8839200" cy="24372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uk-UA" altLang="ru-RU" i="1" dirty="0"/>
              <a:t>У </a:t>
            </a:r>
            <a:r>
              <a:rPr lang="uk-UA" altLang="ru-RU" i="1" dirty="0" smtClean="0"/>
              <a:t>1972-1973 і 1977-1978 </a:t>
            </a:r>
            <a:r>
              <a:rPr lang="uk-UA" altLang="ru-RU" i="1" dirty="0"/>
              <a:t>рр. прокотилася хвиля арештів дисидентів. У ці роки заарештували І.Світличного, </a:t>
            </a:r>
            <a:r>
              <a:rPr lang="uk-UA" altLang="ru-RU" i="1" dirty="0" smtClean="0"/>
              <a:t>В.Стуса, В.Чорновола, </a:t>
            </a:r>
            <a:r>
              <a:rPr lang="uk-UA" altLang="ru-RU" i="1" dirty="0"/>
              <a:t>С.Параджанова, </a:t>
            </a:r>
            <a:r>
              <a:rPr lang="uk-UA" altLang="ru-RU" i="1" dirty="0" smtClean="0"/>
              <a:t>І.Дзюбу, М.Руденка, О.Тихого </a:t>
            </a:r>
            <a:r>
              <a:rPr lang="uk-UA" altLang="ru-RU" i="1" dirty="0"/>
              <a:t>та інших. Вони вважалися особливо небезпечними </a:t>
            </a:r>
            <a:r>
              <a:rPr lang="uk-UA" altLang="ru-RU" i="1" dirty="0" smtClean="0"/>
              <a:t>злочинцями.</a:t>
            </a:r>
            <a:br>
              <a:rPr lang="uk-UA" altLang="ru-RU" i="1" dirty="0" smtClean="0"/>
            </a:br>
            <a:endParaRPr lang="uk-UA" altLang="ru-RU" i="1" dirty="0"/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uk-UA" altLang="ru-RU" i="1" dirty="0" smtClean="0"/>
              <a:t>У </a:t>
            </a:r>
            <a:r>
              <a:rPr lang="uk-UA" altLang="ru-RU" i="1" dirty="0"/>
              <a:t>таборах загинули В.Стус, В.Марченко, О.Тихий, Ю.Литвин.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86931"/>
            <a:ext cx="2819400" cy="3763899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0" y="5088836"/>
            <a:ext cx="5562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Іван Світличний</a:t>
            </a:r>
            <a:endParaRPr lang="uk-UA" sz="2200" b="1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r>
              <a:rPr lang="uk-UA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</a:t>
            </a:r>
            <a:r>
              <a:rPr lang="uk-UA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1929-1992)</a:t>
            </a:r>
            <a:endParaRPr lang="uk-UA" sz="20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Л</a:t>
            </a:r>
            <a:r>
              <a:rPr lang="ru-RU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ітературознавець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 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мовознавець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 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літературний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критик, поет, 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перекладач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діяч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українського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опозиційного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руху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.</a:t>
            </a:r>
          </a:p>
        </p:txBody>
      </p:sp>
    </p:spTree>
    <p:extLst>
      <p:ext uri="{BB962C8B-B14F-4D97-AF65-F5344CB8AC3E}">
        <p14:creationId xmlns:p14="http://schemas.microsoft.com/office/powerpoint/2010/main" val="160688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8915400" cy="2286000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  <a:defRPr/>
            </a:pPr>
            <a:r>
              <a:rPr lang="uk-UA" altLang="ru-RU" sz="2000" i="1" dirty="0"/>
              <a:t>Крім тюремно – табірних закладів, на захист тоталітарного режиму була кинута каральна </a:t>
            </a:r>
            <a:r>
              <a:rPr lang="uk-UA" altLang="ru-RU" sz="2000" i="1" dirty="0" smtClean="0"/>
              <a:t>медицина. Найбільш </a:t>
            </a:r>
            <a:r>
              <a:rPr lang="uk-UA" altLang="ru-RU" sz="2000" i="1" dirty="0"/>
              <a:t>небезпечних для радянської системи дисидентів ув'язнювали в психіатричних лікарнях спеціального типу. Серед цих лікарень виділялася Дніпропетровська, яку було перетворено на справжню психіатричну в'язницю особливо жорстокого </a:t>
            </a:r>
            <a:r>
              <a:rPr lang="uk-UA" altLang="ru-RU" sz="2000" i="1" dirty="0" smtClean="0"/>
              <a:t>режиму. Жертвами </a:t>
            </a:r>
            <a:r>
              <a:rPr lang="uk-UA" altLang="ru-RU" sz="2000" i="1" dirty="0"/>
              <a:t>тюремно – психічного терору стали П.Григоренко, Л.Плющ, М.Плахотнюк, З.Красівський, В.Рубан, Й.Тереля, М.Ковтуненко та інші відомі дисиденти.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18615" y="15922"/>
            <a:ext cx="8077200" cy="1054250"/>
          </a:xfrm>
        </p:spPr>
        <p:txBody>
          <a:bodyPr/>
          <a:lstStyle/>
          <a:p>
            <a:pPr>
              <a:defRPr/>
            </a:pPr>
            <a:r>
              <a:rPr lang="uk-UA" altLang="ru-RU" sz="4000" b="1" i="1" dirty="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rPr>
              <a:t>Заходи радянського керівництва на боротьбу з дисиденством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9"/>
          <a:stretch/>
        </p:blipFill>
        <p:spPr bwMode="auto">
          <a:xfrm>
            <a:off x="6445155" y="3462548"/>
            <a:ext cx="2236527" cy="3292702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5308699"/>
            <a:ext cx="5911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Олекса Тихий</a:t>
            </a:r>
            <a:endParaRPr lang="uk-UA" sz="2200" b="1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r>
              <a:rPr lang="uk-UA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</a:t>
            </a:r>
            <a:r>
              <a:rPr lang="uk-UA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1927-1984)</a:t>
            </a:r>
            <a:endParaRPr lang="uk-UA" sz="22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r>
              <a:rPr lang="ru-RU" sz="2400" dirty="0"/>
              <a:t> </a:t>
            </a:r>
            <a:r>
              <a:rPr lang="ru-RU" sz="2000" dirty="0"/>
              <a:t> 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Український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дисидент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 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патріот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і </a:t>
            </a:r>
            <a:r>
              <a:rPr lang="ru-RU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правозахисник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</a:t>
            </a:r>
            <a:b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педагог,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мовознавець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член-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засновник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УГС.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95400"/>
            <a:ext cx="7745505" cy="387781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altLang="ru-RU" i="1" dirty="0"/>
              <a:t>Відсутність у дисидентів чіткої політичної програми.</a:t>
            </a:r>
          </a:p>
          <a:p>
            <a:pPr eaLnBrk="1" hangingPunct="1">
              <a:defRPr/>
            </a:pPr>
            <a:r>
              <a:rPr lang="uk-UA" altLang="ru-RU" i="1" dirty="0"/>
              <a:t>Бракувало належної організованості.</a:t>
            </a:r>
          </a:p>
          <a:p>
            <a:pPr eaLnBrk="1" hangingPunct="1">
              <a:defRPr/>
            </a:pPr>
            <a:r>
              <a:rPr lang="uk-UA" altLang="ru-RU" i="1" dirty="0"/>
              <a:t>Адміністративний тиск, репресії ідеологічної та каральної державної машини.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56263" cy="1054250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4800" b="1" i="1" dirty="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rPr>
              <a:t>Причини поразки дисидентів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5"/>
          <a:stretch/>
        </p:blipFill>
        <p:spPr bwMode="auto">
          <a:xfrm>
            <a:off x="533400" y="3171457"/>
            <a:ext cx="2667000" cy="3568406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0" y="5385644"/>
            <a:ext cx="5562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Юрій </a:t>
            </a:r>
            <a:r>
              <a:rPr lang="uk-UA" sz="22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Шкрумеляк</a:t>
            </a:r>
            <a:endParaRPr lang="uk-UA" sz="2200" b="1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r>
              <a:rPr lang="uk-UA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(1895-1965)</a:t>
            </a:r>
            <a:endParaRPr lang="uk-UA" sz="20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Український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журналіст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 поет,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перекладач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і дитячий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письменник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січовий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стрілець</a:t>
            </a:r>
            <a:endParaRPr lang="ru-RU" sz="20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8193" y="1142177"/>
            <a:ext cx="8839200" cy="387781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uk-UA" altLang="ru-RU" i="1" dirty="0"/>
              <a:t>Дисиденти сприяли формуванню суспільної свідомості, заснованої  на демократичних цінностях.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altLang="ru-RU" i="1" dirty="0"/>
              <a:t>Боротьба дисидентів прискорила кризу радянської системи.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altLang="ru-RU" i="1" dirty="0"/>
              <a:t>Дисиденти зберегли традиції національно – визвольної боротьби українського народу, поставили за мету вихід України зі складу </a:t>
            </a:r>
            <a:r>
              <a:rPr lang="uk-UA" altLang="ru-RU" i="1" dirty="0" smtClean="0"/>
              <a:t>СРСР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uk-UA" altLang="ru-RU" sz="2000" i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uk-UA" altLang="ru-RU" sz="2000" i="1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4250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4800" b="1" i="1" dirty="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rPr>
              <a:t>Значення </a:t>
            </a:r>
            <a:r>
              <a:rPr lang="uk-UA" altLang="ru-RU" sz="4800" b="1" i="1" dirty="0" smtClean="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rPr>
              <a:t>дисидентського руху</a:t>
            </a:r>
            <a:endParaRPr lang="uk-UA" altLang="ru-RU" sz="4800" b="1" i="1" dirty="0">
              <a:ln w="3175">
                <a:solidFill>
                  <a:schemeClr val="tx1">
                    <a:alpha val="6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25400" dist="12700" dir="14220000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04" y="3286760"/>
            <a:ext cx="2524125" cy="3466465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799" y="4506456"/>
            <a:ext cx="59117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Євген Сверстюк</a:t>
            </a:r>
            <a:endParaRPr lang="uk-UA" sz="2200" b="1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r>
              <a:rPr lang="uk-UA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</a:t>
            </a:r>
            <a:r>
              <a:rPr lang="uk-UA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1928-2014)</a:t>
            </a:r>
            <a:endParaRPr lang="uk-UA" sz="22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r>
              <a:rPr lang="ru-RU" sz="2400" dirty="0"/>
              <a:t> </a:t>
            </a:r>
            <a:r>
              <a:rPr lang="ru-RU" sz="2000" dirty="0"/>
              <a:t> </a:t>
            </a:r>
            <a:r>
              <a:rPr lang="ru-RU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Український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письменник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філософ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засновник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та з 1989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незмінний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редактор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православної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газети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«Наша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віра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».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Доктор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філософії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Автор одного з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найважливіших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текстів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українськогосамвидаву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— «З приводу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процесу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над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Погружальським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».</a:t>
            </a:r>
            <a:endParaRPr lang="ru-RU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90600"/>
            <a:ext cx="8839200" cy="5715000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uk-UA" sz="2200" i="1" dirty="0" smtClean="0"/>
              <a:t>Дисидентство.</a:t>
            </a:r>
          </a:p>
          <a:p>
            <a:pPr marL="457200" indent="-457200">
              <a:buAutoNum type="arabicParenR"/>
            </a:pPr>
            <a:r>
              <a:rPr lang="uk-UA" sz="2200" i="1" dirty="0" smtClean="0"/>
              <a:t>Причини розгортання дисидентського руху в Україні.</a:t>
            </a:r>
          </a:p>
          <a:p>
            <a:pPr marL="457200" indent="-457200">
              <a:buAutoNum type="arabicParenR"/>
            </a:pPr>
            <a:r>
              <a:rPr lang="uk-UA" sz="2200" i="1" dirty="0" smtClean="0"/>
              <a:t>Новий етап опозиційного руху.</a:t>
            </a:r>
          </a:p>
          <a:p>
            <a:pPr marL="457200" indent="-457200">
              <a:buAutoNum type="arabicParenR"/>
            </a:pPr>
            <a:r>
              <a:rPr lang="uk-UA" sz="2200" i="1" dirty="0" smtClean="0"/>
              <a:t>Реакція керівництва УРСР.</a:t>
            </a:r>
          </a:p>
          <a:p>
            <a:pPr marL="457200" indent="-457200">
              <a:buAutoNum type="arabicParenR"/>
            </a:pPr>
            <a:r>
              <a:rPr lang="uk-UA" sz="2200" i="1" dirty="0" smtClean="0"/>
              <a:t>Форми боротьби дисидентів.</a:t>
            </a:r>
          </a:p>
          <a:p>
            <a:pPr marL="457200" indent="-457200">
              <a:buAutoNum type="arabicParenR"/>
            </a:pPr>
            <a:r>
              <a:rPr lang="uk-UA" sz="2200" i="1" dirty="0" smtClean="0"/>
              <a:t>Течії дисидентського руху.</a:t>
            </a:r>
          </a:p>
          <a:p>
            <a:pPr marL="457200" indent="-457200">
              <a:buAutoNum type="arabicParenR"/>
            </a:pPr>
            <a:r>
              <a:rPr lang="uk-UA" sz="2200" i="1" dirty="0" smtClean="0"/>
              <a:t>Видавнича діяльність.</a:t>
            </a:r>
          </a:p>
          <a:p>
            <a:pPr marL="457200" indent="-457200">
              <a:buAutoNum type="arabicParenR"/>
            </a:pPr>
            <a:r>
              <a:rPr lang="uk-UA" sz="2200" i="1" dirty="0" smtClean="0"/>
              <a:t>Створення організацій.</a:t>
            </a:r>
          </a:p>
          <a:p>
            <a:pPr marL="457200" indent="-457200">
              <a:buAutoNum type="arabicParenR"/>
            </a:pPr>
            <a:r>
              <a:rPr lang="uk-UA" sz="2200" i="1" dirty="0" smtClean="0"/>
              <a:t>Напрям діяльності УГС.</a:t>
            </a:r>
          </a:p>
          <a:p>
            <a:pPr marL="457200" indent="-457200">
              <a:buAutoNum type="arabicParenR"/>
            </a:pPr>
            <a:r>
              <a:rPr lang="uk-UA" sz="2200" i="1" dirty="0" smtClean="0"/>
              <a:t>Організація мітингів, демонстрацій.</a:t>
            </a:r>
          </a:p>
          <a:p>
            <a:pPr marL="457200" indent="-457200">
              <a:buAutoNum type="arabicParenR"/>
            </a:pPr>
            <a:r>
              <a:rPr lang="uk-UA" sz="2200" i="1" dirty="0" smtClean="0"/>
              <a:t>Заходи радянського керівництва на боротьбу з дисидентством.</a:t>
            </a:r>
          </a:p>
          <a:p>
            <a:pPr marL="457200" indent="-457200">
              <a:buFont typeface="Wingdings" pitchFamily="2" charset="2"/>
              <a:buAutoNum type="arabicParenR"/>
            </a:pPr>
            <a:r>
              <a:rPr lang="uk-UA" sz="2200" i="1" dirty="0"/>
              <a:t>Причини поразки дисидентів.</a:t>
            </a:r>
          </a:p>
          <a:p>
            <a:pPr marL="457200" indent="-457200">
              <a:buFont typeface="Wingdings" pitchFamily="2" charset="2"/>
              <a:buAutoNum type="arabicParenR"/>
            </a:pPr>
            <a:r>
              <a:rPr lang="uk-UA" sz="2200" i="1" dirty="0"/>
              <a:t>Значення дисидентського руху</a:t>
            </a:r>
            <a:r>
              <a:rPr lang="uk-UA" sz="2200" i="1" dirty="0" smtClean="0"/>
              <a:t>.</a:t>
            </a:r>
          </a:p>
          <a:p>
            <a:pPr marL="457200" indent="-457200">
              <a:buFont typeface="Wingdings" pitchFamily="2" charset="2"/>
              <a:buAutoNum type="arabicParenR"/>
            </a:pPr>
            <a:r>
              <a:rPr lang="uk-UA" sz="2200" i="1" dirty="0" smtClean="0"/>
              <a:t>Відродження дисидентства.</a:t>
            </a:r>
          </a:p>
          <a:p>
            <a:pPr marL="457200" indent="-457200">
              <a:buFont typeface="Wingdings" pitchFamily="2" charset="2"/>
              <a:buAutoNum type="arabicParenR"/>
            </a:pPr>
            <a:endParaRPr lang="uk-UA" sz="2200" i="1" dirty="0"/>
          </a:p>
          <a:p>
            <a:pPr marL="457200" indent="-457200">
              <a:buAutoNum type="arabicParenR"/>
            </a:pPr>
            <a:endParaRPr lang="uk-UA" dirty="0" smtClean="0"/>
          </a:p>
          <a:p>
            <a:pPr marL="457200" indent="-457200">
              <a:buAutoNum type="arabicParenR"/>
            </a:pPr>
            <a:endParaRPr lang="uk-UA" dirty="0" smtClean="0"/>
          </a:p>
          <a:p>
            <a:pPr marL="457200" indent="-457200">
              <a:buAutoNum type="arabicParenR"/>
            </a:pPr>
            <a:endParaRPr lang="uk-UA" dirty="0" smtClean="0"/>
          </a:p>
          <a:p>
            <a:pPr marL="457200" indent="-457200">
              <a:buAutoNum type="arabicParenR"/>
            </a:pPr>
            <a:endParaRPr lang="uk-UA" dirty="0" smtClean="0"/>
          </a:p>
          <a:p>
            <a:pPr marL="457200" indent="-457200">
              <a:buAutoNum type="arabicParenR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-11373"/>
            <a:ext cx="7756263" cy="1054250"/>
          </a:xfrm>
        </p:spPr>
        <p:txBody>
          <a:bodyPr/>
          <a:lstStyle/>
          <a:p>
            <a:r>
              <a:rPr lang="ru-RU" sz="6000" b="1" i="1" dirty="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rPr>
              <a:t>План</a:t>
            </a:r>
          </a:p>
        </p:txBody>
      </p:sp>
    </p:spTree>
    <p:extLst>
      <p:ext uri="{BB962C8B-B14F-4D97-AF65-F5344CB8AC3E}">
        <p14:creationId xmlns:p14="http://schemas.microsoft.com/office/powerpoint/2010/main" val="34197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2400" y="957263"/>
            <a:ext cx="8839200" cy="3877815"/>
          </a:xfrm>
        </p:spPr>
        <p:txBody>
          <a:bodyPr/>
          <a:lstStyle/>
          <a:p>
            <a:pPr marL="0" indent="0" algn="ctr">
              <a:buNone/>
            </a:pPr>
            <a:r>
              <a:rPr lang="uk-UA" altLang="ru-RU" i="1" dirty="0"/>
              <a:t>Опозиційний рух в Україні відродився досить швидко: у 1988 р. українські дисиденти створили Український Гельсінський Союз, який продовжив боротьбу за демократію і суверенітет.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6478" y="0"/>
            <a:ext cx="8991600" cy="1054250"/>
          </a:xfrm>
        </p:spPr>
        <p:txBody>
          <a:bodyPr/>
          <a:lstStyle/>
          <a:p>
            <a:pPr>
              <a:defRPr/>
            </a:pPr>
            <a:r>
              <a:rPr lang="uk-UA" sz="4800" b="1" i="1" dirty="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rPr>
              <a:t>Відродження </a:t>
            </a:r>
            <a:r>
              <a:rPr lang="uk-UA" sz="4800" b="1" i="1" dirty="0" smtClean="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rPr>
              <a:t>опозиційного руху</a:t>
            </a:r>
            <a:endParaRPr lang="ru-RU" sz="4800" b="1" i="1" dirty="0">
              <a:ln w="3175">
                <a:solidFill>
                  <a:schemeClr val="tx1">
                    <a:alpha val="6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25400" dist="12700" dir="14220000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20014"/>
            <a:ext cx="3153770" cy="4194514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63370" y="4937784"/>
            <a:ext cx="5562600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Левко Лук’яненко</a:t>
            </a:r>
            <a:endParaRPr lang="uk-UA" sz="2200" b="1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r>
              <a:rPr lang="uk-UA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(1927)</a:t>
            </a:r>
            <a:endParaRPr lang="uk-UA" sz="20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lang="ru-RU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Український</a:t>
            </a:r>
            <a:r>
              <a:rPr lang="ru-RU" sz="2000" dirty="0" smtClean="0"/>
              <a:t> </a:t>
            </a:r>
            <a:r>
              <a:rPr lang="ru-RU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дисидент</a:t>
            </a: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і </a:t>
            </a:r>
            <a:r>
              <a:rPr lang="ru-RU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політик</a:t>
            </a: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b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Герой </a:t>
            </a:r>
            <a:r>
              <a:rPr lang="ru-RU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України</a:t>
            </a: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ru-RU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Письменник</a:t>
            </a: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b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Автор Акту про </a:t>
            </a:r>
            <a:r>
              <a:rPr lang="ru-RU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Незалежність</a:t>
            </a: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України</a:t>
            </a: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072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838200"/>
            <a:ext cx="8305800" cy="4398982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13800" b="1" i="1" dirty="0" smtClean="0">
                <a:solidFill>
                  <a:schemeClr val="tx2">
                    <a:lumMod val="50000"/>
                  </a:schemeClr>
                </a:solidFill>
              </a:rPr>
              <a:t>Дякую за увагу!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67862"/>
            <a:ext cx="6400800" cy="26329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altLang="ru-RU" sz="2800" i="1" dirty="0" smtClean="0"/>
              <a:t/>
            </a:r>
            <a:br>
              <a:rPr lang="uk-UA" altLang="ru-RU" sz="2800" i="1" dirty="0" smtClean="0"/>
            </a:br>
            <a:endParaRPr lang="uk-UA" altLang="ru-RU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36034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1221" y="1981200"/>
            <a:ext cx="9067800" cy="3877815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uk-UA" altLang="ru-RU" i="1" dirty="0" smtClean="0"/>
              <a:t>Дисиденти </a:t>
            </a:r>
            <a:r>
              <a:rPr lang="uk-UA" altLang="ru-RU" i="1" dirty="0"/>
              <a:t>– </a:t>
            </a:r>
            <a:r>
              <a:rPr lang="uk-UA" altLang="ru-RU" i="1" dirty="0" smtClean="0"/>
              <a:t>(від </a:t>
            </a:r>
            <a:r>
              <a:rPr lang="uk-UA" altLang="ru-RU" i="1" dirty="0"/>
              <a:t>латинського слова </a:t>
            </a:r>
            <a:r>
              <a:rPr lang="en-US" altLang="ru-RU" i="1" dirty="0"/>
              <a:t>dissidere – </a:t>
            </a:r>
            <a:r>
              <a:rPr lang="uk-UA" altLang="ru-RU" i="1" dirty="0"/>
              <a:t>не </a:t>
            </a:r>
            <a:r>
              <a:rPr lang="uk-UA" altLang="ru-RU" i="1" dirty="0" smtClean="0"/>
              <a:t>погоджуватися) </a:t>
            </a:r>
            <a:r>
              <a:rPr lang="uk-UA" altLang="ru-RU" i="1" dirty="0"/>
              <a:t>– особи, які не погоджувалися, активно виступали, висловлювали іншу думку стосовно суспільних проблем.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i="1" dirty="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rPr>
              <a:t>Дисидентство</a:t>
            </a:r>
            <a:endParaRPr lang="ru-RU" sz="6000" b="1" i="1" dirty="0">
              <a:ln w="3175">
                <a:solidFill>
                  <a:schemeClr val="tx1">
                    <a:alpha val="6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25400" dist="12700" dir="14220000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45417"/>
            <a:ext cx="5106538" cy="3385445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6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763000" cy="2285999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uk-UA" altLang="ru-RU" sz="2800" i="1" dirty="0" smtClean="0">
              <a:solidFill>
                <a:srgbClr val="800000"/>
              </a:solidFill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uk-UA" altLang="ru-RU" sz="2800" i="1" dirty="0" smtClean="0"/>
              <a:t>Тоталітарний характер радянської системи.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uk-UA" altLang="ru-RU" sz="2800" i="1" dirty="0" smtClean="0"/>
              <a:t> Антикомуністичні виступи у країнах </a:t>
            </a:r>
            <a:br>
              <a:rPr lang="uk-UA" altLang="ru-RU" sz="2800" i="1" dirty="0" smtClean="0"/>
            </a:br>
            <a:r>
              <a:rPr lang="uk-UA" altLang="ru-RU" sz="2800" i="1" dirty="0" smtClean="0"/>
              <a:t>Східної Європи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56263" cy="1054250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4400" b="1" i="1" dirty="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rPr>
              <a:t>Причини розгортання дисидентського руху в Україні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72854"/>
            <a:ext cx="5353050" cy="3810000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3648" y="947723"/>
            <a:ext cx="8915400" cy="2438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  <a:defRPr/>
            </a:pPr>
            <a:r>
              <a:rPr lang="uk-UA" altLang="ru-RU" sz="2200" i="1" dirty="0" smtClean="0"/>
              <a:t>Початок новому етапу опозиційного руху поклала подія 4 вересня 1965 року. </a:t>
            </a:r>
            <a:r>
              <a:rPr lang="uk-UA" altLang="ru-RU" sz="2200" i="1" dirty="0"/>
              <a:t>П</a:t>
            </a:r>
            <a:r>
              <a:rPr lang="uk-UA" altLang="ru-RU" sz="2200" i="1" dirty="0" smtClean="0"/>
              <a:t>ід час показу фільма С.Параджанова “ Тіні забутих предків” у київському кінотеатрі “ Україна</a:t>
            </a:r>
            <a:r>
              <a:rPr lang="uk-UA" altLang="ru-RU" sz="2200" i="1" dirty="0"/>
              <a:t>” відбулася перша акція політичного </a:t>
            </a:r>
            <a:r>
              <a:rPr lang="uk-UA" altLang="ru-RU" sz="2200" i="1" dirty="0" smtClean="0"/>
              <a:t>протесту в СРСР післясталінського часу. І.Дзюба, С.Стус, В.Чорновіл, Ю.Бадзьо виступили перед глядачами з повідомленням, що в Україні почалися арешти опозиції. Виник стихійний мітинг, 140 глядачів  підписалися під листом опозиції. Мітинг був розігнаний працівниками КДБ.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36" y="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4800" b="1" i="1" dirty="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rPr>
              <a:t>Новий етап опозиційного руху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85717"/>
            <a:ext cx="2667000" cy="3507105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0" y="5369383"/>
            <a:ext cx="5162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Василь Стус</a:t>
            </a:r>
            <a:r>
              <a:rPr lang="uk-UA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uk-UA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uk-UA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(1938-1985)</a:t>
            </a:r>
            <a:br>
              <a:rPr lang="uk-UA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Один 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із найак</a:t>
            </a:r>
            <a:r>
              <a:rPr lang="uk-UA" sz="2000" i="1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тивніших 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представників 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українського </a:t>
            </a:r>
            <a:r>
              <a:rPr lang="uk-UA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дисидентства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  <a:r>
              <a:rPr lang="ru-RU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Герой України.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7745505" cy="3877815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i="1" dirty="0" smtClean="0"/>
              <a:t>І.Дзюбу </a:t>
            </a:r>
            <a:r>
              <a:rPr lang="uk-UA" altLang="ru-RU" i="1" dirty="0"/>
              <a:t>звільнили </a:t>
            </a:r>
            <a:r>
              <a:rPr lang="uk-UA" altLang="ru-RU" i="1" dirty="0" smtClean="0"/>
              <a:t>з роботи у видавництві “Молодь” і з аспірантури Київського педінституту.</a:t>
            </a:r>
          </a:p>
          <a:p>
            <a:pPr>
              <a:defRPr/>
            </a:pPr>
            <a:r>
              <a:rPr lang="uk-UA" altLang="ru-RU" i="1" dirty="0"/>
              <a:t>В.Чорновола звільнили з </a:t>
            </a:r>
            <a:r>
              <a:rPr lang="uk-UA" altLang="ru-RU" i="1" dirty="0" smtClean="0"/>
              <a:t>газети “Молода гвардія”.</a:t>
            </a:r>
          </a:p>
          <a:p>
            <a:pPr eaLnBrk="1" hangingPunct="1">
              <a:defRPr/>
            </a:pPr>
            <a:r>
              <a:rPr lang="uk-UA" altLang="ru-RU" i="1" dirty="0" smtClean="0"/>
              <a:t>В.Стуса </a:t>
            </a:r>
            <a:r>
              <a:rPr lang="uk-UA" altLang="ru-RU" i="1" dirty="0"/>
              <a:t>відрахували</a:t>
            </a:r>
            <a:r>
              <a:rPr lang="uk-UA" altLang="ru-RU" i="1" dirty="0" smtClean="0"/>
              <a:t> з Інституту літератури АН УРСР, де він був аспірантом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41" y="304800"/>
            <a:ext cx="7756263" cy="1054250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b="1" i="1" dirty="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rPr>
              <a:t>Реакція керівництва  УРСР</a:t>
            </a:r>
          </a:p>
        </p:txBody>
      </p:sp>
      <p:pic>
        <p:nvPicPr>
          <p:cNvPr id="2052" name="Picture 4" descr="В'ячеслав Максимович Чорнові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r="4763"/>
          <a:stretch/>
        </p:blipFill>
        <p:spPr bwMode="auto">
          <a:xfrm>
            <a:off x="5943600" y="3607037"/>
            <a:ext cx="2667000" cy="3041413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" y="5171122"/>
            <a:ext cx="5562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</a:t>
            </a:r>
            <a:r>
              <a:rPr lang="uk-UA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’ячеслав</a:t>
            </a:r>
            <a:r>
              <a:rPr lang="uk-UA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Чорновіл</a:t>
            </a:r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r>
              <a:rPr lang="uk-UA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(1937-1999)</a:t>
            </a:r>
            <a:endParaRPr lang="ru-RU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/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Провідник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українського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дисидентства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Герой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України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Лауреат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Міжнародної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журналістської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премії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ім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Ніколаса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Томаліна</a:t>
            </a:r>
            <a:r>
              <a:rPr lang="ru-RU" i="1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839536"/>
            <a:ext cx="9067800" cy="387781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uk-UA" altLang="ru-RU" i="1" dirty="0" smtClean="0"/>
              <a:t>Дисиденти використовували в боротьбі за демократизацію радянської системи, суверенітету республік СРСР </a:t>
            </a:r>
            <a:r>
              <a:rPr lang="uk-UA" altLang="ru-RU" i="1" dirty="0"/>
              <a:t>винятково мирні форми </a:t>
            </a:r>
            <a:r>
              <a:rPr lang="uk-UA" altLang="ru-RU" i="1" dirty="0" smtClean="0"/>
              <a:t>боротьби</a:t>
            </a:r>
            <a:r>
              <a:rPr lang="ru-RU" altLang="ru-RU" i="1" dirty="0" smtClean="0"/>
              <a:t>:</a:t>
            </a:r>
            <a:endParaRPr lang="uk-UA" altLang="ru-RU" i="1" dirty="0" smtClean="0">
              <a:solidFill>
                <a:srgbClr val="8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uk-UA" altLang="ru-RU" i="1" dirty="0" smtClean="0"/>
              <a:t>розповсюдження книг, брошур, статей, написаних дисидентами;</a:t>
            </a:r>
          </a:p>
          <a:p>
            <a:pPr>
              <a:lnSpc>
                <a:spcPct val="90000"/>
              </a:lnSpc>
              <a:defRPr/>
            </a:pPr>
            <a:r>
              <a:rPr lang="uk-UA" altLang="ru-RU" i="1" dirty="0"/>
              <a:t>створення гуртків, груп, організацій;</a:t>
            </a:r>
          </a:p>
          <a:p>
            <a:pPr>
              <a:lnSpc>
                <a:spcPct val="90000"/>
              </a:lnSpc>
              <a:defRPr/>
            </a:pPr>
            <a:r>
              <a:rPr lang="uk-UA" altLang="ru-RU" i="1" dirty="0"/>
              <a:t>проведення мітингів, демонстрацій</a:t>
            </a:r>
            <a:r>
              <a:rPr lang="uk-UA" altLang="ru-RU" i="1" dirty="0" smtClean="0"/>
              <a:t>;</a:t>
            </a:r>
          </a:p>
          <a:p>
            <a:pPr>
              <a:lnSpc>
                <a:spcPct val="90000"/>
              </a:lnSpc>
              <a:defRPr/>
            </a:pPr>
            <a:r>
              <a:rPr lang="uk-UA" altLang="ru-RU" i="1" dirty="0" smtClean="0"/>
              <a:t>написання </a:t>
            </a:r>
            <a:r>
              <a:rPr lang="uk-UA" altLang="ru-RU" i="1" dirty="0"/>
              <a:t>листів – протестів ( колективних та індивідуальних) на адресу влади.</a:t>
            </a:r>
          </a:p>
          <a:p>
            <a:pPr>
              <a:lnSpc>
                <a:spcPct val="90000"/>
              </a:lnSpc>
              <a:defRPr/>
            </a:pPr>
            <a:endParaRPr lang="uk-UA" altLang="ru-RU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uk-UA" altLang="ru-RU" dirty="0" smtClean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308910" cy="1054250"/>
          </a:xfrm>
        </p:spPr>
        <p:txBody>
          <a:bodyPr/>
          <a:lstStyle/>
          <a:p>
            <a:pPr>
              <a:defRPr/>
            </a:pPr>
            <a:r>
              <a:rPr lang="uk-UA" altLang="ru-RU" b="1" i="1" dirty="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rPr>
              <a:t>Форми боротьби дисидентів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7" t="50000" r="8363" b="4637"/>
          <a:stretch/>
        </p:blipFill>
        <p:spPr bwMode="auto">
          <a:xfrm>
            <a:off x="1600200" y="4876800"/>
            <a:ext cx="6553200" cy="1883016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22310" y="4330889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Приклад повстанської листівки</a:t>
            </a:r>
            <a:endParaRPr lang="ru-RU" sz="20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7745505" cy="3877815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2800" i="1" dirty="0" smtClean="0"/>
              <a:t> Національно – визвольна</a:t>
            </a:r>
          </a:p>
          <a:p>
            <a:pPr eaLnBrk="1" hangingPunct="1">
              <a:defRPr/>
            </a:pPr>
            <a:r>
              <a:rPr lang="uk-UA" altLang="ru-RU" sz="2800" i="1" dirty="0" smtClean="0"/>
              <a:t> Правозахисна</a:t>
            </a:r>
          </a:p>
          <a:p>
            <a:pPr eaLnBrk="1" hangingPunct="1">
              <a:defRPr/>
            </a:pPr>
            <a:r>
              <a:rPr lang="uk-UA" altLang="ru-RU" sz="2800" i="1" dirty="0" smtClean="0"/>
              <a:t> Релігійна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uk-UA" altLang="ru-RU" sz="4000" dirty="0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153400" cy="1054250"/>
          </a:xfrm>
        </p:spPr>
        <p:txBody>
          <a:bodyPr/>
          <a:lstStyle/>
          <a:p>
            <a:pPr>
              <a:defRPr/>
            </a:pPr>
            <a:r>
              <a:rPr lang="uk-UA" altLang="ru-RU" b="1" i="1" dirty="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rPr>
              <a:t>Течії дисидентського руху</a:t>
            </a:r>
          </a:p>
        </p:txBody>
      </p:sp>
      <p:pic>
        <p:nvPicPr>
          <p:cNvPr id="5122" name="Picture 2" descr="Олесь Бердник, кін. 1940-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913" y="2819400"/>
            <a:ext cx="2720287" cy="3890011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37" y="4794329"/>
            <a:ext cx="594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Олесь Бердник</a:t>
            </a:r>
          </a:p>
          <a:p>
            <a:pPr algn="r"/>
            <a:r>
              <a:rPr lang="uk-UA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(1927-2003)</a:t>
            </a:r>
          </a:p>
          <a:p>
            <a:pPr algn="r"/>
            <a:r>
              <a:rPr lang="ru-R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Український</a:t>
            </a:r>
            <a:r>
              <a:rPr lang="ru-RU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</a:t>
            </a:r>
            <a:r>
              <a:rPr lang="ru-RU" sz="2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письменник</a:t>
            </a:r>
            <a:r>
              <a:rPr lang="ru-RU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-фантаст. </a:t>
            </a:r>
            <a:br>
              <a:rPr lang="ru-RU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Член-</a:t>
            </a:r>
            <a:r>
              <a:rPr lang="ru-RU" sz="2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засновник</a:t>
            </a:r>
            <a:r>
              <a:rPr lang="ru-RU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</a:t>
            </a:r>
            <a:r>
              <a:rPr lang="ru-RU" sz="2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Української</a:t>
            </a:r>
            <a:r>
              <a:rPr lang="ru-RU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Гельсінської</a:t>
            </a:r>
            <a:r>
              <a:rPr lang="ru-RU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групи</a:t>
            </a:r>
            <a:r>
              <a:rPr lang="ru-RU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838984"/>
            <a:ext cx="8305800" cy="4648200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  <a:defRPr/>
            </a:pPr>
            <a:r>
              <a:rPr lang="uk-UA" altLang="ru-RU" sz="2000" i="1" dirty="0" smtClean="0"/>
              <a:t>Були підготовлені до друку статті М.Брайчевського “ Приєднання чи </a:t>
            </a:r>
            <a:r>
              <a:rPr lang="uk-UA" altLang="ru-RU" sz="2000" i="1" dirty="0" err="1" smtClean="0"/>
              <a:t>воззєднання</a:t>
            </a:r>
            <a:r>
              <a:rPr lang="uk-UA" altLang="ru-RU" sz="2000" i="1" dirty="0" smtClean="0"/>
              <a:t>” і В.Чорновола “Лихо з розуму”, “Правосуддя чи рецидиви терору?” У статті Брайчевського розкривалися обставини входження України до складу Росії в 1654 р. відповідно до Переяславської пакту, що у ті роки утаювалися. Статті </a:t>
            </a:r>
            <a:r>
              <a:rPr lang="uk-UA" altLang="ru-RU" sz="2000" i="1" dirty="0"/>
              <a:t>Чорновола містили документальні дані про арешти 1966 року.</a:t>
            </a:r>
          </a:p>
          <a:p>
            <a:pPr algn="ctr" eaLnBrk="1" hangingPunct="1">
              <a:defRPr/>
            </a:pPr>
            <a:endParaRPr lang="uk-UA" altLang="ru-RU" sz="2000" i="1" dirty="0" smtClean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8001000" cy="1054250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b="1" i="1" dirty="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rPr>
              <a:t>Видавнича діяльність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" r="13066"/>
          <a:stretch/>
        </p:blipFill>
        <p:spPr bwMode="auto">
          <a:xfrm>
            <a:off x="381000" y="2986950"/>
            <a:ext cx="3276600" cy="3714122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73690" y="5593076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Михайло Брайчевський</a:t>
            </a:r>
            <a:endParaRPr lang="uk-UA" sz="2200" b="1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r>
              <a:rPr lang="uk-UA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</a:t>
            </a:r>
            <a:r>
              <a:rPr lang="uk-UA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1924-2001)</a:t>
            </a:r>
            <a:endParaRPr lang="uk-UA" sz="22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r>
              <a:rPr lang="ru-R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Український</a:t>
            </a:r>
            <a:r>
              <a:rPr lang="ru-RU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</a:t>
            </a:r>
            <a:r>
              <a:rPr lang="ru-R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історик</a:t>
            </a:r>
            <a:r>
              <a:rPr lang="ru-RU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і археолог.</a:t>
            </a:r>
            <a:r>
              <a:rPr lang="ru-RU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7F7F7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267</TotalTime>
  <Words>1062</Words>
  <Application>Microsoft Office PowerPoint</Application>
  <PresentationFormat>Экран (4:3)</PresentationFormat>
  <Paragraphs>133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Твердый переплет</vt:lpstr>
      <vt:lpstr>Опозиційний рух в Україні в 60 – 80 роки ХХ століття </vt:lpstr>
      <vt:lpstr>План</vt:lpstr>
      <vt:lpstr>Дисидентство</vt:lpstr>
      <vt:lpstr>Причини розгортання дисидентського руху в Україні</vt:lpstr>
      <vt:lpstr>Новий етап опозиційного руху</vt:lpstr>
      <vt:lpstr>Реакція керівництва  УРСР</vt:lpstr>
      <vt:lpstr>Форми боротьби дисидентів</vt:lpstr>
      <vt:lpstr>Течії дисидентського руху</vt:lpstr>
      <vt:lpstr>Видавнича діяльність</vt:lpstr>
      <vt:lpstr>Презентация PowerPoint</vt:lpstr>
      <vt:lpstr>Створення організацій</vt:lpstr>
      <vt:lpstr>Презентация PowerPoint</vt:lpstr>
      <vt:lpstr>Напрям діяльності УГС</vt:lpstr>
      <vt:lpstr>Організація мітингів, демонстрацій</vt:lpstr>
      <vt:lpstr>Заходи радянського керівництва на боротьбу з дисиденством</vt:lpstr>
      <vt:lpstr>Презентация PowerPoint</vt:lpstr>
      <vt:lpstr>Заходи радянського керівництва на боротьбу з дисиденством</vt:lpstr>
      <vt:lpstr>Причини поразки дисидентів</vt:lpstr>
      <vt:lpstr>Значення дисидентського руху</vt:lpstr>
      <vt:lpstr>Відродження опозиційного руху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Aleksandra</dc:creator>
  <cp:lastModifiedBy>Aleksandra</cp:lastModifiedBy>
  <cp:revision>24</cp:revision>
  <cp:lastPrinted>1601-01-01T00:00:00Z</cp:lastPrinted>
  <dcterms:created xsi:type="dcterms:W3CDTF">1601-01-01T00:00:00Z</dcterms:created>
  <dcterms:modified xsi:type="dcterms:W3CDTF">2014-12-24T09:13:13Z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