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k.wikipedia.org/wiki/%D0%A5%D1%80%D1%83%D1%89%D0%BE%D0%B2%D0%BA%D0%B0#cite_note-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latin typeface="Comic Sans MS" panose="030F0702030302020204" pitchFamily="66" charset="0"/>
              </a:rPr>
              <a:t>Проектна робота з історії України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653136"/>
            <a:ext cx="6400800" cy="1473200"/>
          </a:xfrm>
        </p:spPr>
        <p:txBody>
          <a:bodyPr>
            <a:normAutofit/>
          </a:bodyPr>
          <a:lstStyle/>
          <a:p>
            <a:pPr algn="r"/>
            <a:r>
              <a:rPr lang="uk-UA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Виконав учень 11 класу </a:t>
            </a:r>
          </a:p>
          <a:p>
            <a:pPr algn="r"/>
            <a:r>
              <a:rPr lang="uk-UA" sz="28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Півненко</a:t>
            </a:r>
            <a:r>
              <a:rPr lang="uk-UA" sz="28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Богдан</a:t>
            </a:r>
            <a:endParaRPr lang="ru-RU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81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427984" y="1052736"/>
            <a:ext cx="4456005" cy="438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УРСР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квітня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1978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року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позачерговою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сесією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Верховної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республіки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чолі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В.В.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Щербитським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 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Конституції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СРСР 1977 року,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«яка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відобразила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Радянської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—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СРСР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розвинутого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соціалістичного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стала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-правовою основою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соціалістичних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республік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Конституція</a:t>
            </a:r>
            <a:r>
              <a:rPr lang="ru-RU" dirty="0" smtClean="0"/>
              <a:t> УРСР </a:t>
            </a:r>
            <a:r>
              <a:rPr lang="ru-RU" dirty="0"/>
              <a:t>1978 року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6738">
            <a:off x="2350705" y="1146400"/>
            <a:ext cx="2016224" cy="296970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86393">
            <a:off x="223174" y="2852937"/>
            <a:ext cx="2367409" cy="365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558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876397" cy="4392488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загальнонародна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держава, яка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волю й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робітників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селян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інтелігенції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трудящих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республіки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національностей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Вся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належить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народові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Народ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через Ради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становлять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основу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інші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підконтрольні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підзвітні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Радам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будуються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засадах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виборності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підзвітності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народові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державного органу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доручену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справу,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обов'язковості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вищестоящих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стоячих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розподілом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повноважень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забезпечують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правопорядку,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прав і свобод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зобов'язані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додержувати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Основні положення Конституції 1978 року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313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1596174"/>
            <a:ext cx="7992888" cy="42810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9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 </a:t>
            </a:r>
            <a:r>
              <a:rPr lang="uk-UA" sz="96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ru-RU" sz="9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59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496944" cy="4752528"/>
          </a:xfrm>
        </p:spPr>
        <p:txBody>
          <a:bodyPr>
            <a:normAutofit fontScale="55000" lnSpcReduction="20000"/>
          </a:bodyPr>
          <a:lstStyle/>
          <a:p>
            <a:r>
              <a:rPr lang="ru-RU" sz="4000" dirty="0" err="1"/>
              <a:t>Оскільки</a:t>
            </a:r>
            <a:r>
              <a:rPr lang="ru-RU" sz="4000" dirty="0"/>
              <a:t> </a:t>
            </a:r>
            <a:r>
              <a:rPr lang="ru-RU" sz="4000" dirty="0" err="1"/>
              <a:t>провідні</a:t>
            </a:r>
            <a:r>
              <a:rPr lang="ru-RU" sz="4000" dirty="0"/>
              <a:t> </a:t>
            </a:r>
            <a:r>
              <a:rPr lang="ru-RU" sz="4000" dirty="0" err="1"/>
              <a:t>країни</a:t>
            </a:r>
            <a:r>
              <a:rPr lang="ru-RU" sz="4000" dirty="0"/>
              <a:t> Заходу </a:t>
            </a:r>
            <a:r>
              <a:rPr lang="ru-RU" sz="4000" dirty="0" err="1"/>
              <a:t>значно</a:t>
            </a:r>
            <a:r>
              <a:rPr lang="ru-RU" sz="4000" dirty="0"/>
              <a:t> </a:t>
            </a:r>
            <a:r>
              <a:rPr lang="ru-RU" sz="4000" dirty="0" err="1"/>
              <a:t>випередили</a:t>
            </a:r>
            <a:r>
              <a:rPr lang="ru-RU" sz="4000" dirty="0"/>
              <a:t> СРСР за темпами </a:t>
            </a:r>
            <a:r>
              <a:rPr lang="ru-RU" sz="4000" dirty="0" err="1"/>
              <a:t>економічного</a:t>
            </a:r>
            <a:r>
              <a:rPr lang="ru-RU" sz="4000" dirty="0"/>
              <a:t> </a:t>
            </a:r>
            <a:r>
              <a:rPr lang="ru-RU" sz="4000" dirty="0" err="1"/>
              <a:t>розвитку</a:t>
            </a:r>
            <a:r>
              <a:rPr lang="ru-RU" sz="4000" dirty="0"/>
              <a:t>, </a:t>
            </a:r>
            <a:r>
              <a:rPr lang="ru-RU" sz="4000" dirty="0" err="1"/>
              <a:t>М.Хрущов</a:t>
            </a:r>
            <a:r>
              <a:rPr lang="ru-RU" sz="4000" dirty="0"/>
              <a:t> і </a:t>
            </a:r>
            <a:r>
              <a:rPr lang="ru-RU" sz="4000" dirty="0" err="1"/>
              <a:t>його</a:t>
            </a:r>
            <a:r>
              <a:rPr lang="ru-RU" sz="4000" dirty="0"/>
              <a:t> </a:t>
            </a:r>
            <a:r>
              <a:rPr lang="ru-RU" sz="4000" dirty="0" err="1"/>
              <a:t>найближче</a:t>
            </a:r>
            <a:r>
              <a:rPr lang="ru-RU" sz="4000" dirty="0"/>
              <a:t> </a:t>
            </a:r>
            <a:r>
              <a:rPr lang="ru-RU" sz="4000" dirty="0" err="1"/>
              <a:t>оточення</a:t>
            </a:r>
            <a:r>
              <a:rPr lang="ru-RU" sz="4000" dirty="0"/>
              <a:t> </a:t>
            </a:r>
            <a:r>
              <a:rPr lang="ru-RU" sz="4000" i="1" dirty="0" err="1"/>
              <a:t>звернули</a:t>
            </a:r>
            <a:r>
              <a:rPr lang="ru-RU" sz="4000" i="1" dirty="0"/>
              <a:t> </a:t>
            </a:r>
            <a:r>
              <a:rPr lang="ru-RU" sz="4000" i="1" dirty="0" err="1"/>
              <a:t>увагу</a:t>
            </a:r>
            <a:r>
              <a:rPr lang="ru-RU" sz="4000" i="1" dirty="0"/>
              <a:t> на </a:t>
            </a:r>
            <a:r>
              <a:rPr lang="ru-RU" sz="4000" i="1" dirty="0" err="1"/>
              <a:t>розгортання</a:t>
            </a:r>
            <a:r>
              <a:rPr lang="ru-RU" sz="4000" i="1" dirty="0"/>
              <a:t> </a:t>
            </a:r>
            <a:r>
              <a:rPr lang="ru-RU" sz="4000" i="1" dirty="0" err="1"/>
              <a:t>науково-технічної</a:t>
            </a:r>
            <a:r>
              <a:rPr lang="ru-RU" sz="4000" i="1" dirty="0"/>
              <a:t> </a:t>
            </a:r>
            <a:r>
              <a:rPr lang="ru-RU" sz="4000" i="1" dirty="0" err="1"/>
              <a:t>революції</a:t>
            </a:r>
            <a:r>
              <a:rPr lang="ru-RU" sz="4000" i="1" dirty="0"/>
              <a:t> в </a:t>
            </a:r>
            <a:r>
              <a:rPr lang="ru-RU" sz="4000" i="1" dirty="0" err="1"/>
              <a:t>Радянському</a:t>
            </a:r>
            <a:r>
              <a:rPr lang="ru-RU" sz="4000" i="1" dirty="0"/>
              <a:t> </a:t>
            </a:r>
            <a:r>
              <a:rPr lang="ru-RU" sz="4000" i="1" dirty="0" err="1"/>
              <a:t>Союзі</a:t>
            </a:r>
            <a:r>
              <a:rPr lang="ru-RU" sz="4000" i="1" dirty="0"/>
              <a:t>.</a:t>
            </a:r>
            <a:endParaRPr lang="ru-RU" sz="4000" dirty="0"/>
          </a:p>
          <a:p>
            <a:r>
              <a:rPr lang="ru-RU" sz="4000" dirty="0" err="1"/>
              <a:t>Вчені</a:t>
            </a:r>
            <a:r>
              <a:rPr lang="ru-RU" sz="4000" dirty="0"/>
              <a:t>, </a:t>
            </a:r>
            <a:r>
              <a:rPr lang="ru-RU" sz="4000" dirty="0" err="1"/>
              <a:t>проаналізувавши</a:t>
            </a:r>
            <a:r>
              <a:rPr lang="ru-RU" sz="4000" dirty="0"/>
              <a:t> </a:t>
            </a:r>
            <a:r>
              <a:rPr lang="ru-RU" sz="4000" dirty="0" err="1"/>
              <a:t>півтора</a:t>
            </a:r>
            <a:r>
              <a:rPr lang="ru-RU" sz="4000" dirty="0"/>
              <a:t> десятки </a:t>
            </a:r>
            <a:r>
              <a:rPr lang="ru-RU" sz="4000" dirty="0" err="1"/>
              <a:t>визначальних</a:t>
            </a:r>
            <a:r>
              <a:rPr lang="ru-RU" sz="4000" dirty="0"/>
              <a:t> </a:t>
            </a:r>
            <a:r>
              <a:rPr lang="ru-RU" sz="4000" dirty="0" err="1"/>
              <a:t>напрямків</a:t>
            </a:r>
            <a:r>
              <a:rPr lang="ru-RU" sz="4000" dirty="0"/>
              <a:t> </a:t>
            </a:r>
            <a:r>
              <a:rPr lang="ru-RU" sz="4000" dirty="0" err="1"/>
              <a:t>науково-технічного</a:t>
            </a:r>
            <a:r>
              <a:rPr lang="ru-RU" sz="4000" dirty="0"/>
              <a:t> </a:t>
            </a:r>
            <a:r>
              <a:rPr lang="ru-RU" sz="4000" dirty="0" err="1"/>
              <a:t>прогресу</a:t>
            </a:r>
            <a:r>
              <a:rPr lang="ru-RU" sz="4000" dirty="0"/>
              <a:t>, </a:t>
            </a:r>
            <a:r>
              <a:rPr lang="ru-RU" sz="4000" dirty="0" err="1"/>
              <a:t>дійшли</a:t>
            </a:r>
            <a:r>
              <a:rPr lang="ru-RU" sz="4000" dirty="0"/>
              <a:t> </a:t>
            </a:r>
            <a:r>
              <a:rPr lang="ru-RU" sz="4000" dirty="0" err="1"/>
              <a:t>невтішного</a:t>
            </a:r>
            <a:r>
              <a:rPr lang="ru-RU" sz="4000" dirty="0"/>
              <a:t> </a:t>
            </a:r>
            <a:r>
              <a:rPr lang="ru-RU" sz="4000" dirty="0" err="1"/>
              <a:t>висновку</a:t>
            </a:r>
            <a:r>
              <a:rPr lang="ru-RU" sz="4000" dirty="0"/>
              <a:t>, </a:t>
            </a:r>
            <a:r>
              <a:rPr lang="ru-RU" sz="4000" dirty="0" err="1"/>
              <a:t>що</a:t>
            </a:r>
            <a:r>
              <a:rPr lang="ru-RU" sz="4000" dirty="0"/>
              <a:t> </a:t>
            </a:r>
            <a:r>
              <a:rPr lang="ru-RU" sz="4000" dirty="0" err="1"/>
              <a:t>майже</a:t>
            </a:r>
            <a:r>
              <a:rPr lang="ru-RU" sz="4000" dirty="0"/>
              <a:t> в </a:t>
            </a:r>
            <a:r>
              <a:rPr lang="ru-RU" sz="4000" dirty="0" err="1"/>
              <a:t>усіх</a:t>
            </a:r>
            <a:r>
              <a:rPr lang="ru-RU" sz="4000" dirty="0"/>
              <a:t> з них, за </a:t>
            </a:r>
            <a:r>
              <a:rPr lang="ru-RU" sz="4000" dirty="0" err="1"/>
              <a:t>винятком</a:t>
            </a:r>
            <a:r>
              <a:rPr lang="ru-RU" sz="4000" dirty="0"/>
              <a:t> одного-</a:t>
            </a:r>
            <a:r>
              <a:rPr lang="ru-RU" sz="4000" dirty="0" err="1"/>
              <a:t>двох</a:t>
            </a:r>
            <a:r>
              <a:rPr lang="ru-RU" sz="4000" dirty="0"/>
              <a:t>, </a:t>
            </a:r>
            <a:r>
              <a:rPr lang="ru-RU" sz="4000" dirty="0" err="1"/>
              <a:t>радянська</a:t>
            </a:r>
            <a:r>
              <a:rPr lang="ru-RU" sz="4000" dirty="0"/>
              <a:t> держава </a:t>
            </a:r>
            <a:r>
              <a:rPr lang="ru-RU" sz="4000" dirty="0" err="1"/>
              <a:t>поступається</a:t>
            </a:r>
            <a:r>
              <a:rPr lang="ru-RU" sz="4000" dirty="0"/>
              <a:t> </a:t>
            </a:r>
            <a:r>
              <a:rPr lang="ru-RU" sz="4000" dirty="0" err="1"/>
              <a:t>країнам</a:t>
            </a:r>
            <a:r>
              <a:rPr lang="ru-RU" sz="4000" dirty="0"/>
              <a:t> Заходу.</a:t>
            </a:r>
          </a:p>
          <a:p>
            <a:r>
              <a:rPr lang="ru-RU" sz="4000" dirty="0"/>
              <a:t>Тому </a:t>
            </a:r>
            <a:r>
              <a:rPr lang="ru-RU" sz="4000" dirty="0" err="1"/>
              <a:t>саме</a:t>
            </a:r>
            <a:r>
              <a:rPr lang="ru-RU" sz="4000" dirty="0"/>
              <a:t> </a:t>
            </a:r>
            <a:r>
              <a:rPr lang="ru-RU" sz="4000" dirty="0" err="1"/>
              <a:t>ця</a:t>
            </a:r>
            <a:r>
              <a:rPr lang="ru-RU" sz="4000" dirty="0"/>
              <a:t> проблема </a:t>
            </a:r>
            <a:r>
              <a:rPr lang="ru-RU" sz="4000" dirty="0" err="1"/>
              <a:t>була</a:t>
            </a:r>
            <a:r>
              <a:rPr lang="ru-RU" sz="4000" dirty="0"/>
              <a:t> детально і </a:t>
            </a:r>
            <a:r>
              <a:rPr lang="ru-RU" sz="4000" dirty="0" err="1"/>
              <a:t>принципово</a:t>
            </a:r>
            <a:r>
              <a:rPr lang="ru-RU" sz="4000" dirty="0"/>
              <a:t> </a:t>
            </a:r>
            <a:r>
              <a:rPr lang="ru-RU" sz="4000" dirty="0" err="1"/>
              <a:t>розглянута</a:t>
            </a:r>
            <a:r>
              <a:rPr lang="ru-RU" sz="4000" dirty="0"/>
              <a:t> на </a:t>
            </a:r>
            <a:r>
              <a:rPr lang="ru-RU" sz="4000" dirty="0" err="1"/>
              <a:t>липневому</a:t>
            </a:r>
            <a:r>
              <a:rPr lang="ru-RU" sz="4000" dirty="0"/>
              <a:t> (1955 р.) </a:t>
            </a:r>
            <a:r>
              <a:rPr lang="ru-RU" sz="4000" dirty="0" err="1"/>
              <a:t>пленумі</a:t>
            </a:r>
            <a:r>
              <a:rPr lang="ru-RU" sz="4000" dirty="0"/>
              <a:t> ЦК КПРС, на </a:t>
            </a:r>
            <a:r>
              <a:rPr lang="ru-RU" sz="4000" dirty="0" err="1"/>
              <a:t>якому</a:t>
            </a:r>
            <a:r>
              <a:rPr lang="ru-RU" sz="4000" dirty="0"/>
              <a:t>, </a:t>
            </a:r>
            <a:r>
              <a:rPr lang="ru-RU" sz="4000" dirty="0" err="1"/>
              <a:t>зокрема</a:t>
            </a:r>
            <a:r>
              <a:rPr lang="ru-RU" sz="4000" dirty="0"/>
              <a:t>, </a:t>
            </a:r>
            <a:r>
              <a:rPr lang="ru-RU" sz="4000" dirty="0" err="1"/>
              <a:t>було</a:t>
            </a:r>
            <a:r>
              <a:rPr lang="ru-RU" sz="4000" dirty="0"/>
              <a:t> </a:t>
            </a:r>
            <a:r>
              <a:rPr lang="ru-RU" sz="4000" dirty="0" err="1"/>
              <a:t>зазначено</a:t>
            </a:r>
            <a:r>
              <a:rPr lang="ru-RU" sz="4000" dirty="0"/>
              <a:t>, </a:t>
            </a:r>
            <a:r>
              <a:rPr lang="ru-RU" sz="4000" dirty="0" err="1"/>
              <a:t>що</a:t>
            </a:r>
            <a:r>
              <a:rPr lang="ru-RU" sz="4000" dirty="0"/>
              <a:t> </a:t>
            </a:r>
            <a:r>
              <a:rPr lang="ru-RU" sz="4000" dirty="0" err="1"/>
              <a:t>Радянський</a:t>
            </a:r>
            <a:r>
              <a:rPr lang="ru-RU" sz="4000" dirty="0"/>
              <a:t> Союз </a:t>
            </a:r>
            <a:r>
              <a:rPr lang="ru-RU" sz="4000" dirty="0" err="1"/>
              <a:t>стоїть</a:t>
            </a:r>
            <a:r>
              <a:rPr lang="ru-RU" sz="4000" dirty="0"/>
              <a:t> «на </a:t>
            </a:r>
            <a:r>
              <a:rPr lang="ru-RU" sz="4000" dirty="0" err="1"/>
              <a:t>порозі</a:t>
            </a:r>
            <a:r>
              <a:rPr lang="ru-RU" sz="4000" dirty="0"/>
              <a:t> </a:t>
            </a:r>
            <a:r>
              <a:rPr lang="ru-RU" sz="4000" dirty="0" err="1"/>
              <a:t>нової</a:t>
            </a:r>
            <a:r>
              <a:rPr lang="ru-RU" sz="4000" dirty="0"/>
              <a:t> </a:t>
            </a:r>
            <a:r>
              <a:rPr lang="ru-RU" sz="4000" dirty="0" err="1"/>
              <a:t>науково-технічної</a:t>
            </a:r>
            <a:r>
              <a:rPr lang="ru-RU" sz="4000" dirty="0"/>
              <a:t> і </a:t>
            </a:r>
            <a:r>
              <a:rPr lang="ru-RU" sz="4000" dirty="0" err="1"/>
              <a:t>промислової</a:t>
            </a:r>
            <a:r>
              <a:rPr lang="ru-RU" sz="4000" dirty="0"/>
              <a:t> </a:t>
            </a:r>
            <a:r>
              <a:rPr lang="ru-RU" sz="4000" dirty="0" err="1"/>
              <a:t>революції</a:t>
            </a:r>
            <a:r>
              <a:rPr lang="ru-RU" sz="4000" dirty="0"/>
              <a:t>, яка далеко </a:t>
            </a:r>
            <a:r>
              <a:rPr lang="ru-RU" sz="4000" dirty="0" err="1"/>
              <a:t>випереджає</a:t>
            </a:r>
            <a:r>
              <a:rPr lang="ru-RU" sz="4000" dirty="0"/>
              <a:t> за </a:t>
            </a:r>
            <a:r>
              <a:rPr lang="ru-RU" sz="4000" dirty="0" err="1"/>
              <a:t>своїм</a:t>
            </a:r>
            <a:r>
              <a:rPr lang="ru-RU" sz="4000" dirty="0"/>
              <a:t> </a:t>
            </a:r>
            <a:r>
              <a:rPr lang="ru-RU" sz="4000" dirty="0" err="1"/>
              <a:t>значенням</a:t>
            </a:r>
            <a:r>
              <a:rPr lang="ru-RU" sz="4000" dirty="0"/>
              <a:t> </a:t>
            </a:r>
            <a:r>
              <a:rPr lang="ru-RU" sz="4000" dirty="0" err="1"/>
              <a:t>промислові</a:t>
            </a:r>
            <a:r>
              <a:rPr lang="ru-RU" sz="4000" dirty="0"/>
              <a:t> </a:t>
            </a:r>
            <a:r>
              <a:rPr lang="ru-RU" sz="4000" dirty="0" err="1"/>
              <a:t>революції</a:t>
            </a:r>
            <a:r>
              <a:rPr lang="ru-RU" sz="4000" dirty="0"/>
              <a:t>, </a:t>
            </a:r>
            <a:r>
              <a:rPr lang="ru-RU" sz="4000" dirty="0" err="1"/>
              <a:t>пов'язані</a:t>
            </a:r>
            <a:r>
              <a:rPr lang="ru-RU" sz="4000" dirty="0"/>
              <a:t> з </a:t>
            </a:r>
            <a:r>
              <a:rPr lang="ru-RU" sz="4000" dirty="0" err="1"/>
              <a:t>появою</a:t>
            </a:r>
            <a:r>
              <a:rPr lang="ru-RU" sz="4000" dirty="0"/>
              <a:t> пари і </a:t>
            </a:r>
            <a:r>
              <a:rPr lang="ru-RU" sz="4000" dirty="0" err="1"/>
              <a:t>електрики</a:t>
            </a:r>
            <a:r>
              <a:rPr lang="ru-RU" sz="4000" dirty="0"/>
              <a:t>». </a:t>
            </a:r>
            <a:r>
              <a:rPr lang="ru-RU" sz="4000" dirty="0" err="1"/>
              <a:t>Дійсно</a:t>
            </a:r>
            <a:r>
              <a:rPr lang="ru-RU" sz="4000" dirty="0"/>
              <a:t>, </a:t>
            </a:r>
            <a:r>
              <a:rPr lang="ru-RU" sz="4000" dirty="0" err="1"/>
              <a:t>тогочасна</a:t>
            </a:r>
            <a:r>
              <a:rPr lang="ru-RU" sz="4000" dirty="0"/>
              <a:t> </a:t>
            </a:r>
            <a:r>
              <a:rPr lang="ru-RU" sz="4000" dirty="0" err="1"/>
              <a:t>економіка</a:t>
            </a:r>
            <a:r>
              <a:rPr lang="ru-RU" sz="4000" dirty="0"/>
              <a:t> СРСР </a:t>
            </a:r>
            <a:r>
              <a:rPr lang="ru-RU" sz="4000" dirty="0" err="1"/>
              <a:t>лише</a:t>
            </a:r>
            <a:r>
              <a:rPr lang="ru-RU" sz="4000" dirty="0"/>
              <a:t> </a:t>
            </a:r>
            <a:r>
              <a:rPr lang="ru-RU" sz="4000" i="1" dirty="0"/>
              <a:t>«стояла на </a:t>
            </a:r>
            <a:r>
              <a:rPr lang="ru-RU" sz="4000" i="1" dirty="0" err="1"/>
              <a:t>порозі</a:t>
            </a:r>
            <a:r>
              <a:rPr lang="ru-RU" sz="4000" i="1" dirty="0"/>
              <a:t>» </a:t>
            </a:r>
            <a:r>
              <a:rPr lang="ru-RU" sz="4000" dirty="0"/>
              <a:t>НТР, </a:t>
            </a:r>
            <a:r>
              <a:rPr lang="ru-RU" sz="4000" dirty="0" err="1"/>
              <a:t>тоді</a:t>
            </a:r>
            <a:r>
              <a:rPr lang="ru-RU" sz="4000" dirty="0"/>
              <a:t> як </a:t>
            </a:r>
            <a:r>
              <a:rPr lang="ru-RU" sz="4000" dirty="0" err="1"/>
              <a:t>високорозвинуті</a:t>
            </a:r>
            <a:r>
              <a:rPr lang="ru-RU" sz="4000" dirty="0"/>
              <a:t> </a:t>
            </a:r>
            <a:r>
              <a:rPr lang="ru-RU" sz="4000" dirty="0" err="1"/>
              <a:t>країни</a:t>
            </a:r>
            <a:r>
              <a:rPr lang="ru-RU" sz="4000" dirty="0"/>
              <a:t> Заходу </a:t>
            </a:r>
            <a:r>
              <a:rPr lang="ru-RU" sz="4000" dirty="0" err="1"/>
              <a:t>розвивалися</a:t>
            </a:r>
            <a:r>
              <a:rPr lang="ru-RU" sz="4000" dirty="0"/>
              <a:t> за </a:t>
            </a:r>
            <a:r>
              <a:rPr lang="ru-RU" sz="4000" dirty="0" err="1"/>
              <a:t>її</a:t>
            </a:r>
            <a:r>
              <a:rPr lang="ru-RU" sz="4000" dirty="0"/>
              <a:t> принципами </a:t>
            </a:r>
            <a:r>
              <a:rPr lang="ru-RU" sz="4000" dirty="0" err="1"/>
              <a:t>вже</a:t>
            </a:r>
            <a:r>
              <a:rPr lang="ru-RU" sz="4000" dirty="0"/>
              <a:t> </a:t>
            </a:r>
            <a:r>
              <a:rPr lang="ru-RU" sz="4000" dirty="0" err="1"/>
              <a:t>ціле</a:t>
            </a:r>
            <a:r>
              <a:rPr lang="ru-RU" sz="4000" dirty="0"/>
              <a:t> </a:t>
            </a:r>
            <a:r>
              <a:rPr lang="ru-RU" sz="4000" dirty="0" err="1"/>
              <a:t>десятиріччя</a:t>
            </a:r>
            <a:r>
              <a:rPr lang="ru-RU" sz="4000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Науково-технічна</a:t>
            </a:r>
            <a:r>
              <a:rPr lang="ru-RU" b="1" dirty="0"/>
              <a:t> </a:t>
            </a:r>
            <a:r>
              <a:rPr lang="ru-RU" b="1" dirty="0" err="1"/>
              <a:t>революція</a:t>
            </a:r>
            <a:r>
              <a:rPr lang="ru-RU" b="1" dirty="0"/>
              <a:t> і наука в </a:t>
            </a:r>
            <a:r>
              <a:rPr lang="ru-RU" b="1" dirty="0" err="1"/>
              <a:t>Україні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276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525344"/>
          </a:xfrm>
        </p:spPr>
        <p:txBody>
          <a:bodyPr>
            <a:normAutofit/>
          </a:bodyPr>
          <a:lstStyle/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розгляду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на </a:t>
            </a:r>
            <a:r>
              <a:rPr lang="ru-RU" dirty="0" err="1"/>
              <a:t>пленумі</a:t>
            </a:r>
            <a:r>
              <a:rPr lang="ru-RU" dirty="0"/>
              <a:t> ЦК </a:t>
            </a:r>
            <a:r>
              <a:rPr lang="ru-RU" dirty="0" err="1"/>
              <a:t>ставлення</a:t>
            </a:r>
            <a:r>
              <a:rPr lang="ru-RU" dirty="0"/>
              <a:t> </a:t>
            </a:r>
            <a:r>
              <a:rPr lang="ru-RU" dirty="0" err="1"/>
              <a:t>партійного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 до </a:t>
            </a:r>
            <a:r>
              <a:rPr lang="ru-RU" dirty="0" err="1"/>
              <a:t>на­укових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помітно</a:t>
            </a:r>
            <a:r>
              <a:rPr lang="ru-RU" dirty="0"/>
              <a:t> </a:t>
            </a:r>
            <a:r>
              <a:rPr lang="ru-RU" dirty="0" err="1"/>
              <a:t>змінилося</a:t>
            </a:r>
            <a:r>
              <a:rPr lang="ru-RU" dirty="0"/>
              <a:t>.</a:t>
            </a:r>
          </a:p>
          <a:p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партапарат</a:t>
            </a:r>
            <a:r>
              <a:rPr lang="ru-RU" dirty="0"/>
              <a:t> </a:t>
            </a:r>
            <a:r>
              <a:rPr lang="ru-RU" dirty="0" err="1"/>
              <a:t>поповнився</a:t>
            </a:r>
            <a:r>
              <a:rPr lang="ru-RU" dirty="0"/>
              <a:t> </a:t>
            </a:r>
            <a:r>
              <a:rPr lang="ru-RU" dirty="0" err="1"/>
              <a:t>вихідцями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. </a:t>
            </a:r>
            <a:r>
              <a:rPr lang="ru-RU" dirty="0" err="1"/>
              <a:t>Набуло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</a:t>
            </a:r>
            <a:r>
              <a:rPr lang="ru-RU" dirty="0" err="1"/>
              <a:t>пряме</a:t>
            </a:r>
            <a:r>
              <a:rPr lang="ru-RU" dirty="0"/>
              <a:t>, </a:t>
            </a:r>
            <a:r>
              <a:rPr lang="ru-RU" dirty="0" err="1"/>
              <a:t>предметне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</a:t>
            </a:r>
            <a:r>
              <a:rPr lang="ru-RU" dirty="0" err="1"/>
              <a:t>партійних</a:t>
            </a:r>
            <a:r>
              <a:rPr lang="ru-RU" dirty="0"/>
              <a:t> </a:t>
            </a:r>
            <a:r>
              <a:rPr lang="ru-RU" dirty="0" err="1"/>
              <a:t>комітетів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вченими</a:t>
            </a:r>
            <a:r>
              <a:rPr lang="ru-RU" dirty="0"/>
              <a:t>. </a:t>
            </a:r>
            <a:r>
              <a:rPr lang="ru-RU" dirty="0" err="1"/>
              <a:t>Помітно</a:t>
            </a:r>
            <a:r>
              <a:rPr lang="ru-RU" dirty="0"/>
              <a:t> </a:t>
            </a:r>
            <a:r>
              <a:rPr lang="ru-RU" dirty="0" err="1"/>
              <a:t>зросла</a:t>
            </a:r>
            <a:r>
              <a:rPr lang="ru-RU" dirty="0"/>
              <a:t> роль </a:t>
            </a:r>
            <a:r>
              <a:rPr lang="ru-RU" dirty="0" err="1"/>
              <a:t>вчених</a:t>
            </a:r>
            <a:r>
              <a:rPr lang="ru-RU" dirty="0"/>
              <a:t> рад, </a:t>
            </a:r>
            <a:r>
              <a:rPr lang="ru-RU" dirty="0" err="1"/>
              <a:t>координаційних</a:t>
            </a:r>
            <a:r>
              <a:rPr lang="ru-RU" dirty="0"/>
              <a:t> </a:t>
            </a:r>
            <a:r>
              <a:rPr lang="ru-RU" dirty="0" err="1"/>
              <a:t>комісій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конкретних</a:t>
            </a:r>
            <a:r>
              <a:rPr lang="ru-RU" dirty="0"/>
              <a:t> </a:t>
            </a:r>
            <a:r>
              <a:rPr lang="ru-RU" dirty="0" err="1"/>
              <a:t>напрямів</a:t>
            </a:r>
            <a:r>
              <a:rPr lang="ru-RU" dirty="0"/>
              <a:t> </a:t>
            </a:r>
            <a:r>
              <a:rPr lang="ru-RU" dirty="0" err="1"/>
              <a:t>наукових</a:t>
            </a:r>
            <a:r>
              <a:rPr lang="ru-RU" dirty="0"/>
              <a:t> </a:t>
            </a:r>
            <a:r>
              <a:rPr lang="ru-RU" dirty="0" err="1"/>
              <a:t>пошуків</a:t>
            </a:r>
            <a:r>
              <a:rPr lang="ru-RU" dirty="0"/>
              <a:t>.</a:t>
            </a:r>
          </a:p>
          <a:p>
            <a:r>
              <a:rPr lang="ru-RU" dirty="0" err="1"/>
              <a:t>Суттєво</a:t>
            </a:r>
            <a:r>
              <a:rPr lang="ru-RU" dirty="0"/>
              <a:t> </a:t>
            </a:r>
            <a:r>
              <a:rPr lang="ru-RU" dirty="0" err="1"/>
              <a:t>збільшилися</a:t>
            </a:r>
            <a:r>
              <a:rPr lang="ru-RU" dirty="0"/>
              <a:t> і </a:t>
            </a:r>
            <a:r>
              <a:rPr lang="ru-RU" dirty="0" err="1"/>
              <a:t>бюджетні</a:t>
            </a:r>
            <a:r>
              <a:rPr lang="ru-RU" dirty="0"/>
              <a:t> </a:t>
            </a:r>
            <a:r>
              <a:rPr lang="ru-RU" dirty="0" err="1"/>
              <a:t>витрати</a:t>
            </a:r>
            <a:r>
              <a:rPr lang="ru-RU" dirty="0"/>
              <a:t> на науку.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зросли</a:t>
            </a:r>
            <a:r>
              <a:rPr lang="ru-RU" dirty="0"/>
              <a:t> престиж і </a:t>
            </a:r>
            <a:r>
              <a:rPr lang="ru-RU" dirty="0" err="1"/>
              <a:t>оцінка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науковців</a:t>
            </a:r>
            <a:r>
              <a:rPr lang="ru-RU" dirty="0"/>
              <a:t>. </a:t>
            </a:r>
            <a:r>
              <a:rPr lang="ru-RU" dirty="0" err="1"/>
              <a:t>Вчені</a:t>
            </a:r>
            <a:r>
              <a:rPr lang="ru-RU" dirty="0"/>
              <a:t> </a:t>
            </a:r>
            <a:r>
              <a:rPr lang="ru-RU" dirty="0" err="1"/>
              <a:t>вперше</a:t>
            </a:r>
            <a:r>
              <a:rPr lang="ru-RU" dirty="0"/>
              <a:t> </a:t>
            </a:r>
            <a:r>
              <a:rPr lang="ru-RU" dirty="0" err="1"/>
              <a:t>дістали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виїжджати</a:t>
            </a:r>
            <a:r>
              <a:rPr lang="ru-RU" dirty="0"/>
              <a:t> у </a:t>
            </a:r>
            <a:r>
              <a:rPr lang="ru-RU" dirty="0" err="1"/>
              <a:t>закордонні</a:t>
            </a:r>
            <a:r>
              <a:rPr lang="ru-RU" dirty="0"/>
              <a:t> </a:t>
            </a:r>
            <a:r>
              <a:rPr lang="ru-RU" dirty="0" err="1"/>
              <a:t>відрядження</a:t>
            </a:r>
            <a:r>
              <a:rPr lang="ru-RU" dirty="0"/>
              <a:t>, 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ознайомитися</a:t>
            </a:r>
            <a:r>
              <a:rPr lang="ru-RU" dirty="0"/>
              <a:t> з </a:t>
            </a:r>
            <a:r>
              <a:rPr lang="ru-RU" dirty="0" err="1"/>
              <a:t>новітніми</a:t>
            </a:r>
            <a:r>
              <a:rPr lang="ru-RU" dirty="0"/>
              <a:t> </a:t>
            </a:r>
            <a:r>
              <a:rPr lang="ru-RU" dirty="0" err="1"/>
              <a:t>зарубіжними</a:t>
            </a:r>
            <a:r>
              <a:rPr lang="ru-RU" dirty="0"/>
              <a:t> </a:t>
            </a:r>
            <a:r>
              <a:rPr lang="ru-RU" dirty="0" err="1"/>
              <a:t>науковими</a:t>
            </a:r>
            <a:r>
              <a:rPr lang="ru-RU" dirty="0"/>
              <a:t> </a:t>
            </a:r>
            <a:r>
              <a:rPr lang="ru-RU" dirty="0" err="1"/>
              <a:t>досягненнями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48189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067944" y="908720"/>
            <a:ext cx="4412417" cy="4785395"/>
          </a:xfrm>
        </p:spPr>
        <p:txBody>
          <a:bodyPr>
            <a:normAutofit/>
          </a:bodyPr>
          <a:lstStyle/>
          <a:p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Провідну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роль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науки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відігравала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Наук, президентом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1946 р. по 1962 р.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О.Палладін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з 1962 р. </a:t>
            </a:r>
            <a:r>
              <a:rPr lang="ru-RU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Є.Патон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талантам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вдумливому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Академією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десятиліття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минуло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1955 р., стало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динамічним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результативним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науки.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Содержимое 6" descr="http://ukrmap.su/program2010/uh11/uh11_14_files/image003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908720"/>
            <a:ext cx="3714775" cy="4320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02551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83968" y="476672"/>
            <a:ext cx="4392488" cy="6007372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1957 р. у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 УРСР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створено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Обчислювальний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 на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чолі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молодим математиком </a:t>
            </a:r>
            <a:r>
              <a:rPr lang="ru-RU" sz="28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В.Глушковим</a:t>
            </a:r>
            <a:r>
              <a:rPr lang="ru-RU" sz="28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низку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оборонної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промисловості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над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електронно-обчислювальних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машин для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виробничим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процесом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теорію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швидкодіючих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ЕОМ.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тут почала активно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розвиватися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кібернетика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яка так нещадно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переслідувалася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Й.Сталіна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Обчислювальний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центр у 1962р.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реорганізований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кібернетики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АН УРСР.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Содержимое 4" descr="i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0012" y="1142983"/>
            <a:ext cx="3631922" cy="5341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65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548680"/>
            <a:ext cx="8136904" cy="5328592"/>
          </a:xfrm>
        </p:spPr>
        <p:txBody>
          <a:bodyPr>
            <a:normAutofit/>
          </a:bodyPr>
          <a:lstStyle/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Інституті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фізики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1960 р.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створено </a:t>
            </a:r>
            <a:r>
              <a:rPr lang="ru-RU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ядерний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реактор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</a:t>
            </a:r>
            <a:r>
              <a:rPr lang="ru-RU" sz="2600" cap="all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здійснювалися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атомного ядра.</a:t>
            </a:r>
          </a:p>
          <a:p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 УРСР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розробляв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міжконтинентальних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ракет,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досліджував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теорію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конструктивної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міцності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пластмас</a:t>
            </a:r>
            <a:r>
              <a:rPr lang="ru-RU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застосовувалася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ракетній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техніці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вчені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зробили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космонавтики. Вони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безпосередньо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причетні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запуску штучного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супутника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жовтні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1957 р. і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польоту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космос </a:t>
            </a:r>
            <a:r>
              <a:rPr lang="ru-RU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6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Ю.Гагаріна</a:t>
            </a:r>
            <a:r>
              <a:rPr lang="ru-RU" sz="2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4451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132856"/>
            <a:ext cx="7624357" cy="38884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епоху «Відлиги М.Хрущовим було проведено декілька соціальних реформ а саме: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мінімальної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зарплатні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пенсій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робочого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тижня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Видача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паспортів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селянам,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зарплатні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колгоспникам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Скасування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плати за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Припинення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практики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примусових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позик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Широкомасштабне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житлове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Грошова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реформа 1961 р.,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наслідком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стало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цін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Повсякденне життя населення в епоху «Відлиги»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708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96240" y="404664"/>
            <a:ext cx="2768248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                                                                           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Хрущовки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»-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як правило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п'ятиповерхові</a:t>
            </a:r>
            <a:r>
              <a:rPr lang="ru-RU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[1]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панельні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цегляні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будинки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поверху,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ліфту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і 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сміттєпроводу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масово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споруджувалися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СРСР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правління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Микити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Хрущова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отримали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ім'я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Содержимое 3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343738">
            <a:off x="234077" y="1688624"/>
            <a:ext cx="5842097" cy="362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5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759547" y="2420888"/>
            <a:ext cx="3520853" cy="37052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реформа в СРСР 1961 року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грошова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реформа,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проведена в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СРСР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1960—1961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роках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чистої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деномінації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ЦК КПРС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назвав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реформу «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найгуманнішою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136140">
            <a:off x="379300" y="535647"/>
            <a:ext cx="4236230" cy="21860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1269">
            <a:off x="520808" y="3511078"/>
            <a:ext cx="3676108" cy="2502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5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87</TotalTime>
  <Words>433</Words>
  <Application>Microsoft Office PowerPoint</Application>
  <PresentationFormat>Экран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Проектна робота з історії України</vt:lpstr>
      <vt:lpstr>Науково-технічна революція і наука в Україні</vt:lpstr>
      <vt:lpstr>Презентация PowerPoint</vt:lpstr>
      <vt:lpstr>Презентация PowerPoint</vt:lpstr>
      <vt:lpstr>Презентация PowerPoint</vt:lpstr>
      <vt:lpstr>Презентация PowerPoint</vt:lpstr>
      <vt:lpstr>Повсякденне життя населення в епоху «Відлиги»</vt:lpstr>
      <vt:lpstr>Презентация PowerPoint</vt:lpstr>
      <vt:lpstr>Презентация PowerPoint</vt:lpstr>
      <vt:lpstr>Конституція УРСР 1978 року </vt:lpstr>
      <vt:lpstr>Основні положення Конституції 1978 року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 робота з історії України</dc:title>
  <dc:creator>Богдан</dc:creator>
  <cp:lastModifiedBy>Богдан</cp:lastModifiedBy>
  <cp:revision>6</cp:revision>
  <dcterms:created xsi:type="dcterms:W3CDTF">2014-12-14T14:05:08Z</dcterms:created>
  <dcterms:modified xsi:type="dcterms:W3CDTF">2014-12-14T15:43:51Z</dcterms:modified>
</cp:coreProperties>
</file>