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sldIdLst>
    <p:sldId id="256" r:id="rId2"/>
    <p:sldId id="257" r:id="rId3"/>
    <p:sldId id="258" r:id="rId4"/>
    <p:sldId id="259" r:id="rId5"/>
    <p:sldId id="289" r:id="rId6"/>
    <p:sldId id="260" r:id="rId7"/>
    <p:sldId id="261" r:id="rId8"/>
    <p:sldId id="262" r:id="rId9"/>
    <p:sldId id="285" r:id="rId10"/>
    <p:sldId id="263" r:id="rId11"/>
    <p:sldId id="264" r:id="rId12"/>
    <p:sldId id="265" r:id="rId13"/>
    <p:sldId id="266" r:id="rId14"/>
    <p:sldId id="267" r:id="rId15"/>
    <p:sldId id="286" r:id="rId16"/>
    <p:sldId id="287" r:id="rId17"/>
    <p:sldId id="268" r:id="rId18"/>
    <p:sldId id="269" r:id="rId19"/>
    <p:sldId id="270" r:id="rId20"/>
    <p:sldId id="271" r:id="rId21"/>
    <p:sldId id="288" r:id="rId22"/>
    <p:sldId id="272" r:id="rId23"/>
    <p:sldId id="291" r:id="rId24"/>
    <p:sldId id="273" r:id="rId25"/>
    <p:sldId id="274" r:id="rId26"/>
    <p:sldId id="275" r:id="rId27"/>
    <p:sldId id="292" r:id="rId28"/>
    <p:sldId id="290" r:id="rId29"/>
    <p:sldId id="276" r:id="rId30"/>
    <p:sldId id="277" r:id="rId31"/>
    <p:sldId id="278" r:id="rId32"/>
    <p:sldId id="279" r:id="rId33"/>
    <p:sldId id="280" r:id="rId34"/>
    <p:sldId id="281" r:id="rId35"/>
    <p:sldId id="282" r:id="rId36"/>
    <p:sldId id="283" r:id="rId37"/>
    <p:sldId id="28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autoAdjust="0"/>
    <p:restoredTop sz="94629"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2F34F5-655E-446A-ABFC-6C7DDF45ED51}" type="datetimeFigureOut">
              <a:rPr lang="en-US" smtClean="0"/>
              <a:pPr/>
              <a:t>6/8/2014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D17A63-556A-4FBB-BB6D-69793651A0F4}" type="slidenum">
              <a:rPr lang="en-US" smtClean="0"/>
              <a:pPr/>
              <a:t>‹#›</a:t>
            </a:fld>
            <a:endParaRPr lang="en-US"/>
          </a:p>
        </p:txBody>
      </p:sp>
    </p:spTree>
    <p:extLst>
      <p:ext uri="{BB962C8B-B14F-4D97-AF65-F5344CB8AC3E}">
        <p14:creationId xmlns:p14="http://schemas.microsoft.com/office/powerpoint/2010/main" xmlns="" val="587709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a:t>
            </a:fld>
            <a:endParaRPr lang="en-US"/>
          </a:p>
        </p:txBody>
      </p:sp>
    </p:spTree>
    <p:extLst>
      <p:ext uri="{BB962C8B-B14F-4D97-AF65-F5344CB8AC3E}">
        <p14:creationId xmlns:p14="http://schemas.microsoft.com/office/powerpoint/2010/main" xmlns="" val="33409514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10</a:t>
            </a:fld>
            <a:endParaRPr lang="en-US"/>
          </a:p>
        </p:txBody>
      </p:sp>
    </p:spTree>
    <p:extLst>
      <p:ext uri="{BB962C8B-B14F-4D97-AF65-F5344CB8AC3E}">
        <p14:creationId xmlns:p14="http://schemas.microsoft.com/office/powerpoint/2010/main" xmlns="" val="3883242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11</a:t>
            </a:fld>
            <a:endParaRPr lang="en-US"/>
          </a:p>
        </p:txBody>
      </p:sp>
    </p:spTree>
    <p:extLst>
      <p:ext uri="{BB962C8B-B14F-4D97-AF65-F5344CB8AC3E}">
        <p14:creationId xmlns:p14="http://schemas.microsoft.com/office/powerpoint/2010/main" xmlns="" val="2731037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12</a:t>
            </a:fld>
            <a:endParaRPr lang="en-US"/>
          </a:p>
        </p:txBody>
      </p:sp>
    </p:spTree>
    <p:extLst>
      <p:ext uri="{BB962C8B-B14F-4D97-AF65-F5344CB8AC3E}">
        <p14:creationId xmlns:p14="http://schemas.microsoft.com/office/powerpoint/2010/main" xmlns="" val="4040345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13</a:t>
            </a:fld>
            <a:endParaRPr lang="en-US"/>
          </a:p>
        </p:txBody>
      </p:sp>
    </p:spTree>
    <p:extLst>
      <p:ext uri="{BB962C8B-B14F-4D97-AF65-F5344CB8AC3E}">
        <p14:creationId xmlns:p14="http://schemas.microsoft.com/office/powerpoint/2010/main" xmlns="" val="2972428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14</a:t>
            </a:fld>
            <a:endParaRPr lang="en-US"/>
          </a:p>
        </p:txBody>
      </p:sp>
    </p:spTree>
    <p:extLst>
      <p:ext uri="{BB962C8B-B14F-4D97-AF65-F5344CB8AC3E}">
        <p14:creationId xmlns:p14="http://schemas.microsoft.com/office/powerpoint/2010/main" xmlns="" val="119542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15</a:t>
            </a:fld>
            <a:endParaRPr lang="en-US"/>
          </a:p>
        </p:txBody>
      </p:sp>
    </p:spTree>
    <p:extLst>
      <p:ext uri="{BB962C8B-B14F-4D97-AF65-F5344CB8AC3E}">
        <p14:creationId xmlns:p14="http://schemas.microsoft.com/office/powerpoint/2010/main" xmlns="" val="1041960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16</a:t>
            </a:fld>
            <a:endParaRPr lang="en-US"/>
          </a:p>
        </p:txBody>
      </p:sp>
    </p:spTree>
    <p:extLst>
      <p:ext uri="{BB962C8B-B14F-4D97-AF65-F5344CB8AC3E}">
        <p14:creationId xmlns:p14="http://schemas.microsoft.com/office/powerpoint/2010/main" xmlns="" val="3683187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17</a:t>
            </a:fld>
            <a:endParaRPr lang="en-US"/>
          </a:p>
        </p:txBody>
      </p:sp>
    </p:spTree>
    <p:extLst>
      <p:ext uri="{BB962C8B-B14F-4D97-AF65-F5344CB8AC3E}">
        <p14:creationId xmlns:p14="http://schemas.microsoft.com/office/powerpoint/2010/main" xmlns="" val="725356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18</a:t>
            </a:fld>
            <a:endParaRPr lang="en-US"/>
          </a:p>
        </p:txBody>
      </p:sp>
    </p:spTree>
    <p:extLst>
      <p:ext uri="{BB962C8B-B14F-4D97-AF65-F5344CB8AC3E}">
        <p14:creationId xmlns:p14="http://schemas.microsoft.com/office/powerpoint/2010/main" xmlns="" val="3926012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19</a:t>
            </a:fld>
            <a:endParaRPr lang="en-US"/>
          </a:p>
        </p:txBody>
      </p:sp>
    </p:spTree>
    <p:extLst>
      <p:ext uri="{BB962C8B-B14F-4D97-AF65-F5344CB8AC3E}">
        <p14:creationId xmlns:p14="http://schemas.microsoft.com/office/powerpoint/2010/main" xmlns="" val="313024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a:t>
            </a:fld>
            <a:endParaRPr lang="en-US"/>
          </a:p>
        </p:txBody>
      </p:sp>
    </p:spTree>
    <p:extLst>
      <p:ext uri="{BB962C8B-B14F-4D97-AF65-F5344CB8AC3E}">
        <p14:creationId xmlns:p14="http://schemas.microsoft.com/office/powerpoint/2010/main" xmlns="" val="374972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20</a:t>
            </a:fld>
            <a:endParaRPr lang="en-US"/>
          </a:p>
        </p:txBody>
      </p:sp>
    </p:spTree>
    <p:extLst>
      <p:ext uri="{BB962C8B-B14F-4D97-AF65-F5344CB8AC3E}">
        <p14:creationId xmlns:p14="http://schemas.microsoft.com/office/powerpoint/2010/main" xmlns="" val="2688160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21</a:t>
            </a:fld>
            <a:endParaRPr lang="en-US"/>
          </a:p>
        </p:txBody>
      </p:sp>
    </p:spTree>
    <p:extLst>
      <p:ext uri="{BB962C8B-B14F-4D97-AF65-F5344CB8AC3E}">
        <p14:creationId xmlns:p14="http://schemas.microsoft.com/office/powerpoint/2010/main" xmlns="" val="37313895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22</a:t>
            </a:fld>
            <a:endParaRPr lang="en-US"/>
          </a:p>
        </p:txBody>
      </p:sp>
    </p:spTree>
    <p:extLst>
      <p:ext uri="{BB962C8B-B14F-4D97-AF65-F5344CB8AC3E}">
        <p14:creationId xmlns:p14="http://schemas.microsoft.com/office/powerpoint/2010/main" xmlns="" val="31960347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23</a:t>
            </a:fld>
            <a:endParaRPr lang="en-US"/>
          </a:p>
        </p:txBody>
      </p:sp>
    </p:spTree>
    <p:extLst>
      <p:ext uri="{BB962C8B-B14F-4D97-AF65-F5344CB8AC3E}">
        <p14:creationId xmlns:p14="http://schemas.microsoft.com/office/powerpoint/2010/main" xmlns="" val="85403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24</a:t>
            </a:fld>
            <a:endParaRPr lang="en-US"/>
          </a:p>
        </p:txBody>
      </p:sp>
    </p:spTree>
    <p:extLst>
      <p:ext uri="{BB962C8B-B14F-4D97-AF65-F5344CB8AC3E}">
        <p14:creationId xmlns:p14="http://schemas.microsoft.com/office/powerpoint/2010/main" xmlns="" val="4045991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25</a:t>
            </a:fld>
            <a:endParaRPr lang="en-US"/>
          </a:p>
        </p:txBody>
      </p:sp>
    </p:spTree>
    <p:extLst>
      <p:ext uri="{BB962C8B-B14F-4D97-AF65-F5344CB8AC3E}">
        <p14:creationId xmlns:p14="http://schemas.microsoft.com/office/powerpoint/2010/main" xmlns="" val="1904376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26</a:t>
            </a:fld>
            <a:endParaRPr lang="en-US"/>
          </a:p>
        </p:txBody>
      </p:sp>
    </p:spTree>
    <p:extLst>
      <p:ext uri="{BB962C8B-B14F-4D97-AF65-F5344CB8AC3E}">
        <p14:creationId xmlns:p14="http://schemas.microsoft.com/office/powerpoint/2010/main" xmlns="" val="2015003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27</a:t>
            </a:fld>
            <a:endParaRPr lang="en-US"/>
          </a:p>
        </p:txBody>
      </p:sp>
    </p:spTree>
    <p:extLst>
      <p:ext uri="{BB962C8B-B14F-4D97-AF65-F5344CB8AC3E}">
        <p14:creationId xmlns:p14="http://schemas.microsoft.com/office/powerpoint/2010/main" xmlns="" val="31132482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28</a:t>
            </a:fld>
            <a:endParaRPr lang="en-US"/>
          </a:p>
        </p:txBody>
      </p:sp>
    </p:spTree>
    <p:extLst>
      <p:ext uri="{BB962C8B-B14F-4D97-AF65-F5344CB8AC3E}">
        <p14:creationId xmlns:p14="http://schemas.microsoft.com/office/powerpoint/2010/main" xmlns="" val="10859827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29</a:t>
            </a:fld>
            <a:endParaRPr lang="en-US"/>
          </a:p>
        </p:txBody>
      </p:sp>
    </p:spTree>
    <p:extLst>
      <p:ext uri="{BB962C8B-B14F-4D97-AF65-F5344CB8AC3E}">
        <p14:creationId xmlns:p14="http://schemas.microsoft.com/office/powerpoint/2010/main" xmlns="" val="3458735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a:t>
            </a:fld>
            <a:endParaRPr lang="en-US"/>
          </a:p>
        </p:txBody>
      </p:sp>
    </p:spTree>
    <p:extLst>
      <p:ext uri="{BB962C8B-B14F-4D97-AF65-F5344CB8AC3E}">
        <p14:creationId xmlns:p14="http://schemas.microsoft.com/office/powerpoint/2010/main" xmlns="" val="4347629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30</a:t>
            </a:fld>
            <a:endParaRPr lang="en-US"/>
          </a:p>
        </p:txBody>
      </p:sp>
    </p:spTree>
    <p:extLst>
      <p:ext uri="{BB962C8B-B14F-4D97-AF65-F5344CB8AC3E}">
        <p14:creationId xmlns:p14="http://schemas.microsoft.com/office/powerpoint/2010/main" xmlns="" val="6037750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31</a:t>
            </a:fld>
            <a:endParaRPr lang="en-US"/>
          </a:p>
        </p:txBody>
      </p:sp>
    </p:spTree>
    <p:extLst>
      <p:ext uri="{BB962C8B-B14F-4D97-AF65-F5344CB8AC3E}">
        <p14:creationId xmlns:p14="http://schemas.microsoft.com/office/powerpoint/2010/main" xmlns="" val="20397747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32</a:t>
            </a:fld>
            <a:endParaRPr lang="en-US"/>
          </a:p>
        </p:txBody>
      </p:sp>
    </p:spTree>
    <p:extLst>
      <p:ext uri="{BB962C8B-B14F-4D97-AF65-F5344CB8AC3E}">
        <p14:creationId xmlns:p14="http://schemas.microsoft.com/office/powerpoint/2010/main" xmlns="" val="12649850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33</a:t>
            </a:fld>
            <a:endParaRPr lang="en-US"/>
          </a:p>
        </p:txBody>
      </p:sp>
    </p:spTree>
    <p:extLst>
      <p:ext uri="{BB962C8B-B14F-4D97-AF65-F5344CB8AC3E}">
        <p14:creationId xmlns:p14="http://schemas.microsoft.com/office/powerpoint/2010/main" xmlns="" val="34347342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34</a:t>
            </a:fld>
            <a:endParaRPr lang="en-US"/>
          </a:p>
        </p:txBody>
      </p:sp>
    </p:spTree>
    <p:extLst>
      <p:ext uri="{BB962C8B-B14F-4D97-AF65-F5344CB8AC3E}">
        <p14:creationId xmlns:p14="http://schemas.microsoft.com/office/powerpoint/2010/main" xmlns="" val="30766354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35</a:t>
            </a:fld>
            <a:endParaRPr lang="en-US"/>
          </a:p>
        </p:txBody>
      </p:sp>
    </p:spTree>
    <p:extLst>
      <p:ext uri="{BB962C8B-B14F-4D97-AF65-F5344CB8AC3E}">
        <p14:creationId xmlns:p14="http://schemas.microsoft.com/office/powerpoint/2010/main" xmlns="" val="1219347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36</a:t>
            </a:fld>
            <a:endParaRPr lang="en-US"/>
          </a:p>
        </p:txBody>
      </p:sp>
    </p:spTree>
    <p:extLst>
      <p:ext uri="{BB962C8B-B14F-4D97-AF65-F5344CB8AC3E}">
        <p14:creationId xmlns:p14="http://schemas.microsoft.com/office/powerpoint/2010/main" xmlns="" val="12719376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37</a:t>
            </a:fld>
            <a:endParaRPr lang="en-US"/>
          </a:p>
        </p:txBody>
      </p:sp>
    </p:spTree>
    <p:extLst>
      <p:ext uri="{BB962C8B-B14F-4D97-AF65-F5344CB8AC3E}">
        <p14:creationId xmlns:p14="http://schemas.microsoft.com/office/powerpoint/2010/main" xmlns="" val="2903307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4</a:t>
            </a:fld>
            <a:endParaRPr lang="en-US"/>
          </a:p>
        </p:txBody>
      </p:sp>
    </p:spTree>
    <p:extLst>
      <p:ext uri="{BB962C8B-B14F-4D97-AF65-F5344CB8AC3E}">
        <p14:creationId xmlns:p14="http://schemas.microsoft.com/office/powerpoint/2010/main" xmlns="" val="2683015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5</a:t>
            </a:fld>
            <a:endParaRPr lang="en-US"/>
          </a:p>
        </p:txBody>
      </p:sp>
    </p:spTree>
    <p:extLst>
      <p:ext uri="{BB962C8B-B14F-4D97-AF65-F5344CB8AC3E}">
        <p14:creationId xmlns:p14="http://schemas.microsoft.com/office/powerpoint/2010/main" xmlns="" val="3389213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6</a:t>
            </a:fld>
            <a:endParaRPr lang="en-US"/>
          </a:p>
        </p:txBody>
      </p:sp>
    </p:spTree>
    <p:extLst>
      <p:ext uri="{BB962C8B-B14F-4D97-AF65-F5344CB8AC3E}">
        <p14:creationId xmlns:p14="http://schemas.microsoft.com/office/powerpoint/2010/main" xmlns="" val="394392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7</a:t>
            </a:fld>
            <a:endParaRPr lang="en-US"/>
          </a:p>
        </p:txBody>
      </p:sp>
    </p:spTree>
    <p:extLst>
      <p:ext uri="{BB962C8B-B14F-4D97-AF65-F5344CB8AC3E}">
        <p14:creationId xmlns:p14="http://schemas.microsoft.com/office/powerpoint/2010/main" xmlns="" val="1461268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8</a:t>
            </a:fld>
            <a:endParaRPr lang="en-US"/>
          </a:p>
        </p:txBody>
      </p:sp>
    </p:spTree>
    <p:extLst>
      <p:ext uri="{BB962C8B-B14F-4D97-AF65-F5344CB8AC3E}">
        <p14:creationId xmlns:p14="http://schemas.microsoft.com/office/powerpoint/2010/main" xmlns="" val="1644364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D17A63-556A-4FBB-BB6D-69793651A0F4}" type="slidenum">
              <a:rPr lang="en-US" smtClean="0"/>
              <a:pPr/>
              <a:t>9</a:t>
            </a:fld>
            <a:endParaRPr lang="en-US"/>
          </a:p>
        </p:txBody>
      </p:sp>
    </p:spTree>
    <p:extLst>
      <p:ext uri="{BB962C8B-B14F-4D97-AF65-F5344CB8AC3E}">
        <p14:creationId xmlns:p14="http://schemas.microsoft.com/office/powerpoint/2010/main" xmlns="" val="879756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F8488FE8-CC97-4AB9-BB03-54B84298122C}" type="datetimeFigureOut">
              <a:rPr lang="en-US" smtClean="0"/>
              <a:pPr/>
              <a:t>6/8/2014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7DE99-2605-4DAA-AFB7-F532495C422A}"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488FE8-CC97-4AB9-BB03-54B84298122C}" type="datetimeFigureOut">
              <a:rPr lang="en-US" smtClean="0"/>
              <a:pPr/>
              <a:t>6/8/2014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7DE99-2605-4DAA-AFB7-F532495C422A}" type="slidenum">
              <a:rPr lang="en-US" smtClean="0"/>
              <a:pPr/>
              <a:t>‹#›</a:t>
            </a:fld>
            <a:endParaRPr lang="en-US"/>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488FE8-CC97-4AB9-BB03-54B84298122C}" type="datetimeFigureOut">
              <a:rPr lang="en-US" smtClean="0"/>
              <a:pPr/>
              <a:t>6/8/2014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7DE99-2605-4DAA-AFB7-F532495C422A}" type="slidenum">
              <a:rPr lang="en-US" smtClean="0"/>
              <a:pPr/>
              <a:t>‹#›</a:t>
            </a:fld>
            <a:endParaRPr lang="en-US"/>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488FE8-CC97-4AB9-BB03-54B84298122C}" type="datetimeFigureOut">
              <a:rPr lang="en-US" smtClean="0"/>
              <a:pPr/>
              <a:t>6/8/2014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7DE99-2605-4DAA-AFB7-F532495C422A}" type="slidenum">
              <a:rPr lang="en-US" smtClean="0"/>
              <a:pPr/>
              <a:t>‹#›</a:t>
            </a:fld>
            <a:endParaRPr lang="en-US"/>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F8488FE8-CC97-4AB9-BB03-54B84298122C}" type="datetimeFigureOut">
              <a:rPr lang="en-US" smtClean="0"/>
              <a:pPr/>
              <a:t>6/8/2014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4257DE99-2605-4DAA-AFB7-F532495C42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488FE8-CC97-4AB9-BB03-54B84298122C}" type="datetimeFigureOut">
              <a:rPr lang="en-US" smtClean="0"/>
              <a:pPr/>
              <a:t>6/8/2014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7DE99-2605-4DAA-AFB7-F532495C422A}" type="slidenum">
              <a:rPr lang="en-US" smtClean="0"/>
              <a:pPr/>
              <a:t>‹#›</a:t>
            </a:fld>
            <a:endParaRPr lang="en-US"/>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488FE8-CC97-4AB9-BB03-54B84298122C}" type="datetimeFigureOut">
              <a:rPr lang="en-US" smtClean="0"/>
              <a:pPr/>
              <a:t>6/8/2014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7DE99-2605-4DAA-AFB7-F532495C422A}" type="slidenum">
              <a:rPr lang="en-US" smtClean="0"/>
              <a:pPr/>
              <a:t>‹#›</a:t>
            </a:fld>
            <a:endParaRPr lang="en-US"/>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488FE8-CC97-4AB9-BB03-54B84298122C}" type="datetimeFigureOut">
              <a:rPr lang="en-US" smtClean="0"/>
              <a:pPr/>
              <a:t>6/8/2014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7DE99-2605-4DAA-AFB7-F532495C422A}" type="slidenum">
              <a:rPr lang="en-US" smtClean="0"/>
              <a:pPr/>
              <a:t>‹#›</a:t>
            </a:fld>
            <a:endParaRPr lang="en-US"/>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88FE8-CC97-4AB9-BB03-54B84298122C}" type="datetimeFigureOut">
              <a:rPr lang="en-US" smtClean="0"/>
              <a:pPr/>
              <a:t>6/8/2014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7DE99-2605-4DAA-AFB7-F532495C422A}" type="slidenum">
              <a:rPr lang="en-US" smtClean="0"/>
              <a:pPr/>
              <a:t>‹#›</a:t>
            </a:fld>
            <a:endParaRPr lang="en-US"/>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488FE8-CC97-4AB9-BB03-54B84298122C}" type="datetimeFigureOut">
              <a:rPr lang="en-US" smtClean="0"/>
              <a:pPr/>
              <a:t>6/8/2014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7DE99-2605-4DAA-AFB7-F532495C422A}"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F8488FE8-CC97-4AB9-BB03-54B84298122C}" type="datetimeFigureOut">
              <a:rPr lang="en-US" smtClean="0"/>
              <a:pPr/>
              <a:t>6/8/2014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7DE99-2605-4DAA-AFB7-F532495C422A}"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F8488FE8-CC97-4AB9-BB03-54B84298122C}" type="datetimeFigureOut">
              <a:rPr lang="en-US" smtClean="0"/>
              <a:pPr/>
              <a:t>6/8/2014</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4257DE99-2605-4DAA-AFB7-F532495C422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over/>
  </p:transition>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imgres?hl=en&amp;biw=1366&amp;bih=641&amp;gbv=2&amp;tbm=isch&amp;tbnid=OVgDYrrumAoZ3M:&amp;imgrefurl=http://music.allpurposeguru.com/2011/11/reprise-five-early-posts/&amp;docid=JwJI-oczElP7mM&amp;imgurl=http://music.allpurposeguru.com/wp-content/uploads/2011/11/Beethoven-port.jpg&amp;w=662&amp;h=826&amp;ei=DCPQT73iCuns2gXvsbHUDA&amp;zoom=1&amp;iact=hc&amp;vpx=180&amp;vpy=254&amp;dur=51&amp;hovh=251&amp;hovw=201&amp;tx=82&amp;ty=125&amp;sig=106826317916374266810&amp;page=2&amp;tbnh=144&amp;tbnw=124&amp;start=29&amp;ndsp=32&amp;ved=1t:429,r:0,s:29,i:20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funtrivia.com/en/Music/Beethoven-7904.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timelines.com/topics/beethov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rhapsody.com/artist/ludwig-van-beethoven/album/best-of-classical-music-beethoven/track/symphony-no-5-in-c-minor-op-67-i-allegro-con-bri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_4IRMYuE1h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orelise.com/abou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rhapsody.com/artist/beethoven-consort/album/fur-elise-beethoven/track/fur-elis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4.gi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_mVW8tgGY_w"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rainyquote.com/quotes/authors/l/ludwig_van_beethove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rhapsody.com/artist/paul-bisaccia/album/moonlight-sonata-beethoven-liszt-chopin-rachmaninoff-albeniz/track/piano-sonata-no-14-in-c-sharp-minor-op-27-no-2-moonlight-i-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youtube.com/watch?v=vQVeaIHWWc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rhapsody.com/artist/ludwig-van-beethoven/album/the-only-beethoven-album-you-will-ever-need/track/pathetique-sonata"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youtube.com/watch?v=79gzdskOGu4"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12.jpeg"/><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image" Target="../media/image21.jpeg"/><Relationship Id="rId5" Type="http://schemas.openxmlformats.org/officeDocument/2006/relationships/image" Target="../media/image24.jpeg"/><Relationship Id="rId4" Type="http://schemas.openxmlformats.org/officeDocument/2006/relationships/image" Target="../media/image23.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ebcom3.grtxle.com/musicapprec/index.cfm?pageid=10791"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E_nqi06Dl3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R3oLxcS08x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Ludwig Van Beethoven</a:t>
            </a:r>
            <a:endParaRPr lang="en-US" dirty="0"/>
          </a:p>
        </p:txBody>
      </p:sp>
      <p:sp>
        <p:nvSpPr>
          <p:cNvPr id="3" name="Subtitle 2"/>
          <p:cNvSpPr>
            <a:spLocks noGrp="1"/>
          </p:cNvSpPr>
          <p:nvPr>
            <p:ph type="subTitle" idx="1"/>
          </p:nvPr>
        </p:nvSpPr>
        <p:spPr/>
        <p:txBody>
          <a:bodyPr>
            <a:normAutofit/>
          </a:bodyPr>
          <a:lstStyle/>
          <a:p>
            <a:endParaRPr lang="en-US" dirty="0"/>
          </a:p>
        </p:txBody>
      </p:sp>
      <p:pic>
        <p:nvPicPr>
          <p:cNvPr id="4" name="rg_hi" descr="https://encrypted-tbn3.google.com/images?q=tbn:ANd9GcRa57wsMnM3Bc6C6NlwSZRB0XjW6GoLFaC723d7AxkXVZQrhIfNLQ">
            <a:hlinkClick r:id="rId3"/>
          </p:cNvPr>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019800" y="1905000"/>
            <a:ext cx="2514601" cy="3168744"/>
          </a:xfrm>
          <a:prstGeom prst="rect">
            <a:avLst/>
          </a:prstGeom>
          <a:ln w="152400" cap="sq" cmpd="thickThin">
            <a:solidFill>
              <a:schemeClr val="accent1"/>
            </a:solidFill>
            <a:prstDash val="solid"/>
            <a:miter lim="800000"/>
          </a:ln>
          <a:effectLst>
            <a:innerShdw blurRad="76200">
              <a:srgbClr val="000000"/>
            </a:innerShdw>
          </a:effectLst>
        </p:spPr>
      </p:pic>
      <p:sp>
        <p:nvSpPr>
          <p:cNvPr id="5" name="Rectangle 4"/>
          <p:cNvSpPr/>
          <p:nvPr/>
        </p:nvSpPr>
        <p:spPr>
          <a:xfrm>
            <a:off x="6019799" y="1905000"/>
            <a:ext cx="2514601" cy="3168744"/>
          </a:xfrm>
          <a:prstGeom prst="rect">
            <a:avLst/>
          </a:prstGeom>
          <a:noFill/>
          <a:ln w="47625" cap="sq">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631193622"/>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History of Beethoven’s </a:t>
            </a:r>
            <a:r>
              <a:rPr lang="en-US" i="1" dirty="0"/>
              <a:t>Symphony No. 5 in C Minor</a:t>
            </a:r>
            <a:endParaRPr lang="en-US" dirty="0"/>
          </a:p>
        </p:txBody>
      </p:sp>
      <p:sp>
        <p:nvSpPr>
          <p:cNvPr id="3" name="Content Placeholder 2"/>
          <p:cNvSpPr>
            <a:spLocks noGrp="1"/>
          </p:cNvSpPr>
          <p:nvPr>
            <p:ph idx="1"/>
          </p:nvPr>
        </p:nvSpPr>
        <p:spPr>
          <a:xfrm>
            <a:off x="228600" y="1524000"/>
            <a:ext cx="5638800" cy="5562600"/>
          </a:xfrm>
        </p:spPr>
        <p:txBody>
          <a:bodyPr>
            <a:normAutofit fontScale="92500" lnSpcReduction="20000"/>
          </a:bodyPr>
          <a:lstStyle/>
          <a:p>
            <a:pPr marL="0" indent="0">
              <a:buNone/>
            </a:pPr>
            <a:r>
              <a:rPr lang="en-US" sz="2100" dirty="0" smtClean="0"/>
              <a:t>	</a:t>
            </a:r>
            <a:r>
              <a:rPr lang="en-US" sz="1900" dirty="0" smtClean="0"/>
              <a:t>Beethoven’s </a:t>
            </a:r>
            <a:r>
              <a:rPr lang="en-US" sz="1900" i="1" dirty="0"/>
              <a:t>Symphony No. 5 in C Minor</a:t>
            </a:r>
            <a:r>
              <a:rPr lang="en-US" sz="1900" dirty="0"/>
              <a:t> is one of the most widely known classical pieces.  The opening four notes have been heard all over the world.  </a:t>
            </a:r>
          </a:p>
          <a:p>
            <a:pPr marL="0" indent="0">
              <a:buNone/>
            </a:pPr>
            <a:r>
              <a:rPr lang="en-US" sz="1900" dirty="0" smtClean="0"/>
              <a:t>	Beethoven </a:t>
            </a:r>
            <a:r>
              <a:rPr lang="en-US" sz="1900" dirty="0"/>
              <a:t>composed his Symphony No. 5 during the years 1804 – 1808.  Not much is known about his actual the actual compositions meaning.  There has been speculation that it might have been written about a love affair that was doomed, to either Therese von Brunswick or </a:t>
            </a:r>
            <a:r>
              <a:rPr lang="en-US" sz="1900" dirty="0" err="1"/>
              <a:t>Giulietta</a:t>
            </a:r>
            <a:r>
              <a:rPr lang="en-US" sz="1900" dirty="0"/>
              <a:t> </a:t>
            </a:r>
            <a:r>
              <a:rPr lang="en-US" sz="1900" dirty="0" err="1"/>
              <a:t>Guicciardi</a:t>
            </a:r>
            <a:r>
              <a:rPr lang="en-US" sz="1900" dirty="0"/>
              <a:t> (taken from Dr. Richard E. </a:t>
            </a:r>
            <a:r>
              <a:rPr lang="en-US" sz="1900" dirty="0" err="1"/>
              <a:t>Rodda</a:t>
            </a:r>
            <a:r>
              <a:rPr lang="en-US" sz="1900" dirty="0"/>
              <a:t>).  Beethoven’s associates, Ferdinand </a:t>
            </a:r>
            <a:r>
              <a:rPr lang="en-US" sz="1900" dirty="0" err="1"/>
              <a:t>Ries</a:t>
            </a:r>
            <a:r>
              <a:rPr lang="en-US" sz="1900" dirty="0"/>
              <a:t> or Anton Schindler, have also suggested that Beethoven meant it to be “Fate knocking at the door.”  There is no documentation to substantiate either claim.  We do know that during the time frame it was one of his most productive.  According to Dr. Richard E. </a:t>
            </a:r>
            <a:r>
              <a:rPr lang="en-US" sz="1900" dirty="0" err="1"/>
              <a:t>Rodda</a:t>
            </a:r>
            <a:r>
              <a:rPr lang="en-US" sz="1900" dirty="0"/>
              <a:t>, program annotator, writer, and professor, he also composed piano sonatas, at least three opuses, a piano concerto, two symphonies, a violin concerto as well as five to six other works during those years.  As was Beethoven’s habit he made many revisions to his symphony over the course of time.  He never stopped the rewriting process until he completed his musical vision.</a:t>
            </a:r>
          </a:p>
          <a:p>
            <a:pPr marL="0" indent="0">
              <a:buNone/>
            </a:pPr>
            <a:r>
              <a:rPr lang="en-US" sz="1900" dirty="0" smtClean="0"/>
              <a:t>	</a:t>
            </a:r>
            <a:endParaRPr lang="en-US" sz="1900" dirty="0"/>
          </a:p>
        </p:txBody>
      </p:sp>
      <p:pic>
        <p:nvPicPr>
          <p:cNvPr id="4098" name="Picture 2" descr="http://www.beethoven-haus-bonn.de/sixcms/media.php/74/therese_von_brunswick40000.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72200" y="2743200"/>
            <a:ext cx="2362200" cy="261023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6096000" y="2133600"/>
            <a:ext cx="2514600" cy="338554"/>
          </a:xfrm>
          <a:prstGeom prst="rect">
            <a:avLst/>
          </a:prstGeom>
          <a:noFill/>
        </p:spPr>
        <p:txBody>
          <a:bodyPr wrap="square" rtlCol="0">
            <a:spAutoFit/>
          </a:bodyPr>
          <a:lstStyle/>
          <a:p>
            <a:pPr algn="ctr"/>
            <a:r>
              <a:rPr lang="en-US" sz="1600" i="1" dirty="0" smtClean="0">
                <a:solidFill>
                  <a:schemeClr val="accent2"/>
                </a:solidFill>
              </a:rPr>
              <a:t>Therese von Brunswick</a:t>
            </a:r>
            <a:endParaRPr lang="en-US" sz="1600" i="1" dirty="0">
              <a:solidFill>
                <a:schemeClr val="accent2"/>
              </a:solidFill>
            </a:endParaRPr>
          </a:p>
        </p:txBody>
      </p:sp>
    </p:spTree>
    <p:extLst>
      <p:ext uri="{BB962C8B-B14F-4D97-AF65-F5344CB8AC3E}">
        <p14:creationId xmlns:p14="http://schemas.microsoft.com/office/powerpoint/2010/main" xmlns="" val="3297350609"/>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099" y="685800"/>
            <a:ext cx="8229600" cy="4525963"/>
          </a:xfrm>
        </p:spPr>
        <p:txBody>
          <a:bodyPr>
            <a:normAutofit/>
          </a:bodyPr>
          <a:lstStyle/>
          <a:p>
            <a:r>
              <a:rPr lang="en-US" sz="1900" dirty="0"/>
              <a:t>The symphony made its performance debut on December 22, 1808 in Vienna at the </a:t>
            </a:r>
            <a:r>
              <a:rPr lang="en-US" sz="1900" i="1" dirty="0"/>
              <a:t>Theater an der Wien. </a:t>
            </a:r>
            <a:r>
              <a:rPr lang="en-US" sz="1900" dirty="0"/>
              <a:t> According to history.com it was a very cold night and it was a very long concert since several pieces made performance debuts.  Symphony No. 5 was not played to Beethoven’s satisfaction that night.  In fact he stopped his musicians and had them start a passage again.  It was soon after recognized as his greatest work to date.  In 1810 critic Hoffmann said he had surpassed Haydn and Mozart, when he stated about the symphony that it, “opens the realm of the colossal and immeasurable to us…evokes terror, fright, horror, and pain, and awakens that endless longing that is the essence of Romanticism.”(www.history.com)</a:t>
            </a:r>
          </a:p>
          <a:p>
            <a:endParaRPr lang="en-US" dirty="0"/>
          </a:p>
        </p:txBody>
      </p:sp>
      <p:sp>
        <p:nvSpPr>
          <p:cNvPr id="4" name="TextBox 3"/>
          <p:cNvSpPr txBox="1"/>
          <p:nvPr/>
        </p:nvSpPr>
        <p:spPr>
          <a:xfrm>
            <a:off x="152400" y="4648200"/>
            <a:ext cx="8839200" cy="646331"/>
          </a:xfrm>
          <a:prstGeom prst="rect">
            <a:avLst/>
          </a:prstGeom>
          <a:noFill/>
        </p:spPr>
        <p:txBody>
          <a:bodyPr wrap="square" rtlCol="0">
            <a:spAutoFit/>
          </a:bodyPr>
          <a:lstStyle/>
          <a:p>
            <a:pPr algn="ctr"/>
            <a:r>
              <a:rPr lang="en-US" sz="3600" dirty="0" smtClean="0">
                <a:solidFill>
                  <a:schemeClr val="accent2"/>
                </a:solidFill>
              </a:rPr>
              <a:t>Click to view </a:t>
            </a:r>
            <a:r>
              <a:rPr lang="en-US" sz="3600" dirty="0" smtClean="0">
                <a:solidFill>
                  <a:schemeClr val="accent2"/>
                </a:solidFill>
                <a:hlinkClick r:id="rId3"/>
              </a:rPr>
              <a:t>interesting facts</a:t>
            </a:r>
            <a:r>
              <a:rPr lang="en-US" sz="3600" dirty="0" smtClean="0">
                <a:solidFill>
                  <a:schemeClr val="accent2"/>
                </a:solidFill>
              </a:rPr>
              <a:t> about Beethoven</a:t>
            </a:r>
            <a:endParaRPr lang="en-US" sz="3600" dirty="0">
              <a:solidFill>
                <a:schemeClr val="accent2"/>
              </a:solidFill>
            </a:endParaRPr>
          </a:p>
        </p:txBody>
      </p:sp>
    </p:spTree>
    <p:extLst>
      <p:ext uri="{BB962C8B-B14F-4D97-AF65-F5344CB8AC3E}">
        <p14:creationId xmlns:p14="http://schemas.microsoft.com/office/powerpoint/2010/main" xmlns="" val="1477948267"/>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marL="0" indent="0">
              <a:buNone/>
            </a:pPr>
            <a:r>
              <a:rPr lang="en-US" sz="1800" dirty="0" smtClean="0"/>
              <a:t>	Symphony </a:t>
            </a:r>
            <a:r>
              <a:rPr lang="en-US" sz="1800" dirty="0"/>
              <a:t>No. 5 has four distinct sections.  The most famous being the first, due to its opening notes.  It starts almost dark and menacing.  Then the symphony moves to a second lighter section.  The third section is a Scherzo and returns to a darker feel.  The final section ends with a triumphant feel.  Beethoven magically weaves his four note theme throughout the symphony tying it all into one flowing piece.</a:t>
            </a:r>
          </a:p>
          <a:p>
            <a:pPr marL="0" indent="0">
              <a:buNone/>
            </a:pPr>
            <a:r>
              <a:rPr lang="en-US" sz="1800" dirty="0" smtClean="0"/>
              <a:t>	Beethoven’s </a:t>
            </a:r>
            <a:r>
              <a:rPr lang="en-US" sz="1800" dirty="0"/>
              <a:t>Symphony No. 5 has been used in movies such as </a:t>
            </a:r>
            <a:r>
              <a:rPr lang="en-US" sz="1800" i="1" dirty="0"/>
              <a:t>Casino Royale</a:t>
            </a:r>
            <a:r>
              <a:rPr lang="en-US" sz="1800" dirty="0"/>
              <a:t> and television shows like </a:t>
            </a:r>
            <a:r>
              <a:rPr lang="en-US" sz="1800" i="1" dirty="0"/>
              <a:t>The Mentalist</a:t>
            </a:r>
            <a:r>
              <a:rPr lang="en-US" sz="1800" dirty="0"/>
              <a:t>, House and </a:t>
            </a:r>
            <a:r>
              <a:rPr lang="en-US" sz="1800" i="1" dirty="0"/>
              <a:t>Family Guy</a:t>
            </a:r>
            <a:r>
              <a:rPr lang="en-US" sz="1800" dirty="0"/>
              <a:t>.  The opening notes were even used in England during WWII “to open broadcast of the BBC because it mimicked the Morse-code “V” for “Victory”, according to history.com.  The symphonies opening notes and rhythms have been used in many pop songs.  The most famous is Electric Light Orchestra’s “A Fifth of Beethoven,” arranged by Walter Murphy.  ELO uses the basis of Beethoven’s original symphony and adds a techno pop or disco feel with its electric guitars and synthesized keyboards.  They arranged a Beethoven song you could dance to.  </a:t>
            </a:r>
          </a:p>
          <a:p>
            <a:pPr marL="0" indent="0">
              <a:buNone/>
            </a:pPr>
            <a:r>
              <a:rPr lang="en-US" sz="1800" dirty="0" smtClean="0"/>
              <a:t>	Beethoven’s </a:t>
            </a:r>
            <a:r>
              <a:rPr lang="en-US" sz="1800" dirty="0"/>
              <a:t>work is known the world over and is used many times in our modern day lives.  We still appreciate his Symphony No. 5 over 200 years later.</a:t>
            </a:r>
          </a:p>
          <a:p>
            <a:endParaRPr lang="en-US" dirty="0"/>
          </a:p>
        </p:txBody>
      </p:sp>
      <p:sp>
        <p:nvSpPr>
          <p:cNvPr id="4" name="TextBox 3"/>
          <p:cNvSpPr txBox="1"/>
          <p:nvPr/>
        </p:nvSpPr>
        <p:spPr>
          <a:xfrm>
            <a:off x="152400" y="5562600"/>
            <a:ext cx="8839200" cy="707886"/>
          </a:xfrm>
          <a:prstGeom prst="rect">
            <a:avLst/>
          </a:prstGeom>
          <a:noFill/>
        </p:spPr>
        <p:txBody>
          <a:bodyPr wrap="square" rtlCol="0">
            <a:spAutoFit/>
          </a:bodyPr>
          <a:lstStyle/>
          <a:p>
            <a:pPr algn="ctr"/>
            <a:r>
              <a:rPr lang="en-US" sz="4000" dirty="0" smtClean="0">
                <a:solidFill>
                  <a:schemeClr val="accent2"/>
                </a:solidFill>
              </a:rPr>
              <a:t>Click to view </a:t>
            </a:r>
            <a:r>
              <a:rPr lang="en-US" sz="4000" dirty="0" smtClean="0">
                <a:solidFill>
                  <a:srgbClr val="FF0000"/>
                </a:solidFill>
                <a:hlinkClick r:id="rId3"/>
              </a:rPr>
              <a:t>timeline</a:t>
            </a:r>
            <a:r>
              <a:rPr lang="en-US" sz="4000" dirty="0" smtClean="0">
                <a:solidFill>
                  <a:srgbClr val="FF0000"/>
                </a:solidFill>
              </a:rPr>
              <a:t> </a:t>
            </a:r>
            <a:r>
              <a:rPr lang="en-US" sz="4000" dirty="0" smtClean="0">
                <a:solidFill>
                  <a:schemeClr val="accent2"/>
                </a:solidFill>
              </a:rPr>
              <a:t>of Beethoven’s Life</a:t>
            </a:r>
            <a:endParaRPr lang="en-US" sz="4000" dirty="0">
              <a:solidFill>
                <a:schemeClr val="accent2"/>
              </a:solidFill>
            </a:endParaRPr>
          </a:p>
        </p:txBody>
      </p:sp>
    </p:spTree>
    <p:extLst>
      <p:ext uri="{BB962C8B-B14F-4D97-AF65-F5344CB8AC3E}">
        <p14:creationId xmlns:p14="http://schemas.microsoft.com/office/powerpoint/2010/main" xmlns="" val="3968208693"/>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Symphony No. 5 in C Minor, Op. 67 First Movement – Listening </a:t>
            </a:r>
            <a:r>
              <a:rPr lang="en-US" dirty="0" smtClean="0"/>
              <a:t>Guide</a:t>
            </a:r>
            <a:endParaRPr lang="en-US" dirty="0"/>
          </a:p>
        </p:txBody>
      </p:sp>
      <p:sp>
        <p:nvSpPr>
          <p:cNvPr id="3" name="Content Placeholder 2"/>
          <p:cNvSpPr>
            <a:spLocks noGrp="1"/>
          </p:cNvSpPr>
          <p:nvPr>
            <p:ph idx="1"/>
          </p:nvPr>
        </p:nvSpPr>
        <p:spPr>
          <a:xfrm>
            <a:off x="457200" y="1447800"/>
            <a:ext cx="8229600" cy="4191000"/>
          </a:xfrm>
        </p:spPr>
        <p:txBody>
          <a:bodyPr>
            <a:normAutofit/>
          </a:bodyPr>
          <a:lstStyle/>
          <a:p>
            <a:pPr lvl="0"/>
            <a:r>
              <a:rPr lang="en-US" sz="1800" dirty="0"/>
              <a:t>Exposition</a:t>
            </a:r>
          </a:p>
          <a:p>
            <a:pPr lvl="0"/>
            <a:r>
              <a:rPr lang="en-US" sz="1800" dirty="0" err="1"/>
              <a:t>i</a:t>
            </a:r>
            <a:r>
              <a:rPr lang="en-US" sz="1800" dirty="0"/>
              <a:t>.	0:00 Theme 1 is extremely concise and the harmonic basis is strikingly simple and very familiar, (Bach’s famous Fate motif). The strings state and repeat, twice, a distinctive four note short-short-short-long motif as the C minor key is established. Both motifs are played urgently, as the last note in each motif is </a:t>
            </a:r>
            <a:r>
              <a:rPr lang="en-US" sz="1800" dirty="0" err="1"/>
              <a:t>sostenuto</a:t>
            </a:r>
            <a:r>
              <a:rPr lang="en-US" sz="1800" dirty="0"/>
              <a:t>. The listener can immediately connect to this dramatic opening theme, sounding as though “fate is knocking at the door. The appeal of Theme I is timeless for many listeners. This motif appears frequently in popular cultures, from disco to rock and roll, to appearances in film and television.</a:t>
            </a:r>
          </a:p>
          <a:p>
            <a:pPr lvl="0"/>
            <a:r>
              <a:rPr lang="en-US" sz="1800" dirty="0"/>
              <a:t>ii.	0:08 Motif A is treated sequentially as the violins play piano, making a second statement of the 4 note motif. The instruments take turns passing around Motif A.</a:t>
            </a:r>
          </a:p>
          <a:p>
            <a:pPr marL="0" indent="0">
              <a:buNone/>
            </a:pPr>
            <a:endParaRPr lang="en-US" dirty="0"/>
          </a:p>
        </p:txBody>
      </p:sp>
      <p:sp>
        <p:nvSpPr>
          <p:cNvPr id="4" name="TextBox 3"/>
          <p:cNvSpPr txBox="1"/>
          <p:nvPr/>
        </p:nvSpPr>
        <p:spPr>
          <a:xfrm>
            <a:off x="2590800" y="1371600"/>
            <a:ext cx="4114800" cy="369332"/>
          </a:xfrm>
          <a:prstGeom prst="rect">
            <a:avLst/>
          </a:prstGeom>
          <a:noFill/>
        </p:spPr>
        <p:txBody>
          <a:bodyPr wrap="square" rtlCol="0">
            <a:spAutoFit/>
          </a:bodyPr>
          <a:lstStyle/>
          <a:p>
            <a:pPr algn="ctr"/>
            <a:r>
              <a:rPr lang="en-US" dirty="0" smtClean="0"/>
              <a:t>Click to </a:t>
            </a:r>
            <a:r>
              <a:rPr lang="en-US" dirty="0" smtClean="0">
                <a:hlinkClick r:id="rId3"/>
              </a:rPr>
              <a:t>Play Composition</a:t>
            </a:r>
            <a:endParaRPr lang="en-US" dirty="0"/>
          </a:p>
        </p:txBody>
      </p:sp>
      <p:pic>
        <p:nvPicPr>
          <p:cNvPr id="4098" name="Picture 2"/>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t="4537" r="3929" b="3665"/>
          <a:stretch/>
        </p:blipFill>
        <p:spPr bwMode="auto">
          <a:xfrm>
            <a:off x="3429000" y="4953000"/>
            <a:ext cx="2406650" cy="16700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49930440"/>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53200" y="3581400"/>
            <a:ext cx="2286000" cy="30637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304800"/>
            <a:ext cx="8229600" cy="6629400"/>
          </a:xfrm>
        </p:spPr>
        <p:txBody>
          <a:bodyPr>
            <a:normAutofit/>
          </a:bodyPr>
          <a:lstStyle/>
          <a:p>
            <a:r>
              <a:rPr lang="en-US" sz="1800" dirty="0"/>
              <a:t>iii.	0:18 Cadence, there is a momentary pause and the violins hold and carry a chord in C minor beyond the pause. The motif continues repeating itself as the instruments take turns passing around the 4 note ‘fate’ motif..</a:t>
            </a:r>
          </a:p>
          <a:p>
            <a:r>
              <a:rPr lang="en-US" sz="1800" dirty="0"/>
              <a:t>iv.	0:26 A-full motif statement is made. The fate motif continues and an exciting crescendo builds leading to another long pause. Only the violins continue to be heard. There is another pause, the motif is repeated by the different instruments as tension builds.</a:t>
            </a:r>
          </a:p>
          <a:p>
            <a:r>
              <a:rPr lang="en-US" sz="1800" dirty="0"/>
              <a:t>v.	0:48  The Bridge; is very short and is stated by the optimistic French horns in fortissimo as they modulate to the key of E-flat major and announce the second theme with fanfare using ‘Fate’ rhythm, and create an expansion from the 4 note motif. More hope is created as the passion in life becomes more vivid.</a:t>
            </a:r>
          </a:p>
          <a:p>
            <a:r>
              <a:rPr lang="en-US" sz="1800" dirty="0"/>
              <a:t>vi.	0:56 Theme II in E-flat major, contrasting with hopeful </a:t>
            </a:r>
            <a:endParaRPr lang="en-US" sz="1800" dirty="0" smtClean="0"/>
          </a:p>
          <a:p>
            <a:pPr marL="0" indent="0">
              <a:buNone/>
            </a:pPr>
            <a:r>
              <a:rPr lang="en-US" sz="1800" dirty="0" smtClean="0"/>
              <a:t>violins</a:t>
            </a:r>
            <a:r>
              <a:rPr lang="en-US" sz="1800" dirty="0"/>
              <a:t>, corresponds, at its onset, to the principal motif derived </a:t>
            </a:r>
            <a:endParaRPr lang="en-US" sz="1800" dirty="0" smtClean="0"/>
          </a:p>
          <a:p>
            <a:pPr marL="0" indent="0">
              <a:buNone/>
            </a:pPr>
            <a:r>
              <a:rPr lang="en-US" sz="1800" dirty="0" smtClean="0"/>
              <a:t>directly </a:t>
            </a:r>
            <a:r>
              <a:rPr lang="en-US" sz="1800" dirty="0"/>
              <a:t>from the motif of the opening 4 measures with a </a:t>
            </a:r>
            <a:endParaRPr lang="en-US" sz="1800" dirty="0" smtClean="0"/>
          </a:p>
          <a:p>
            <a:pPr marL="0" indent="0">
              <a:buNone/>
            </a:pPr>
            <a:r>
              <a:rPr lang="en-US" sz="1800" dirty="0" smtClean="0"/>
              <a:t>flowing </a:t>
            </a:r>
            <a:r>
              <a:rPr lang="en-US" sz="1800" dirty="0"/>
              <a:t>melody with rhythmic alterations. As the melody is </a:t>
            </a:r>
            <a:endParaRPr lang="en-US" sz="1800" dirty="0" smtClean="0"/>
          </a:p>
          <a:p>
            <a:pPr marL="0" indent="0">
              <a:buNone/>
            </a:pPr>
            <a:r>
              <a:rPr lang="en-US" sz="1800" dirty="0" smtClean="0"/>
              <a:t>played </a:t>
            </a:r>
            <a:r>
              <a:rPr lang="en-US" sz="1800" dirty="0"/>
              <a:t>the contrabass are in the background playing Motif A. </a:t>
            </a:r>
            <a:endParaRPr lang="en-US" sz="1800" dirty="0" smtClean="0"/>
          </a:p>
          <a:p>
            <a:pPr marL="0" indent="0">
              <a:buNone/>
            </a:pPr>
            <a:r>
              <a:rPr lang="en-US" sz="1800" dirty="0" smtClean="0"/>
              <a:t>The </a:t>
            </a:r>
            <a:r>
              <a:rPr lang="en-US" sz="1800" dirty="0"/>
              <a:t>intensity continues building. </a:t>
            </a:r>
          </a:p>
          <a:p>
            <a:endParaRPr lang="en-US" dirty="0"/>
          </a:p>
        </p:txBody>
      </p:sp>
    </p:spTree>
    <p:extLst>
      <p:ext uri="{BB962C8B-B14F-4D97-AF65-F5344CB8AC3E}">
        <p14:creationId xmlns:p14="http://schemas.microsoft.com/office/powerpoint/2010/main" xmlns="" val="2642851817"/>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77000" y="4152900"/>
            <a:ext cx="2362200" cy="2362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304800"/>
            <a:ext cx="8229600" cy="6324600"/>
          </a:xfrm>
        </p:spPr>
        <p:txBody>
          <a:bodyPr>
            <a:normAutofit fontScale="92500" lnSpcReduction="10000"/>
          </a:bodyPr>
          <a:lstStyle/>
          <a:p>
            <a:r>
              <a:rPr lang="en-US" sz="1800" dirty="0"/>
              <a:t>vii.	1:14 Theme II in E-flat major and Theme I motifs speak to each other. Motif A begins again.</a:t>
            </a:r>
          </a:p>
          <a:p>
            <a:r>
              <a:rPr lang="en-US" sz="1800" dirty="0"/>
              <a:t>viii.	1:25 The closing theme is a descending staccato passage and then the 4 note motif is returns.</a:t>
            </a:r>
          </a:p>
          <a:p>
            <a:r>
              <a:rPr lang="en-US" sz="1800" dirty="0"/>
              <a:t>ix.	1:34 Theme I the Exposition is repeated in its entirety and reverts back to the beginning key of C minor</a:t>
            </a:r>
            <a:r>
              <a:rPr lang="en-US" sz="1800" dirty="0" smtClean="0"/>
              <a:t>.</a:t>
            </a:r>
            <a:endParaRPr lang="en-US" sz="1800" b="1" u="sng" dirty="0" smtClean="0"/>
          </a:p>
          <a:p>
            <a:r>
              <a:rPr lang="en-US" sz="1800" b="1" u="sng" dirty="0" smtClean="0"/>
              <a:t>Development</a:t>
            </a:r>
            <a:r>
              <a:rPr lang="en-US" sz="1800" u="sng" dirty="0"/>
              <a:t>.</a:t>
            </a:r>
            <a:endParaRPr lang="en-US" sz="1800" dirty="0"/>
          </a:p>
          <a:p>
            <a:pPr lvl="0"/>
            <a:r>
              <a:rPr lang="en-US" sz="1800" b="1" dirty="0"/>
              <a:t>3:05 </a:t>
            </a:r>
            <a:r>
              <a:rPr lang="en-US" sz="1800" dirty="0"/>
              <a:t>The beginning of the development is in Motif A and is announced by horns and clarinets as clarinets answer by interrupting the flow of music. There is a descending sequence that manipulates the 4 note motif. There are melodic variations and intervals filled in and inverted. Motif A is passed among the instruments and the mood is transformed from victory to foreboding.</a:t>
            </a:r>
          </a:p>
          <a:p>
            <a:pPr lvl="0"/>
            <a:r>
              <a:rPr lang="en-US" sz="1800" b="1" dirty="0"/>
              <a:t>3:20 </a:t>
            </a:r>
            <a:r>
              <a:rPr lang="en-US" sz="1800" dirty="0"/>
              <a:t>The orchestra builds into a dissonant climax and expansion through repetition of Motif A, which begins to lead into recapitulation. </a:t>
            </a:r>
          </a:p>
          <a:p>
            <a:pPr lvl="0"/>
            <a:r>
              <a:rPr lang="en-US" sz="1800" b="1" dirty="0"/>
              <a:t>3:33 </a:t>
            </a:r>
            <a:r>
              <a:rPr lang="en-US" sz="1800" dirty="0"/>
              <a:t>Theme II begins as the horns call in the strings.</a:t>
            </a:r>
          </a:p>
          <a:p>
            <a:pPr lvl="0"/>
            <a:r>
              <a:rPr lang="en-US" sz="1800" b="1" dirty="0"/>
              <a:t>3:42 </a:t>
            </a:r>
            <a:r>
              <a:rPr lang="en-US" sz="1800" dirty="0"/>
              <a:t>There is fragmentation of Theme II as the strings </a:t>
            </a:r>
            <a:r>
              <a:rPr lang="en-US" sz="1800" dirty="0" smtClean="0"/>
              <a:t>compete</a:t>
            </a:r>
          </a:p>
          <a:p>
            <a:pPr marL="0" lvl="0" indent="0">
              <a:buNone/>
            </a:pPr>
            <a:r>
              <a:rPr lang="en-US" sz="1800" dirty="0" smtClean="0"/>
              <a:t> </a:t>
            </a:r>
            <a:r>
              <a:rPr lang="en-US" sz="1800" dirty="0"/>
              <a:t>with the winds. The bridge motif is used to move the harmony.</a:t>
            </a:r>
          </a:p>
          <a:p>
            <a:pPr lvl="0"/>
            <a:r>
              <a:rPr lang="en-US" sz="1800" b="1" dirty="0"/>
              <a:t>3:55 </a:t>
            </a:r>
            <a:r>
              <a:rPr lang="en-US" sz="1800" dirty="0"/>
              <a:t>The battle between the strings and winds recedes, with </a:t>
            </a:r>
            <a:endParaRPr lang="en-US" sz="1800" dirty="0" smtClean="0"/>
          </a:p>
          <a:p>
            <a:pPr marL="0" lvl="0" indent="0">
              <a:buNone/>
            </a:pPr>
            <a:r>
              <a:rPr lang="en-US" sz="1800" dirty="0" smtClean="0"/>
              <a:t>the </a:t>
            </a:r>
            <a:r>
              <a:rPr lang="en-US" sz="1800" dirty="0"/>
              <a:t>exception of one last volley and one lonely note.</a:t>
            </a:r>
          </a:p>
          <a:p>
            <a:pPr lvl="0"/>
            <a:r>
              <a:rPr lang="en-US" sz="1800" b="1" dirty="0"/>
              <a:t>4:22 </a:t>
            </a:r>
            <a:r>
              <a:rPr lang="en-US" sz="1800" dirty="0"/>
              <a:t>Repetition of the bridge motif restates the bridge </a:t>
            </a:r>
            <a:r>
              <a:rPr lang="en-US" sz="1800" dirty="0" smtClean="0"/>
              <a:t>from</a:t>
            </a:r>
          </a:p>
          <a:p>
            <a:pPr marL="0" lvl="0" indent="0">
              <a:buNone/>
            </a:pPr>
            <a:r>
              <a:rPr lang="en-US" sz="1800" dirty="0" smtClean="0"/>
              <a:t>the </a:t>
            </a:r>
            <a:r>
              <a:rPr lang="en-US" sz="1800" dirty="0"/>
              <a:t>exposition. There is a dramatic return to the opening section, </a:t>
            </a:r>
            <a:endParaRPr lang="en-US" sz="1800" dirty="0" smtClean="0"/>
          </a:p>
          <a:p>
            <a:pPr marL="0" lvl="0" indent="0">
              <a:buNone/>
            </a:pPr>
            <a:r>
              <a:rPr lang="en-US" sz="1800" dirty="0" smtClean="0"/>
              <a:t>the </a:t>
            </a:r>
            <a:r>
              <a:rPr lang="en-US" sz="1800" dirty="0"/>
              <a:t>recapitulation begins.</a:t>
            </a:r>
          </a:p>
          <a:p>
            <a:endParaRPr lang="en-US" dirty="0"/>
          </a:p>
        </p:txBody>
      </p:sp>
    </p:spTree>
    <p:extLst>
      <p:ext uri="{BB962C8B-B14F-4D97-AF65-F5344CB8AC3E}">
        <p14:creationId xmlns:p14="http://schemas.microsoft.com/office/powerpoint/2010/main" xmlns="" val="3714473017"/>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1800" b="1" u="sng" dirty="0"/>
              <a:t>Recapitulation</a:t>
            </a:r>
            <a:endParaRPr lang="en-US" sz="1800" dirty="0"/>
          </a:p>
          <a:p>
            <a:pPr lvl="0"/>
            <a:r>
              <a:rPr lang="en-US" sz="1800" b="1" dirty="0"/>
              <a:t>4:31 </a:t>
            </a:r>
            <a:r>
              <a:rPr lang="en-US" sz="1800" dirty="0"/>
              <a:t>There is a recap of Theme I in C minor which starts out with two dramatic fortissimo phrases, the famous motif commanding the listener’s attention.</a:t>
            </a:r>
          </a:p>
          <a:p>
            <a:pPr lvl="0"/>
            <a:r>
              <a:rPr lang="en-US" sz="1800" b="1" dirty="0"/>
              <a:t>4:52</a:t>
            </a:r>
            <a:r>
              <a:rPr lang="en-US" sz="1800" dirty="0"/>
              <a:t> The violins end abruptly, there is a break in time and the oboe plays its small solo cadenza, a mournful oboe cadenza from out of nowhere in a quasi-improvisatory style.</a:t>
            </a:r>
          </a:p>
          <a:p>
            <a:pPr lvl="0"/>
            <a:r>
              <a:rPr lang="en-US" sz="1800" b="1" dirty="0"/>
              <a:t>5:02 Theme II returns with the horns calling and is followed by the main Theme. Thematic development through the sequencing of Motif A continues.</a:t>
            </a:r>
            <a:endParaRPr lang="en-US" sz="1800" dirty="0"/>
          </a:p>
          <a:p>
            <a:pPr lvl="0"/>
            <a:r>
              <a:rPr lang="en-US" sz="1800" b="1" dirty="0"/>
              <a:t>5:26 Bridge-</a:t>
            </a:r>
            <a:r>
              <a:rPr lang="en-US" sz="1800" dirty="0"/>
              <a:t>Theme II returns in C major as the bassoon creates the bridge from C minor to C major and plays out the struggle of parallel major and minor tonalities. The mode changes from serious struggle to glorious overcoming of fate with accents on the up beat.</a:t>
            </a:r>
          </a:p>
          <a:p>
            <a:pPr lvl="0"/>
            <a:r>
              <a:rPr lang="en-US" sz="1800" b="1" dirty="0"/>
              <a:t>5:28 </a:t>
            </a:r>
            <a:r>
              <a:rPr lang="en-US" sz="1800" dirty="0"/>
              <a:t>Theme II in C major begins with the same tonal center and some notes in the C scale are higher to create an optimistic, warm feeling. The lower strings play Motif A underscoring the melody.</a:t>
            </a:r>
          </a:p>
          <a:p>
            <a:pPr lvl="0"/>
            <a:r>
              <a:rPr lang="en-US" sz="1800" b="1" dirty="0"/>
              <a:t>6:05 </a:t>
            </a:r>
            <a:r>
              <a:rPr lang="en-US" sz="1800" dirty="0"/>
              <a:t>Motif A is tied together getting ready for a change, getting ready for the Coda.</a:t>
            </a:r>
          </a:p>
          <a:p>
            <a:endParaRPr lang="en-US" dirty="0"/>
          </a:p>
        </p:txBody>
      </p:sp>
      <p:sp>
        <p:nvSpPr>
          <p:cNvPr id="4" name="TextBox 3"/>
          <p:cNvSpPr txBox="1"/>
          <p:nvPr/>
        </p:nvSpPr>
        <p:spPr>
          <a:xfrm>
            <a:off x="152400" y="5562600"/>
            <a:ext cx="8839200" cy="707886"/>
          </a:xfrm>
          <a:prstGeom prst="rect">
            <a:avLst/>
          </a:prstGeom>
          <a:noFill/>
        </p:spPr>
        <p:txBody>
          <a:bodyPr wrap="square" rtlCol="0">
            <a:spAutoFit/>
          </a:bodyPr>
          <a:lstStyle/>
          <a:p>
            <a:pPr algn="ctr"/>
            <a:r>
              <a:rPr lang="en-US" sz="4000" dirty="0" smtClean="0">
                <a:solidFill>
                  <a:schemeClr val="accent2"/>
                </a:solidFill>
              </a:rPr>
              <a:t>Click to view </a:t>
            </a:r>
            <a:r>
              <a:rPr lang="en-US" sz="4000" dirty="0" smtClean="0">
                <a:solidFill>
                  <a:srgbClr val="FF0000"/>
                </a:solidFill>
                <a:hlinkClick r:id="rId3"/>
              </a:rPr>
              <a:t>video</a:t>
            </a:r>
            <a:r>
              <a:rPr lang="en-US" sz="4000" dirty="0" smtClean="0">
                <a:solidFill>
                  <a:srgbClr val="FF0000"/>
                </a:solidFill>
              </a:rPr>
              <a:t> </a:t>
            </a:r>
            <a:r>
              <a:rPr lang="en-US" sz="4000" dirty="0">
                <a:solidFill>
                  <a:schemeClr val="accent2"/>
                </a:solidFill>
              </a:rPr>
              <a:t>of Symphony No. 5 </a:t>
            </a:r>
            <a:endParaRPr lang="en-US" sz="4000" dirty="0">
              <a:solidFill>
                <a:srgbClr val="FF0000"/>
              </a:solidFill>
            </a:endParaRPr>
          </a:p>
        </p:txBody>
      </p:sp>
    </p:spTree>
    <p:extLst>
      <p:ext uri="{BB962C8B-B14F-4D97-AF65-F5344CB8AC3E}">
        <p14:creationId xmlns:p14="http://schemas.microsoft.com/office/powerpoint/2010/main" xmlns="" val="3605898895"/>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chor="ctr"/>
          <a:lstStyle/>
          <a:p>
            <a:pPr algn="ctr"/>
            <a:r>
              <a:rPr lang="en-US" dirty="0"/>
              <a:t>History of </a:t>
            </a:r>
            <a:r>
              <a:rPr lang="en-US" dirty="0" err="1"/>
              <a:t>Für</a:t>
            </a:r>
            <a:r>
              <a:rPr lang="en-US" dirty="0"/>
              <a:t> Elise</a:t>
            </a:r>
          </a:p>
        </p:txBody>
      </p:sp>
      <p:sp>
        <p:nvSpPr>
          <p:cNvPr id="3" name="Content Placeholder 2"/>
          <p:cNvSpPr>
            <a:spLocks noGrp="1"/>
          </p:cNvSpPr>
          <p:nvPr>
            <p:ph idx="1"/>
          </p:nvPr>
        </p:nvSpPr>
        <p:spPr>
          <a:xfrm>
            <a:off x="457200" y="1066800"/>
            <a:ext cx="8229600" cy="5029200"/>
          </a:xfrm>
        </p:spPr>
        <p:txBody>
          <a:bodyPr>
            <a:normAutofit fontScale="62500" lnSpcReduction="20000"/>
          </a:bodyPr>
          <a:lstStyle/>
          <a:p>
            <a:pPr marL="0" indent="0">
              <a:buNone/>
            </a:pPr>
            <a:r>
              <a:rPr lang="en-US" sz="3000" dirty="0" smtClean="0"/>
              <a:t>	</a:t>
            </a:r>
            <a:r>
              <a:rPr lang="en-US" sz="3000" dirty="0" err="1" smtClean="0"/>
              <a:t>Für</a:t>
            </a:r>
            <a:r>
              <a:rPr lang="en-US" sz="3000" dirty="0" smtClean="0"/>
              <a:t> </a:t>
            </a:r>
            <a:r>
              <a:rPr lang="en-US" sz="3000" dirty="0"/>
              <a:t>Elise is one of the most well know compositions in the world.  Many children learn the beginning section of the piece while taking piano lessons.  We hear it in many places such as a ring tones on cellphones.  It has been used as background music in movies, like </a:t>
            </a:r>
            <a:r>
              <a:rPr lang="en-US" sz="3000" i="1" dirty="0"/>
              <a:t>Patch Adams</a:t>
            </a:r>
            <a:r>
              <a:rPr lang="en-US" sz="3000" dirty="0"/>
              <a:t>, </a:t>
            </a:r>
            <a:r>
              <a:rPr lang="en-US" sz="3000" i="1" dirty="0"/>
              <a:t>You Got Served</a:t>
            </a:r>
            <a:r>
              <a:rPr lang="en-US" sz="3000" dirty="0"/>
              <a:t>, </a:t>
            </a:r>
            <a:r>
              <a:rPr lang="en-US" sz="3000" i="1" dirty="0"/>
              <a:t>Rosemary’s Baby </a:t>
            </a:r>
            <a:r>
              <a:rPr lang="en-US" sz="3000" dirty="0"/>
              <a:t>and</a:t>
            </a:r>
            <a:r>
              <a:rPr lang="en-US" sz="3000" i="1" dirty="0"/>
              <a:t> Bill and Teds Excellent Adventure</a:t>
            </a:r>
            <a:r>
              <a:rPr lang="en-US" sz="3000" dirty="0"/>
              <a:t>.  Many television shows have used it as well, such as in </a:t>
            </a:r>
            <a:r>
              <a:rPr lang="en-US" sz="3000" i="1" dirty="0"/>
              <a:t>Charlie Brown</a:t>
            </a:r>
            <a:r>
              <a:rPr lang="en-US" sz="3000" dirty="0"/>
              <a:t> Specials, </a:t>
            </a:r>
            <a:r>
              <a:rPr lang="en-US" sz="3000" i="1" dirty="0"/>
              <a:t>Dancing with the Stars</a:t>
            </a:r>
            <a:r>
              <a:rPr lang="en-US" sz="3000" dirty="0"/>
              <a:t>, </a:t>
            </a:r>
            <a:r>
              <a:rPr lang="en-US" sz="3000" i="1" dirty="0"/>
              <a:t>The Simpson</a:t>
            </a:r>
            <a:r>
              <a:rPr lang="en-US" sz="3000" dirty="0"/>
              <a:t> and </a:t>
            </a:r>
            <a:r>
              <a:rPr lang="en-US" sz="3000" i="1" dirty="0"/>
              <a:t>Monk</a:t>
            </a:r>
            <a:r>
              <a:rPr lang="en-US" sz="3000" dirty="0"/>
              <a:t> to name a few.  It has even been the background music in commercials for companies such as Starbucks and Victoria Secret.  Some of the popular musical groups of today have incorporated sections of the piece adding a different beat and words to it.  There are many YouTube Videos that have been submitted with both children and adults playing the piece.  Some people might not know the name of the composition but if you hum it they will hum along with you since it is so recognizable.</a:t>
            </a:r>
          </a:p>
          <a:p>
            <a:pPr marL="0" indent="0">
              <a:buNone/>
            </a:pPr>
            <a:r>
              <a:rPr lang="en-US" sz="3000" dirty="0" smtClean="0"/>
              <a:t>	The </a:t>
            </a:r>
            <a:r>
              <a:rPr lang="en-US" sz="3000" dirty="0"/>
              <a:t>piece </a:t>
            </a:r>
            <a:r>
              <a:rPr lang="en-US" sz="3000" dirty="0" err="1"/>
              <a:t>Für</a:t>
            </a:r>
            <a:r>
              <a:rPr lang="en-US" sz="3000" dirty="0"/>
              <a:t> Elise, meaning for Elise in English, was originally publish about 1867 by Ludwig </a:t>
            </a:r>
            <a:r>
              <a:rPr lang="en-US" sz="3000" dirty="0" err="1"/>
              <a:t>Nohl</a:t>
            </a:r>
            <a:r>
              <a:rPr lang="en-US" sz="3000" dirty="0"/>
              <a:t> from an autographed manuscript dated April 27</a:t>
            </a:r>
            <a:r>
              <a:rPr lang="en-US" sz="3000" baseline="30000" dirty="0"/>
              <a:t>th</a:t>
            </a:r>
            <a:r>
              <a:rPr lang="en-US" sz="3000" dirty="0"/>
              <a:t>.  It was estimated that it was composed in 1810 but the date was not on the manuscript.  After historians examined some of Beethoven’s notes they believe that there is a possibility that the piece was started as early as 1808, he then put it aside for 2 years.  This is due to sketches found next to other pieces that were published at that time.  The publication of </a:t>
            </a:r>
            <a:r>
              <a:rPr lang="en-US" sz="3000" dirty="0" err="1"/>
              <a:t>Für</a:t>
            </a:r>
            <a:r>
              <a:rPr lang="en-US" sz="3000" dirty="0"/>
              <a:t> Elise was 40 years after the death of Beethoven. </a:t>
            </a:r>
          </a:p>
          <a:p>
            <a:endParaRPr lang="en-US" dirty="0"/>
          </a:p>
        </p:txBody>
      </p:sp>
      <p:sp>
        <p:nvSpPr>
          <p:cNvPr id="4" name="TextBox 3"/>
          <p:cNvSpPr txBox="1"/>
          <p:nvPr/>
        </p:nvSpPr>
        <p:spPr>
          <a:xfrm>
            <a:off x="152400" y="5845314"/>
            <a:ext cx="8839200" cy="707886"/>
          </a:xfrm>
          <a:prstGeom prst="rect">
            <a:avLst/>
          </a:prstGeom>
          <a:noFill/>
        </p:spPr>
        <p:txBody>
          <a:bodyPr wrap="square" rtlCol="0">
            <a:spAutoFit/>
          </a:bodyPr>
          <a:lstStyle/>
          <a:p>
            <a:pPr algn="ctr"/>
            <a:r>
              <a:rPr lang="en-US" sz="4000" dirty="0" smtClean="0">
                <a:solidFill>
                  <a:schemeClr val="accent2"/>
                </a:solidFill>
              </a:rPr>
              <a:t>Click to view </a:t>
            </a:r>
            <a:r>
              <a:rPr lang="en-US" sz="4000" dirty="0" smtClean="0">
                <a:solidFill>
                  <a:schemeClr val="accent2"/>
                </a:solidFill>
                <a:hlinkClick r:id="rId3"/>
              </a:rPr>
              <a:t>website</a:t>
            </a:r>
            <a:r>
              <a:rPr lang="en-US" sz="4000" dirty="0" smtClean="0">
                <a:solidFill>
                  <a:schemeClr val="accent2"/>
                </a:solidFill>
              </a:rPr>
              <a:t> about Fur Elise</a:t>
            </a:r>
            <a:endParaRPr lang="en-US" sz="4000" dirty="0">
              <a:solidFill>
                <a:schemeClr val="accent2"/>
              </a:solidFill>
            </a:endParaRPr>
          </a:p>
        </p:txBody>
      </p:sp>
    </p:spTree>
    <p:extLst>
      <p:ext uri="{BB962C8B-B14F-4D97-AF65-F5344CB8AC3E}">
        <p14:creationId xmlns:p14="http://schemas.microsoft.com/office/powerpoint/2010/main" xmlns="" val="1148520761"/>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spencerw\Local Settings\Temporary Internet Files\Content.IE5\TKM3PE1K\MM900336698[1].gif"/>
          <p:cNvPicPr>
            <a:picLocks noChangeAspect="1" noChangeArrowheads="1" noCrop="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61200" y="4876800"/>
            <a:ext cx="1790700" cy="187209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Content Placeholder 2"/>
          <p:cNvSpPr>
            <a:spLocks noGrp="1"/>
          </p:cNvSpPr>
          <p:nvPr>
            <p:ph idx="1"/>
          </p:nvPr>
        </p:nvSpPr>
        <p:spPr>
          <a:xfrm>
            <a:off x="457200" y="228600"/>
            <a:ext cx="8229600" cy="7162800"/>
          </a:xfrm>
        </p:spPr>
        <p:txBody>
          <a:bodyPr>
            <a:normAutofit fontScale="70000" lnSpcReduction="20000"/>
          </a:bodyPr>
          <a:lstStyle/>
          <a:p>
            <a:pPr marL="0" indent="0">
              <a:buNone/>
            </a:pPr>
            <a:r>
              <a:rPr lang="en-US" sz="2700" dirty="0" smtClean="0"/>
              <a:t>	</a:t>
            </a:r>
            <a:r>
              <a:rPr lang="en-US" sz="2600" dirty="0" smtClean="0"/>
              <a:t>There </a:t>
            </a:r>
            <a:r>
              <a:rPr lang="en-US" sz="2600" dirty="0"/>
              <a:t>is some controversy of whether it was really dedicated to Elise or if due to Beethoven’s poor hand writing that it should have been dedicated Therese </a:t>
            </a:r>
            <a:r>
              <a:rPr lang="en-US" sz="2600" dirty="0" err="1"/>
              <a:t>Malfatti</a:t>
            </a:r>
            <a:r>
              <a:rPr lang="en-US" sz="2600" dirty="0"/>
              <a:t> a friend and student that he proposed to.  The manuscript used to publish the composition has been lost so we will never know.</a:t>
            </a:r>
          </a:p>
          <a:p>
            <a:pPr marL="0" indent="0">
              <a:buNone/>
            </a:pPr>
            <a:r>
              <a:rPr lang="en-US" sz="2600" dirty="0" smtClean="0"/>
              <a:t>	A </a:t>
            </a:r>
            <a:r>
              <a:rPr lang="en-US" sz="2600" dirty="0"/>
              <a:t>composer during that time rarely named their pieces but usually gave them a name that was a description of the type of work followed by its key signature and then by the number that was determined by his previous works.  Another name for the piece </a:t>
            </a:r>
            <a:r>
              <a:rPr lang="en-US" sz="2600" dirty="0" err="1"/>
              <a:t>Für</a:t>
            </a:r>
            <a:r>
              <a:rPr lang="en-US" sz="2600" dirty="0"/>
              <a:t> Elise is </a:t>
            </a:r>
            <a:r>
              <a:rPr lang="en-US" sz="2600" dirty="0" err="1"/>
              <a:t>Klavierstücke</a:t>
            </a:r>
            <a:r>
              <a:rPr lang="en-US" sz="2600" dirty="0"/>
              <a:t> which means piano piece.  Also composers would give their published works an opus number.  In 1955 unnumbered works by Beethoven were given a number of </a:t>
            </a:r>
            <a:r>
              <a:rPr lang="en-US" sz="2600" dirty="0" err="1"/>
              <a:t>WoO</a:t>
            </a:r>
            <a:r>
              <a:rPr lang="en-US" sz="2600" dirty="0"/>
              <a:t> by Georg </a:t>
            </a:r>
            <a:r>
              <a:rPr lang="en-US" sz="2600" dirty="0" err="1"/>
              <a:t>Kinsky</a:t>
            </a:r>
            <a:r>
              <a:rPr lang="en-US" sz="2600" dirty="0"/>
              <a:t>, which means an opus without a number.  So </a:t>
            </a:r>
            <a:r>
              <a:rPr lang="en-US" sz="2600" i="1" dirty="0" err="1"/>
              <a:t>Für</a:t>
            </a:r>
            <a:r>
              <a:rPr lang="en-US" sz="2600" i="1" dirty="0"/>
              <a:t> Elise</a:t>
            </a:r>
            <a:r>
              <a:rPr lang="en-US" sz="2600" dirty="0"/>
              <a:t> also became known as </a:t>
            </a:r>
            <a:r>
              <a:rPr lang="en-US" sz="2600" i="1" dirty="0"/>
              <a:t>Bagatelle in A minor </a:t>
            </a:r>
            <a:r>
              <a:rPr lang="en-US" sz="2600" i="1" dirty="0" err="1"/>
              <a:t>WoO</a:t>
            </a:r>
            <a:r>
              <a:rPr lang="en-US" sz="2600" i="1" dirty="0"/>
              <a:t> 59</a:t>
            </a:r>
            <a:r>
              <a:rPr lang="en-US" sz="2600" dirty="0"/>
              <a:t>.</a:t>
            </a:r>
          </a:p>
          <a:p>
            <a:pPr marL="0" indent="0">
              <a:buNone/>
            </a:pPr>
            <a:r>
              <a:rPr lang="en-US" sz="2600" dirty="0" smtClean="0"/>
              <a:t>	After </a:t>
            </a:r>
            <a:r>
              <a:rPr lang="en-US" sz="2600" dirty="0"/>
              <a:t>the publication in 1867 of </a:t>
            </a:r>
            <a:r>
              <a:rPr lang="en-US" sz="2600" i="1" dirty="0" err="1"/>
              <a:t>Für</a:t>
            </a:r>
            <a:r>
              <a:rPr lang="en-US" sz="2600" i="1" dirty="0"/>
              <a:t> Elise</a:t>
            </a:r>
            <a:r>
              <a:rPr lang="en-US" sz="2600" dirty="0"/>
              <a:t> another similar version was found in Beethoven’ notes that included some significant changes.  These changes were made approximately in 1822 since Beethoven was preparing his bagatelle-like pieces, which are short piano pieces.  During that time he made many revisions to early pieces bringing them more update and with more intricate melodies.  The later piece of music he had made changes to the original ink notes with pencil notations.  Although he had made significant changes he never published this work.</a:t>
            </a:r>
          </a:p>
          <a:p>
            <a:pPr marL="0" indent="0">
              <a:buNone/>
            </a:pPr>
            <a:r>
              <a:rPr lang="en-US" sz="2600" dirty="0" smtClean="0"/>
              <a:t>	</a:t>
            </a:r>
            <a:r>
              <a:rPr lang="en-US" sz="2600" dirty="0" err="1" smtClean="0"/>
              <a:t>Für</a:t>
            </a:r>
            <a:r>
              <a:rPr lang="en-US" sz="2600" dirty="0" smtClean="0"/>
              <a:t> </a:t>
            </a:r>
            <a:r>
              <a:rPr lang="en-US" sz="2600" dirty="0"/>
              <a:t>Elise by Ludwig van Beethoven is still considered one of the most recognized pieces from a classical composer.  People today here the </a:t>
            </a:r>
            <a:endParaRPr lang="en-US" sz="2600" dirty="0" smtClean="0"/>
          </a:p>
          <a:p>
            <a:pPr marL="0" indent="0">
              <a:buNone/>
            </a:pPr>
            <a:r>
              <a:rPr lang="en-US" sz="2600" dirty="0" smtClean="0"/>
              <a:t>melody </a:t>
            </a:r>
            <a:r>
              <a:rPr lang="en-US" sz="2600" dirty="0"/>
              <a:t>and think of romance due to its light and airy feel at the </a:t>
            </a:r>
            <a:endParaRPr lang="en-US" sz="2600" dirty="0" smtClean="0"/>
          </a:p>
          <a:p>
            <a:pPr marL="0" indent="0">
              <a:buNone/>
            </a:pPr>
            <a:r>
              <a:rPr lang="en-US" sz="2600" dirty="0" smtClean="0"/>
              <a:t>beginning</a:t>
            </a:r>
            <a:r>
              <a:rPr lang="en-US" sz="2600" dirty="0"/>
              <a:t>.   As you listen to the piece you can feel the range of </a:t>
            </a:r>
            <a:endParaRPr lang="en-US" sz="2600" dirty="0" smtClean="0"/>
          </a:p>
          <a:p>
            <a:pPr marL="0" indent="0">
              <a:buNone/>
            </a:pPr>
            <a:r>
              <a:rPr lang="en-US" sz="2600" dirty="0" smtClean="0"/>
              <a:t>emotions </a:t>
            </a:r>
            <a:r>
              <a:rPr lang="en-US" sz="2600" dirty="0"/>
              <a:t>one feels when in a relationship.  This contributes to why </a:t>
            </a:r>
            <a:endParaRPr lang="en-US" sz="2600" dirty="0" smtClean="0"/>
          </a:p>
          <a:p>
            <a:pPr marL="0" indent="0">
              <a:buNone/>
            </a:pPr>
            <a:r>
              <a:rPr lang="en-US" sz="2600" dirty="0" smtClean="0"/>
              <a:t>the </a:t>
            </a:r>
            <a:r>
              <a:rPr lang="en-US" sz="2600" dirty="0"/>
              <a:t>piece </a:t>
            </a:r>
            <a:r>
              <a:rPr lang="en-US" sz="2600" dirty="0" err="1"/>
              <a:t>Für</a:t>
            </a:r>
            <a:r>
              <a:rPr lang="en-US" sz="2600" dirty="0"/>
              <a:t> Elise is used over and over in other genres such as </a:t>
            </a:r>
            <a:endParaRPr lang="en-US" sz="2600" dirty="0" smtClean="0"/>
          </a:p>
          <a:p>
            <a:pPr marL="0" indent="0">
              <a:buNone/>
            </a:pPr>
            <a:r>
              <a:rPr lang="en-US" sz="2600" dirty="0" smtClean="0"/>
              <a:t>movies</a:t>
            </a:r>
            <a:r>
              <a:rPr lang="en-US" sz="2600" dirty="0"/>
              <a:t>, television shows and commercials.  It will continue to be </a:t>
            </a:r>
            <a:endParaRPr lang="en-US" sz="2600" dirty="0" smtClean="0"/>
          </a:p>
          <a:p>
            <a:pPr marL="0" indent="0">
              <a:buNone/>
            </a:pPr>
            <a:r>
              <a:rPr lang="en-US" sz="2600" dirty="0" smtClean="0"/>
              <a:t>a </a:t>
            </a:r>
            <a:r>
              <a:rPr lang="en-US" sz="2600" dirty="0"/>
              <a:t>piece learned by aspiring young musicians.</a:t>
            </a:r>
          </a:p>
          <a:p>
            <a:endParaRPr lang="en-US" dirty="0"/>
          </a:p>
        </p:txBody>
      </p:sp>
    </p:spTree>
    <p:extLst>
      <p:ext uri="{BB962C8B-B14F-4D97-AF65-F5344CB8AC3E}">
        <p14:creationId xmlns:p14="http://schemas.microsoft.com/office/powerpoint/2010/main" xmlns="" val="2208652285"/>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chor="ctr">
            <a:normAutofit/>
          </a:bodyPr>
          <a:lstStyle/>
          <a:p>
            <a:pPr algn="ctr"/>
            <a:r>
              <a:rPr lang="en-US" dirty="0"/>
              <a:t>Fur Elise - Listening </a:t>
            </a:r>
            <a:r>
              <a:rPr lang="en-US" dirty="0" smtClean="0"/>
              <a:t>Guide</a:t>
            </a:r>
            <a:endParaRPr lang="en-US" dirty="0"/>
          </a:p>
        </p:txBody>
      </p:sp>
      <p:sp>
        <p:nvSpPr>
          <p:cNvPr id="3" name="Content Placeholder 2"/>
          <p:cNvSpPr>
            <a:spLocks noGrp="1"/>
          </p:cNvSpPr>
          <p:nvPr>
            <p:ph idx="1"/>
          </p:nvPr>
        </p:nvSpPr>
        <p:spPr>
          <a:xfrm>
            <a:off x="457200" y="1600200"/>
            <a:ext cx="8229600" cy="4419600"/>
          </a:xfrm>
        </p:spPr>
        <p:txBody>
          <a:bodyPr>
            <a:normAutofit fontScale="77500" lnSpcReduction="20000"/>
          </a:bodyPr>
          <a:lstStyle/>
          <a:p>
            <a:pPr lvl="0"/>
            <a:r>
              <a:rPr lang="en-US" sz="2300" dirty="0" err="1"/>
              <a:t>i</a:t>
            </a:r>
            <a:r>
              <a:rPr lang="en-US" sz="2300" dirty="0"/>
              <a:t>.	0:00 - A - Phrase A begins softly with a simple melody, with an Arpeggio being played underneath it alternating between major and minor chords. Notice how the notes played by the left hand descend while the right hand ascends and vice versa. It has the sound of growing and shrinking due to the </a:t>
            </a:r>
            <a:r>
              <a:rPr lang="en-US" sz="2300" dirty="0" err="1"/>
              <a:t>cresendos</a:t>
            </a:r>
            <a:r>
              <a:rPr lang="en-US" sz="2300" dirty="0"/>
              <a:t> and </a:t>
            </a:r>
            <a:r>
              <a:rPr lang="en-US" sz="2300" dirty="0" err="1"/>
              <a:t>decresendos</a:t>
            </a:r>
            <a:r>
              <a:rPr lang="en-US" sz="2300" dirty="0"/>
              <a:t>. This is repeated twice.</a:t>
            </a:r>
          </a:p>
          <a:p>
            <a:pPr lvl="0"/>
            <a:r>
              <a:rPr lang="en-US" sz="2300" dirty="0"/>
              <a:t>ii.	0:23 - B - In Phrase B the right hand melody changes slightly with the left hand playing a similar part.  The arpeggios continue moving the piece gently forward. </a:t>
            </a:r>
          </a:p>
          <a:p>
            <a:pPr lvl="0"/>
            <a:r>
              <a:rPr lang="en-US" sz="2300" dirty="0"/>
              <a:t>iii.	0:32 - A - Phrase A is repeated but is played softer with slightly more intensity and more dynamics.</a:t>
            </a:r>
          </a:p>
          <a:p>
            <a:pPr lvl="0"/>
            <a:r>
              <a:rPr lang="en-US" sz="2300" dirty="0"/>
              <a:t>iv.	0:41 - B - Briefly goes back into Phrase B and is played similarly to the first time Phrase B is played.</a:t>
            </a:r>
          </a:p>
          <a:p>
            <a:pPr lvl="0"/>
            <a:r>
              <a:rPr lang="en-US" sz="2300" dirty="0"/>
              <a:t>v.	0:52 - A - Runs through Phrase A twice before transitioning into Phrase C.</a:t>
            </a:r>
          </a:p>
          <a:p>
            <a:pPr lvl="0"/>
            <a:r>
              <a:rPr lang="en-US" sz="2300" dirty="0"/>
              <a:t>vi.	1:02 - C - Phrase C changes to a more complex melody which is very upbeat and happy. It picks up speed here and is more staccato. </a:t>
            </a:r>
            <a:endParaRPr lang="en-US" sz="2300" dirty="0" smtClean="0"/>
          </a:p>
          <a:p>
            <a:pPr marL="0" lvl="0" indent="0">
              <a:buNone/>
            </a:pPr>
            <a:r>
              <a:rPr lang="en-US" sz="2300" dirty="0"/>
              <a:t> </a:t>
            </a:r>
            <a:r>
              <a:rPr lang="en-US" sz="2300" dirty="0" smtClean="0"/>
              <a:t>    It </a:t>
            </a:r>
            <a:r>
              <a:rPr lang="en-US" sz="2300" dirty="0"/>
              <a:t>sounds hurried, almost like a chase.</a:t>
            </a:r>
          </a:p>
          <a:p>
            <a:endParaRPr lang="en-US" dirty="0"/>
          </a:p>
        </p:txBody>
      </p:sp>
      <p:sp>
        <p:nvSpPr>
          <p:cNvPr id="4" name="TextBox 3"/>
          <p:cNvSpPr txBox="1"/>
          <p:nvPr/>
        </p:nvSpPr>
        <p:spPr>
          <a:xfrm>
            <a:off x="2438400" y="1066800"/>
            <a:ext cx="4114800" cy="369332"/>
          </a:xfrm>
          <a:prstGeom prst="rect">
            <a:avLst/>
          </a:prstGeom>
          <a:noFill/>
        </p:spPr>
        <p:txBody>
          <a:bodyPr wrap="square" rtlCol="0">
            <a:spAutoFit/>
          </a:bodyPr>
          <a:lstStyle/>
          <a:p>
            <a:pPr algn="ctr"/>
            <a:r>
              <a:rPr lang="en-US" dirty="0" smtClean="0"/>
              <a:t>Click to </a:t>
            </a:r>
            <a:r>
              <a:rPr lang="en-US" dirty="0" smtClean="0">
                <a:hlinkClick r:id="rId3"/>
              </a:rPr>
              <a:t>Play Composition</a:t>
            </a:r>
            <a:endParaRPr lang="en-US" dirty="0"/>
          </a:p>
        </p:txBody>
      </p:sp>
      <p:pic>
        <p:nvPicPr>
          <p:cNvPr id="5" name="Picture 2" descr="C:\DOCUME~1\spencerw\LOCALS~1\Temp\Temporary Internet Files\Content.IE5\Z71SEGL0\MM900284163[1].gif"/>
          <p:cNvPicPr>
            <a:picLocks noChangeAspect="1" noChangeArrowheads="1" noCrop="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248400" y="5181599"/>
            <a:ext cx="1600200" cy="145472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9297351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066800"/>
          </a:xfrm>
        </p:spPr>
        <p:txBody>
          <a:bodyPr/>
          <a:lstStyle/>
          <a:p>
            <a:pPr algn="ctr"/>
            <a:r>
              <a:rPr lang="en-US" dirty="0" smtClean="0"/>
              <a:t>Biography</a:t>
            </a:r>
            <a:endParaRPr lang="en-US" dirty="0"/>
          </a:p>
        </p:txBody>
      </p:sp>
      <p:sp>
        <p:nvSpPr>
          <p:cNvPr id="3" name="Content Placeholder 2"/>
          <p:cNvSpPr>
            <a:spLocks noGrp="1"/>
          </p:cNvSpPr>
          <p:nvPr>
            <p:ph idx="1"/>
          </p:nvPr>
        </p:nvSpPr>
        <p:spPr>
          <a:xfrm>
            <a:off x="457200" y="990600"/>
            <a:ext cx="8229600" cy="7543800"/>
          </a:xfrm>
        </p:spPr>
        <p:txBody>
          <a:bodyPr>
            <a:normAutofit/>
          </a:bodyPr>
          <a:lstStyle/>
          <a:p>
            <a:pPr marL="0" indent="0">
              <a:buNone/>
            </a:pPr>
            <a:r>
              <a:rPr lang="en-US" dirty="0" smtClean="0"/>
              <a:t>	</a:t>
            </a:r>
            <a:r>
              <a:rPr lang="en-US" sz="1800" dirty="0" smtClean="0"/>
              <a:t>Ludwig </a:t>
            </a:r>
            <a:r>
              <a:rPr lang="en-US" sz="1800" dirty="0"/>
              <a:t>van Beethoven is one of the greatest composers of all time.  His works and genius have influenced life for over two centuries.  He pushed the envelope of musical composition previously known.  He was able to turn turmoil into musical triumphs.  Many experts have conflicting opinions on his life history and what drove him to compose certain works, but they all agree that his musical genius changed the world of music forever!</a:t>
            </a:r>
          </a:p>
          <a:p>
            <a:pPr marL="0" indent="0">
              <a:buNone/>
            </a:pPr>
            <a:r>
              <a:rPr lang="en-US" sz="1800" dirty="0" smtClean="0"/>
              <a:t>	Ludwig </a:t>
            </a:r>
            <a:r>
              <a:rPr lang="en-US" sz="1800" dirty="0"/>
              <a:t>van Beethoven was born in Bonn, Germany on December 16, 1770, according to most historians.  In the 1770’s the main record kept about new children was their baptism date. There is official documentation that Beethoven was baptized on December 17, 1779.  Beethoven’s mother was Maria Magdalena and his father was Johann van Beethoven. </a:t>
            </a:r>
          </a:p>
          <a:p>
            <a:pPr marL="0" indent="0">
              <a:buNone/>
            </a:pPr>
            <a:r>
              <a:rPr lang="en-US" dirty="0" smtClean="0"/>
              <a:t>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TextBox 3"/>
          <p:cNvSpPr txBox="1"/>
          <p:nvPr/>
        </p:nvSpPr>
        <p:spPr>
          <a:xfrm>
            <a:off x="5486400" y="5010712"/>
            <a:ext cx="3200400" cy="338554"/>
          </a:xfrm>
          <a:prstGeom prst="rect">
            <a:avLst/>
          </a:prstGeom>
          <a:noFill/>
        </p:spPr>
        <p:txBody>
          <a:bodyPr wrap="square" rtlCol="0">
            <a:spAutoFit/>
          </a:bodyPr>
          <a:lstStyle/>
          <a:p>
            <a:r>
              <a:rPr lang="en-US" sz="1600" i="1" dirty="0" smtClean="0">
                <a:solidFill>
                  <a:schemeClr val="accent2"/>
                </a:solidFill>
              </a:rPr>
              <a:t>Ludwig van Beethoven at 13 years old</a:t>
            </a:r>
            <a:endParaRPr lang="en-US" sz="1600" i="1" dirty="0">
              <a:solidFill>
                <a:schemeClr val="accent2"/>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429000" y="3976234"/>
            <a:ext cx="2133600" cy="2653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25855091"/>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55637"/>
            <a:ext cx="8229600" cy="5592763"/>
          </a:xfrm>
        </p:spPr>
        <p:txBody>
          <a:bodyPr>
            <a:normAutofit/>
          </a:bodyPr>
          <a:lstStyle/>
          <a:p>
            <a:pPr lvl="0"/>
            <a:r>
              <a:rPr lang="en-US" sz="1900" dirty="0"/>
              <a:t>vii.	1:14 - C - At this point the melody becomes even more complex and textured. It continues to crescendo and pick up speed.</a:t>
            </a:r>
          </a:p>
          <a:p>
            <a:pPr lvl="0"/>
            <a:r>
              <a:rPr lang="en-US" sz="1900" dirty="0"/>
              <a:t>viii.	1:21 - A drastic retard then a quick transition back into Phrase A.</a:t>
            </a:r>
          </a:p>
          <a:p>
            <a:pPr lvl="0"/>
            <a:r>
              <a:rPr lang="en-US" sz="1900" dirty="0"/>
              <a:t>ix.	1:25 - A - Phrase A is played more loudly this time.</a:t>
            </a:r>
          </a:p>
          <a:p>
            <a:pPr lvl="0"/>
            <a:r>
              <a:rPr lang="en-US" sz="1900" dirty="0"/>
              <a:t>x.	1:35 - B - Also played loudly.</a:t>
            </a:r>
          </a:p>
          <a:p>
            <a:pPr lvl="0"/>
            <a:r>
              <a:rPr lang="en-US" sz="1900" dirty="0"/>
              <a:t>xi.	1:45 - A - Phrase A is repeated again here with no noticeable changes compared to the last time it was played.</a:t>
            </a:r>
          </a:p>
          <a:p>
            <a:pPr lvl="0"/>
            <a:r>
              <a:rPr lang="en-US" sz="1900" dirty="0"/>
              <a:t>xii.	1:54 - D - Up until now the song is played very gracefully, In Phrase D there is a very noticeable beat that is being played by the left hand in sixteenth notes that are all the same note. The right hand is very staccato as well. This phrase sounds very angry.  This is emphasized by it being played fortissimo. It makes you feel like there is an intense fight </a:t>
            </a:r>
            <a:r>
              <a:rPr lang="en-US" sz="1900" dirty="0" smtClean="0"/>
              <a:t>happening.  A single </a:t>
            </a:r>
            <a:r>
              <a:rPr lang="en-US" sz="1900" dirty="0"/>
              <a:t>note played in the top octave.</a:t>
            </a:r>
          </a:p>
          <a:p>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67000" y="4495800"/>
            <a:ext cx="4343400" cy="21785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49149988"/>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a:bodyPr>
          <a:lstStyle/>
          <a:p>
            <a:r>
              <a:rPr lang="en-US" sz="1800" dirty="0"/>
              <a:t>xiii.	2:10 - It sounds like it changes key right here and gives you the feeling that the fight has been resolved.</a:t>
            </a:r>
          </a:p>
          <a:p>
            <a:r>
              <a:rPr lang="en-US" sz="1800" dirty="0"/>
              <a:t>xiv.	2:19 - E - Phrase E is played very Legato and in a descending Chromatic scale. This also resolves the negativity from phrase D.</a:t>
            </a:r>
          </a:p>
          <a:p>
            <a:r>
              <a:rPr lang="en-US" sz="1800" dirty="0"/>
              <a:t>xv.	2:27 - A - Phrase A is played very graceful again bringing it back to the beginning melody in Rondo format.</a:t>
            </a:r>
          </a:p>
          <a:p>
            <a:r>
              <a:rPr lang="en-US" sz="1800" dirty="0"/>
              <a:t>xvi.	2:36 - B</a:t>
            </a:r>
          </a:p>
          <a:p>
            <a:r>
              <a:rPr lang="en-US" sz="1800" dirty="0"/>
              <a:t>xvii.	2:46 - A</a:t>
            </a:r>
          </a:p>
          <a:p>
            <a:r>
              <a:rPr lang="en-US" sz="1800" dirty="0"/>
              <a:t>xviii.	2:57 - The song concludes with extreme </a:t>
            </a:r>
            <a:r>
              <a:rPr lang="en-US" sz="1800" dirty="0" err="1"/>
              <a:t>ritardando</a:t>
            </a:r>
            <a:r>
              <a:rPr lang="en-US" sz="1800" dirty="0"/>
              <a:t>. We end very softly on a </a:t>
            </a:r>
          </a:p>
        </p:txBody>
      </p:sp>
      <p:sp>
        <p:nvSpPr>
          <p:cNvPr id="4" name="TextBox 3"/>
          <p:cNvSpPr txBox="1"/>
          <p:nvPr/>
        </p:nvSpPr>
        <p:spPr>
          <a:xfrm>
            <a:off x="152400" y="4343400"/>
            <a:ext cx="8915400" cy="707886"/>
          </a:xfrm>
          <a:prstGeom prst="rect">
            <a:avLst/>
          </a:prstGeom>
          <a:noFill/>
        </p:spPr>
        <p:txBody>
          <a:bodyPr wrap="square" rtlCol="0">
            <a:spAutoFit/>
          </a:bodyPr>
          <a:lstStyle/>
          <a:p>
            <a:pPr algn="ctr"/>
            <a:r>
              <a:rPr lang="en-US" sz="4000" dirty="0" smtClean="0">
                <a:solidFill>
                  <a:schemeClr val="accent2"/>
                </a:solidFill>
              </a:rPr>
              <a:t>Click to view </a:t>
            </a:r>
            <a:r>
              <a:rPr lang="en-US" sz="4000" dirty="0" smtClean="0">
                <a:solidFill>
                  <a:srgbClr val="FF0000"/>
                </a:solidFill>
                <a:hlinkClick r:id="rId3"/>
              </a:rPr>
              <a:t>video</a:t>
            </a:r>
            <a:r>
              <a:rPr lang="en-US" sz="4000" dirty="0" smtClean="0">
                <a:solidFill>
                  <a:srgbClr val="FF0000"/>
                </a:solidFill>
              </a:rPr>
              <a:t> </a:t>
            </a:r>
            <a:r>
              <a:rPr lang="en-US" sz="4000" dirty="0">
                <a:solidFill>
                  <a:schemeClr val="accent2"/>
                </a:solidFill>
              </a:rPr>
              <a:t>of Fur Elise</a:t>
            </a:r>
            <a:endParaRPr lang="en-US" sz="4000" dirty="0">
              <a:solidFill>
                <a:srgbClr val="FF0000"/>
              </a:solidFill>
            </a:endParaRPr>
          </a:p>
        </p:txBody>
      </p:sp>
    </p:spTree>
    <p:extLst>
      <p:ext uri="{BB962C8B-B14F-4D97-AF65-F5344CB8AC3E}">
        <p14:creationId xmlns:p14="http://schemas.microsoft.com/office/powerpoint/2010/main" xmlns="" val="2134554872"/>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lgn="ctr"/>
            <a:r>
              <a:rPr lang="en-US" dirty="0"/>
              <a:t>History of Moonlight </a:t>
            </a:r>
            <a:r>
              <a:rPr lang="en-US" dirty="0" smtClean="0"/>
              <a:t>Sonata</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pPr marL="0" indent="0">
              <a:buNone/>
            </a:pPr>
            <a:r>
              <a:rPr lang="en-US" sz="1800" dirty="0"/>
              <a:t>Moonlight Sonata was composed during the summer of 1801.  At this time Beethoven was staying with the Brunswick family, who were family to one of his lovers, in Hungary. </a:t>
            </a:r>
          </a:p>
          <a:p>
            <a:pPr marL="0" indent="0">
              <a:buNone/>
            </a:pPr>
            <a:r>
              <a:rPr lang="en-US" sz="1800" dirty="0"/>
              <a:t>	The original name on the first score was “Sonata Quasi </a:t>
            </a:r>
            <a:r>
              <a:rPr lang="en-US" sz="1800" dirty="0" err="1"/>
              <a:t>una</a:t>
            </a:r>
            <a:r>
              <a:rPr lang="en-US" sz="1800" dirty="0"/>
              <a:t> fantasia”.  In 1832 however, poet and music critic Ludwig </a:t>
            </a:r>
            <a:r>
              <a:rPr lang="en-US" sz="1800" dirty="0" err="1"/>
              <a:t>Rellstab</a:t>
            </a:r>
            <a:r>
              <a:rPr lang="en-US" sz="1800" dirty="0"/>
              <a:t> gave it the name Moonlight Sonata.</a:t>
            </a:r>
          </a:p>
          <a:p>
            <a:pPr marL="0" indent="0">
              <a:buNone/>
            </a:pPr>
            <a:r>
              <a:rPr lang="en-US" sz="1800" dirty="0"/>
              <a:t>	Moonlight Sonata was dedicated to one of his students, </a:t>
            </a:r>
            <a:r>
              <a:rPr lang="en-US" sz="1800" dirty="0" err="1"/>
              <a:t>Guilietta</a:t>
            </a:r>
            <a:r>
              <a:rPr lang="en-US" sz="1800" dirty="0"/>
              <a:t> </a:t>
            </a:r>
            <a:r>
              <a:rPr lang="en-US" sz="1800" dirty="0" err="1"/>
              <a:t>Gucciardi</a:t>
            </a:r>
            <a:r>
              <a:rPr lang="en-US" sz="1800" dirty="0"/>
              <a:t>.  Beethoven had a passion and love for this 17 year old student.  </a:t>
            </a:r>
            <a:r>
              <a:rPr lang="en-US" sz="1800" dirty="0" err="1"/>
              <a:t>Guilietta</a:t>
            </a:r>
            <a:r>
              <a:rPr lang="en-US" sz="1800" dirty="0"/>
              <a:t> did not share this love for her instructor.  Historians have said that the unshared love of </a:t>
            </a:r>
            <a:r>
              <a:rPr lang="en-US" sz="1800" dirty="0" err="1"/>
              <a:t>Guilietta</a:t>
            </a:r>
            <a:r>
              <a:rPr lang="en-US" sz="1800" dirty="0"/>
              <a:t> was the inspiration for the sonorities of the first part of Moonlight Sonata.</a:t>
            </a:r>
          </a:p>
          <a:p>
            <a:pPr marL="0" indent="0">
              <a:buNone/>
            </a:pPr>
            <a:r>
              <a:rPr lang="en-US" dirty="0" smtClean="0"/>
              <a:t>	</a:t>
            </a:r>
            <a:endParaRPr lang="en-US" dirty="0"/>
          </a:p>
        </p:txBody>
      </p:sp>
      <p:pic>
        <p:nvPicPr>
          <p:cNvPr id="3076" name="Picture 4" descr="http://raptusassociation.org/bg-Liechtenstwif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38400" y="3886200"/>
            <a:ext cx="2376684" cy="25908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5105400" y="5012323"/>
            <a:ext cx="2514600" cy="338554"/>
          </a:xfrm>
          <a:prstGeom prst="rect">
            <a:avLst/>
          </a:prstGeom>
          <a:noFill/>
        </p:spPr>
        <p:txBody>
          <a:bodyPr wrap="square" rtlCol="0">
            <a:spAutoFit/>
          </a:bodyPr>
          <a:lstStyle/>
          <a:p>
            <a:r>
              <a:rPr lang="en-US" sz="1600" i="1" dirty="0" err="1" smtClean="0">
                <a:solidFill>
                  <a:schemeClr val="accent2"/>
                </a:solidFill>
              </a:rPr>
              <a:t>Guilietta</a:t>
            </a:r>
            <a:r>
              <a:rPr lang="en-US" sz="1600" i="1" dirty="0" smtClean="0">
                <a:solidFill>
                  <a:schemeClr val="accent2"/>
                </a:solidFill>
              </a:rPr>
              <a:t> </a:t>
            </a:r>
            <a:r>
              <a:rPr lang="en-US" sz="1600" i="1" dirty="0" err="1" smtClean="0">
                <a:solidFill>
                  <a:schemeClr val="accent2"/>
                </a:solidFill>
              </a:rPr>
              <a:t>Gucciardi</a:t>
            </a:r>
            <a:endParaRPr lang="en-US" sz="1600" i="1" dirty="0">
              <a:solidFill>
                <a:schemeClr val="accent2"/>
              </a:solidFill>
            </a:endParaRPr>
          </a:p>
        </p:txBody>
      </p:sp>
    </p:spTree>
    <p:extLst>
      <p:ext uri="{BB962C8B-B14F-4D97-AF65-F5344CB8AC3E}">
        <p14:creationId xmlns:p14="http://schemas.microsoft.com/office/powerpoint/2010/main" xmlns="" val="3362596998"/>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rmAutofit/>
          </a:bodyPr>
          <a:lstStyle/>
          <a:p>
            <a:pPr marL="0" indent="0">
              <a:buNone/>
            </a:pPr>
            <a:r>
              <a:rPr lang="en-US" sz="1800" dirty="0"/>
              <a:t>However some people have different opinions as to the theme of Moonlight Sonata. Fischer stated that he attributes this atmosphere in Moonlight Sonata to the feeling that overwhelmed Beethoven when he took watch at the side of a friend who prematurely died.  Fischer believed that the Sonata does not tell the story of a romance in the moon lit night, but instead a solemn funeral.  </a:t>
            </a:r>
          </a:p>
          <a:p>
            <a:pPr marL="0" indent="0">
              <a:buNone/>
            </a:pPr>
            <a:r>
              <a:rPr lang="en-US" sz="1800" dirty="0"/>
              <a:t>	Beethoven’s instructions on how to play this piece were “One must pay this whole piece very delicately and without dampers”.  The modern piano has a longer sustain time that which Beethoven used, making his instructions impossible to follow without creating an unpleasant dissonant sound.  Due to this fact, adjustments had to be made with the pedals to make the composition sound like it was meant to.</a:t>
            </a:r>
          </a:p>
          <a:p>
            <a:endParaRPr lang="en-US" dirty="0"/>
          </a:p>
        </p:txBody>
      </p:sp>
      <p:pic>
        <p:nvPicPr>
          <p:cNvPr id="4" name="Picture 2" descr="http://piano4life.com/composers_files/imageBEETHOVEN8.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0" y="3746500"/>
            <a:ext cx="3124200" cy="26754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46337808"/>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marL="0" indent="0">
              <a:buNone/>
            </a:pPr>
            <a:r>
              <a:rPr lang="en-US" sz="1800" dirty="0" smtClean="0"/>
              <a:t>	Moonlight </a:t>
            </a:r>
            <a:r>
              <a:rPr lang="en-US" sz="1800" dirty="0"/>
              <a:t>Sonata was divided in to three movements.  Movement One is the well-known introduction.  This has been used in many movies, commercials, etc.  The introduction seems almost haunting, and some have even called it a dark whisper.  The main melody is played and developed and then similarly played again.</a:t>
            </a:r>
          </a:p>
          <a:p>
            <a:pPr marL="0" indent="0">
              <a:buNone/>
            </a:pPr>
            <a:r>
              <a:rPr lang="en-US" sz="1800" dirty="0"/>
              <a:t>	</a:t>
            </a:r>
            <a:r>
              <a:rPr lang="en-US" sz="1800" dirty="0" smtClean="0"/>
              <a:t>Movement </a:t>
            </a:r>
            <a:r>
              <a:rPr lang="en-US" sz="1800" dirty="0"/>
              <a:t>Two was written in D flat major.  The form is scherzo.  Movement two is also the smallest movement of the three.  This movement has a denser feeling and puts off a meditative feel.</a:t>
            </a:r>
          </a:p>
          <a:p>
            <a:pPr marL="0" indent="0">
              <a:buNone/>
            </a:pPr>
            <a:r>
              <a:rPr lang="en-US" sz="1800" dirty="0"/>
              <a:t>	</a:t>
            </a:r>
            <a:r>
              <a:rPr lang="en-US" sz="1800" dirty="0" smtClean="0"/>
              <a:t>Movement </a:t>
            </a:r>
            <a:r>
              <a:rPr lang="en-US" sz="1800" dirty="0"/>
              <a:t>Three is different than the other two.  It’s rapid, invigorating, and powerful.  Beethoven’s notes say to play this “piano” or soft, but Beethoven used </a:t>
            </a:r>
            <a:r>
              <a:rPr lang="en-US" sz="1800" dirty="0" err="1"/>
              <a:t>sforzandos</a:t>
            </a:r>
            <a:r>
              <a:rPr lang="en-US" sz="1800" dirty="0"/>
              <a:t> and fortissimos to make the piece sound as if it were fortissimo.</a:t>
            </a:r>
          </a:p>
          <a:p>
            <a:pPr marL="0" indent="0">
              <a:buNone/>
            </a:pPr>
            <a:r>
              <a:rPr lang="en-US" sz="1800" dirty="0"/>
              <a:t>	</a:t>
            </a:r>
            <a:r>
              <a:rPr lang="en-US" sz="1800" dirty="0" smtClean="0"/>
              <a:t>This </a:t>
            </a:r>
            <a:r>
              <a:rPr lang="en-US" sz="1800" dirty="0"/>
              <a:t>sonata is one of Beethoven’s most timeless pieces.  He created a strong emotional piece that drives people from all generations.  Not many pieces from the early 1800’s are commonly listened today, but Moonlight Sonata is one that is loved by all.</a:t>
            </a:r>
          </a:p>
          <a:p>
            <a:endParaRPr lang="en-US" dirty="0"/>
          </a:p>
        </p:txBody>
      </p:sp>
      <p:sp>
        <p:nvSpPr>
          <p:cNvPr id="5" name="TextBox 4"/>
          <p:cNvSpPr txBox="1"/>
          <p:nvPr/>
        </p:nvSpPr>
        <p:spPr>
          <a:xfrm>
            <a:off x="152400" y="4953000"/>
            <a:ext cx="8839200" cy="707886"/>
          </a:xfrm>
          <a:prstGeom prst="rect">
            <a:avLst/>
          </a:prstGeom>
          <a:noFill/>
        </p:spPr>
        <p:txBody>
          <a:bodyPr wrap="square" rtlCol="0">
            <a:spAutoFit/>
          </a:bodyPr>
          <a:lstStyle/>
          <a:p>
            <a:pPr algn="ctr"/>
            <a:r>
              <a:rPr lang="en-US" sz="4000" dirty="0" smtClean="0">
                <a:solidFill>
                  <a:schemeClr val="accent2"/>
                </a:solidFill>
              </a:rPr>
              <a:t>Click to view </a:t>
            </a:r>
            <a:r>
              <a:rPr lang="en-US" sz="4000" dirty="0" smtClean="0">
                <a:solidFill>
                  <a:schemeClr val="accent2"/>
                </a:solidFill>
                <a:hlinkClick r:id="rId3"/>
              </a:rPr>
              <a:t>quotes</a:t>
            </a:r>
            <a:r>
              <a:rPr lang="en-US" sz="4000" dirty="0" smtClean="0">
                <a:solidFill>
                  <a:schemeClr val="accent2"/>
                </a:solidFill>
              </a:rPr>
              <a:t> by Beethoven</a:t>
            </a:r>
            <a:endParaRPr lang="en-US" sz="4000" dirty="0">
              <a:solidFill>
                <a:schemeClr val="accent2"/>
              </a:solidFill>
            </a:endParaRPr>
          </a:p>
        </p:txBody>
      </p:sp>
    </p:spTree>
    <p:extLst>
      <p:ext uri="{BB962C8B-B14F-4D97-AF65-F5344CB8AC3E}">
        <p14:creationId xmlns:p14="http://schemas.microsoft.com/office/powerpoint/2010/main" xmlns="" val="745739997"/>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pPr algn="ctr"/>
            <a:r>
              <a:rPr lang="en-US" dirty="0"/>
              <a:t>Moonlight </a:t>
            </a:r>
            <a:r>
              <a:rPr lang="en-US" dirty="0" smtClean="0"/>
              <a:t>Sonata First Movement </a:t>
            </a:r>
            <a:r>
              <a:rPr lang="en-US" dirty="0"/>
              <a:t>– Listening </a:t>
            </a:r>
            <a:r>
              <a:rPr lang="en-US" dirty="0" smtClean="0"/>
              <a:t>Guide</a:t>
            </a:r>
            <a:endParaRPr lang="en-US" dirty="0"/>
          </a:p>
        </p:txBody>
      </p:sp>
      <p:sp>
        <p:nvSpPr>
          <p:cNvPr id="3" name="Content Placeholder 2"/>
          <p:cNvSpPr>
            <a:spLocks noGrp="1"/>
          </p:cNvSpPr>
          <p:nvPr>
            <p:ph idx="1"/>
          </p:nvPr>
        </p:nvSpPr>
        <p:spPr>
          <a:xfrm>
            <a:off x="457200" y="1570037"/>
            <a:ext cx="8229600" cy="4525963"/>
          </a:xfrm>
        </p:spPr>
        <p:txBody>
          <a:bodyPr>
            <a:normAutofit/>
          </a:bodyPr>
          <a:lstStyle/>
          <a:p>
            <a:pPr lvl="0"/>
            <a:r>
              <a:rPr lang="en-US" sz="1800" dirty="0" smtClean="0"/>
              <a:t>0:00  </a:t>
            </a:r>
            <a:r>
              <a:rPr lang="en-US" sz="1800" dirty="0"/>
              <a:t>This composition begins with the exposition of  a soothing and quiet solo in C minor, played solely on the piano. The right hand plays the melody in long sustained notes, accompanied by a smooth wave like motion of triplets (triplet ostinato) the movement is serene and </a:t>
            </a:r>
            <a:r>
              <a:rPr lang="en-US" sz="1800" dirty="0" err="1"/>
              <a:t>sostenuto</a:t>
            </a:r>
            <a:r>
              <a:rPr lang="en-US" sz="1800" dirty="0"/>
              <a:t> (sustained).  </a:t>
            </a:r>
          </a:p>
          <a:p>
            <a:pPr lvl="0"/>
            <a:r>
              <a:rPr lang="en-US" sz="1800" dirty="0"/>
              <a:t>0:28 Phrase A enters with movement almost too slow and has the feeling of sadness, such as a funeral march or a very sad ending of a love affair. The left hand hits its lowest chords while the right hand plays the melody more forcefully and is more noticeably in the forefront. The melody continues to float from one level to another of feelings sometime sad and sometimes soothing.</a:t>
            </a:r>
          </a:p>
          <a:p>
            <a:pPr lvl="0"/>
            <a:r>
              <a:rPr lang="en-US" sz="1800" dirty="0"/>
              <a:t>0:55 Phrase A’ The chords become dissonant and begin to slow down and then suddenly become more lonely and discordant. The lower chords the left hand plays take over and move to the foreground. In the middle ground are long bass notes.</a:t>
            </a:r>
          </a:p>
          <a:p>
            <a:endParaRPr lang="en-US" dirty="0"/>
          </a:p>
        </p:txBody>
      </p:sp>
      <p:sp>
        <p:nvSpPr>
          <p:cNvPr id="4" name="TextBox 3"/>
          <p:cNvSpPr txBox="1"/>
          <p:nvPr/>
        </p:nvSpPr>
        <p:spPr>
          <a:xfrm>
            <a:off x="2514600" y="1219200"/>
            <a:ext cx="4114800" cy="369332"/>
          </a:xfrm>
          <a:prstGeom prst="rect">
            <a:avLst/>
          </a:prstGeom>
          <a:noFill/>
        </p:spPr>
        <p:txBody>
          <a:bodyPr wrap="square" rtlCol="0">
            <a:spAutoFit/>
          </a:bodyPr>
          <a:lstStyle/>
          <a:p>
            <a:pPr algn="ctr"/>
            <a:r>
              <a:rPr lang="en-US" dirty="0" smtClean="0"/>
              <a:t>Click to </a:t>
            </a:r>
            <a:r>
              <a:rPr lang="en-US" dirty="0" smtClean="0">
                <a:hlinkClick r:id="rId3"/>
              </a:rPr>
              <a:t>Play Composition</a:t>
            </a:r>
            <a:endParaRPr lang="en-US" dirty="0"/>
          </a:p>
        </p:txBody>
      </p:sp>
      <p:pic>
        <p:nvPicPr>
          <p:cNvPr id="2050" name="Picture 2"/>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b="8333"/>
          <a:stretch/>
        </p:blipFill>
        <p:spPr bwMode="auto">
          <a:xfrm>
            <a:off x="3319463" y="5029200"/>
            <a:ext cx="2391208" cy="1600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60171368"/>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781800"/>
          </a:xfrm>
        </p:spPr>
        <p:txBody>
          <a:bodyPr>
            <a:normAutofit/>
          </a:bodyPr>
          <a:lstStyle/>
          <a:p>
            <a:r>
              <a:rPr lang="en-US" sz="1800" dirty="0"/>
              <a:t>1:23 Phrase B Right hand continues with a different melody in triplets and both treble and bass take turns being in the forefront. The melody becomes somewhat slower and evocative, even sorrowful, and is reminiscent of sorrow and weeping</a:t>
            </a:r>
            <a:r>
              <a:rPr lang="en-US" sz="1800" dirty="0" smtClean="0"/>
              <a:t>.</a:t>
            </a:r>
          </a:p>
          <a:p>
            <a:pPr lvl="0"/>
            <a:r>
              <a:rPr lang="en-US" sz="1800" dirty="0" smtClean="0"/>
              <a:t>2:10 </a:t>
            </a:r>
            <a:r>
              <a:rPr lang="en-US" sz="1800" dirty="0"/>
              <a:t>Phrase A is repeated, however, the melody becomes more insistent. The bass, in the forefront, begins to play lower chords, while the right hand plays a melody that walks up and down the keyboard and moves to the forefront.</a:t>
            </a:r>
          </a:p>
          <a:p>
            <a:pPr lvl="0"/>
            <a:r>
              <a:rPr lang="en-US" sz="1800" b="1" u="sng" dirty="0"/>
              <a:t>B Section</a:t>
            </a:r>
            <a:endParaRPr lang="en-US" sz="1800" dirty="0"/>
          </a:p>
          <a:p>
            <a:pPr lvl="0"/>
            <a:r>
              <a:rPr lang="en-US" sz="1800" dirty="0"/>
              <a:t>2:56 The melody is taken over by the right hand again and it deliberately moves up and down the keyboard, with a momentary rise in feeling and then a foreboding feeling all over again as the melody that is woven throughout the Sonata begins again.</a:t>
            </a:r>
          </a:p>
          <a:p>
            <a:endParaRPr lang="en-US" dirty="0"/>
          </a:p>
        </p:txBody>
      </p:sp>
      <p:pic>
        <p:nvPicPr>
          <p:cNvPr id="2050" name="Picture 2" descr="https://encrypted-tbn3.google.com/images?q=tbn:ANd9GcTrO-w3f28xfV3R3pQ5XD_9UBPxeBoLQ5gqZuosXLrXJI3gHlS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00400" y="3511826"/>
            <a:ext cx="2590800" cy="304137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28935479"/>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normAutofit lnSpcReduction="10000"/>
          </a:bodyPr>
          <a:lstStyle/>
          <a:p>
            <a:pPr lvl="0"/>
            <a:r>
              <a:rPr lang="en-US" sz="1900" b="1" u="sng" dirty="0"/>
              <a:t>A ‘Section</a:t>
            </a:r>
            <a:endParaRPr lang="en-US" sz="1900" dirty="0"/>
          </a:p>
          <a:p>
            <a:pPr lvl="0"/>
            <a:r>
              <a:rPr lang="en-US" sz="1900" dirty="0"/>
              <a:t>4:03 The right hand plays the melody (phrase A) the same pitch as it did in the beginning</a:t>
            </a:r>
          </a:p>
          <a:p>
            <a:pPr lvl="0"/>
            <a:r>
              <a:rPr lang="en-US" sz="1900" dirty="0"/>
              <a:t>4:11 Phrase A’ is played again as the right hand plays the melody in a higher pitch</a:t>
            </a:r>
          </a:p>
          <a:p>
            <a:pPr lvl="0"/>
            <a:r>
              <a:rPr lang="en-US" sz="1900" dirty="0"/>
              <a:t>4:38 The right hand repeats Phrase B again played in a higher pitch and the left hand or Bass also plays in a higher pitch </a:t>
            </a:r>
          </a:p>
          <a:p>
            <a:pPr lvl="0"/>
            <a:r>
              <a:rPr lang="en-US" sz="1900" dirty="0"/>
              <a:t>5:07 Phrase B is repeated and there is a rise in the melody, as the left hand, the bass, moves to the forefront with strong chords that descend to the depths. The piano continues to sing the tragic story. There are some long stretches and pauses with the same harmony.</a:t>
            </a:r>
          </a:p>
          <a:p>
            <a:pPr lvl="0"/>
            <a:r>
              <a:rPr lang="en-US" sz="1900" dirty="0"/>
              <a:t>5:38 Phrase A” returns the left hand plays very low dramatic chords as the right hand purposefully plays one lonely note at a time calmly and peacefully dying down. The left hand plays a final set of very low chords and the Sonata ends without any warning.</a:t>
            </a:r>
          </a:p>
          <a:p>
            <a:endParaRPr lang="en-US" dirty="0"/>
          </a:p>
        </p:txBody>
      </p:sp>
      <p:sp>
        <p:nvSpPr>
          <p:cNvPr id="4" name="TextBox 3"/>
          <p:cNvSpPr txBox="1"/>
          <p:nvPr/>
        </p:nvSpPr>
        <p:spPr>
          <a:xfrm>
            <a:off x="152400" y="5257800"/>
            <a:ext cx="8839200" cy="707886"/>
          </a:xfrm>
          <a:prstGeom prst="rect">
            <a:avLst/>
          </a:prstGeom>
          <a:noFill/>
        </p:spPr>
        <p:txBody>
          <a:bodyPr wrap="square" rtlCol="0">
            <a:spAutoFit/>
          </a:bodyPr>
          <a:lstStyle/>
          <a:p>
            <a:pPr algn="ctr"/>
            <a:r>
              <a:rPr lang="en-US" sz="4000" dirty="0" smtClean="0">
                <a:solidFill>
                  <a:schemeClr val="accent2"/>
                </a:solidFill>
              </a:rPr>
              <a:t>Click to view </a:t>
            </a:r>
            <a:r>
              <a:rPr lang="en-US" sz="4000" dirty="0" smtClean="0">
                <a:solidFill>
                  <a:srgbClr val="FF0000"/>
                </a:solidFill>
                <a:hlinkClick r:id="rId3"/>
              </a:rPr>
              <a:t>video</a:t>
            </a:r>
            <a:r>
              <a:rPr lang="en-US" sz="4000" dirty="0" smtClean="0">
                <a:solidFill>
                  <a:srgbClr val="FF0000"/>
                </a:solidFill>
              </a:rPr>
              <a:t> </a:t>
            </a:r>
            <a:r>
              <a:rPr lang="en-US" sz="4000" dirty="0" smtClean="0">
                <a:solidFill>
                  <a:schemeClr val="accent2"/>
                </a:solidFill>
              </a:rPr>
              <a:t>of</a:t>
            </a:r>
            <a:r>
              <a:rPr lang="en-US" sz="4000" dirty="0" smtClean="0">
                <a:solidFill>
                  <a:srgbClr val="FF0000"/>
                </a:solidFill>
              </a:rPr>
              <a:t> </a:t>
            </a:r>
            <a:r>
              <a:rPr lang="en-US" sz="4000" dirty="0" smtClean="0">
                <a:solidFill>
                  <a:schemeClr val="accent2"/>
                </a:solidFill>
              </a:rPr>
              <a:t>Moonlight </a:t>
            </a:r>
            <a:r>
              <a:rPr lang="en-US" sz="4000" dirty="0">
                <a:solidFill>
                  <a:schemeClr val="accent2"/>
                </a:solidFill>
              </a:rPr>
              <a:t>Sonata </a:t>
            </a:r>
            <a:endParaRPr lang="en-US" sz="4000" dirty="0">
              <a:solidFill>
                <a:srgbClr val="FF0000"/>
              </a:solidFill>
            </a:endParaRPr>
          </a:p>
        </p:txBody>
      </p:sp>
    </p:spTree>
    <p:extLst>
      <p:ext uri="{BB962C8B-B14F-4D97-AF65-F5344CB8AC3E}">
        <p14:creationId xmlns:p14="http://schemas.microsoft.com/office/powerpoint/2010/main" xmlns="" val="2363235361"/>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55837"/>
            <a:ext cx="8229600" cy="4525963"/>
          </a:xfrm>
        </p:spPr>
        <p:txBody>
          <a:bodyPr>
            <a:normAutofit/>
          </a:bodyPr>
          <a:lstStyle/>
          <a:p>
            <a:pPr lvl="0"/>
            <a:r>
              <a:rPr lang="en-US" sz="1800" b="1" u="sng" dirty="0"/>
              <a:t>A ‘Section</a:t>
            </a:r>
            <a:endParaRPr lang="en-US" sz="1800" dirty="0"/>
          </a:p>
          <a:p>
            <a:pPr lvl="0"/>
            <a:r>
              <a:rPr lang="en-US" sz="1800" dirty="0"/>
              <a:t>4:03 The right hand plays the melody (phrase A) the same pitch as it did in the beginning</a:t>
            </a:r>
          </a:p>
          <a:p>
            <a:pPr lvl="0"/>
            <a:r>
              <a:rPr lang="en-US" sz="1800" dirty="0"/>
              <a:t>4:11 Phrase A’ is played again as the right hand plays the melody in a higher pitch</a:t>
            </a:r>
          </a:p>
          <a:p>
            <a:pPr lvl="0"/>
            <a:r>
              <a:rPr lang="en-US" sz="1800" dirty="0"/>
              <a:t>4:38 The right hand repeats Phrase B again played in a higher pitch and the left hand or Bass also plays in a higher pitch </a:t>
            </a:r>
          </a:p>
          <a:p>
            <a:pPr lvl="0"/>
            <a:r>
              <a:rPr lang="en-US" sz="1800" dirty="0"/>
              <a:t>5:07 Phrase B is repeated and there is a rise in the melody, as the left hand, the bass, moves to the forefront with strong chords that descend to the depths. The piano continues to sing the tragic story. There are some long stretches and pauses with the same harmony.</a:t>
            </a:r>
          </a:p>
          <a:p>
            <a:pPr lvl="0"/>
            <a:r>
              <a:rPr lang="en-US" sz="1800" dirty="0"/>
              <a:t>5:38 Phrase A” returns the left hand plays very low dramatic chords as the right hand purposefully plays one lonely note at a time calmly and peacefully dying down. The left hand plays a final set of very low chords and the Sonata ends without any warning.</a:t>
            </a:r>
          </a:p>
          <a:p>
            <a:endParaRPr lang="en-US" dirty="0"/>
          </a:p>
        </p:txBody>
      </p:sp>
      <p:pic>
        <p:nvPicPr>
          <p:cNvPr id="4"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0" y="443785"/>
            <a:ext cx="3200400" cy="19946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476306630"/>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dirty="0"/>
              <a:t>History of </a:t>
            </a:r>
            <a:r>
              <a:rPr lang="en-US" dirty="0" err="1" smtClean="0"/>
              <a:t>Pathetique</a:t>
            </a:r>
            <a:endParaRPr lang="en-US" dirty="0"/>
          </a:p>
        </p:txBody>
      </p:sp>
      <p:sp>
        <p:nvSpPr>
          <p:cNvPr id="3" name="Content Placeholder 2"/>
          <p:cNvSpPr>
            <a:spLocks noGrp="1"/>
          </p:cNvSpPr>
          <p:nvPr>
            <p:ph idx="1"/>
          </p:nvPr>
        </p:nvSpPr>
        <p:spPr>
          <a:xfrm>
            <a:off x="457200" y="808037"/>
            <a:ext cx="8229600" cy="5745163"/>
          </a:xfrm>
        </p:spPr>
        <p:txBody>
          <a:bodyPr>
            <a:normAutofit/>
          </a:bodyPr>
          <a:lstStyle/>
          <a:p>
            <a:pPr marL="0" indent="0">
              <a:buNone/>
            </a:pPr>
            <a:r>
              <a:rPr lang="en-US" sz="2600" dirty="0" smtClean="0"/>
              <a:t>	</a:t>
            </a:r>
            <a:r>
              <a:rPr lang="en-US" sz="1800" dirty="0" smtClean="0"/>
              <a:t>Sonata </a:t>
            </a:r>
            <a:r>
              <a:rPr lang="en-US" sz="1800" dirty="0"/>
              <a:t>No. 8 in C minor, Op. 13, or </a:t>
            </a:r>
            <a:r>
              <a:rPr lang="en-US" sz="1800" dirty="0" err="1"/>
              <a:t>Pathetique</a:t>
            </a:r>
            <a:r>
              <a:rPr lang="en-US" sz="1800" dirty="0"/>
              <a:t> as we commonly know it, was composed in 1797 and published in 1799.  Beethoven was 27 at the time he wrote this sonata.  The composition was written for Austrian Prince Karl von </a:t>
            </a:r>
            <a:r>
              <a:rPr lang="en-US" sz="1800" dirty="0" err="1"/>
              <a:t>Lichnowsky</a:t>
            </a:r>
            <a:r>
              <a:rPr lang="en-US" sz="1800" dirty="0"/>
              <a:t>, a friend of Beethoven’s.  The name Grande </a:t>
            </a:r>
            <a:r>
              <a:rPr lang="en-US" sz="1800" dirty="0" err="1"/>
              <a:t>Sonate</a:t>
            </a:r>
            <a:r>
              <a:rPr lang="en-US" sz="1800" dirty="0"/>
              <a:t> </a:t>
            </a:r>
            <a:r>
              <a:rPr lang="en-US" sz="1800" dirty="0" err="1"/>
              <a:t>Pathetique</a:t>
            </a:r>
            <a:r>
              <a:rPr lang="en-US" sz="1800" dirty="0"/>
              <a:t> actually came from Beethoven’s publisher.  The name was inspired by the composition’s tragic sonorities.     </a:t>
            </a:r>
          </a:p>
          <a:p>
            <a:pPr marL="0" indent="0">
              <a:buNone/>
            </a:pPr>
            <a:r>
              <a:rPr lang="en-US" sz="1800" dirty="0"/>
              <a:t>	</a:t>
            </a:r>
            <a:r>
              <a:rPr lang="en-US" sz="1800" dirty="0" err="1"/>
              <a:t>Pathetique</a:t>
            </a:r>
            <a:r>
              <a:rPr lang="en-US" sz="1800" dirty="0"/>
              <a:t> was one of the earlier songs in Beethoven’s career.  Technically </a:t>
            </a:r>
            <a:r>
              <a:rPr lang="en-US" sz="1800" dirty="0" err="1"/>
              <a:t>Pathetique</a:t>
            </a:r>
            <a:r>
              <a:rPr lang="en-US" sz="1800" dirty="0"/>
              <a:t> was considered to be part of the classical era of music, but had many characteristics of the romantic era.  Beethoven started to become known for “breaking the rules” and not using all the standards that others did use during the classical ear.  After this piece Beethoven began to earn the title ‘Master of Passion’.</a:t>
            </a:r>
          </a:p>
          <a:p>
            <a:pPr marL="0" indent="0">
              <a:buNone/>
            </a:pPr>
            <a:r>
              <a:rPr lang="en-US" sz="1800" dirty="0"/>
              <a:t>	Many believe that Haydn was a big influence for this piece of work.  Elements of “Drumroll” by Haydn seem to be involved in </a:t>
            </a:r>
            <a:r>
              <a:rPr lang="en-US" sz="1800" dirty="0" err="1"/>
              <a:t>Pathetique</a:t>
            </a:r>
            <a:r>
              <a:rPr lang="en-US" sz="1800" dirty="0"/>
              <a:t>.  However, Mozart was a large influence in Beethoven’s musical style.  Many </a:t>
            </a:r>
            <a:endParaRPr lang="en-US" sz="1800" dirty="0" smtClean="0"/>
          </a:p>
          <a:p>
            <a:pPr marL="0" indent="0">
              <a:buNone/>
            </a:pPr>
            <a:r>
              <a:rPr lang="en-US" sz="1800" dirty="0" smtClean="0"/>
              <a:t>musicologists </a:t>
            </a:r>
            <a:r>
              <a:rPr lang="en-US" sz="1800" dirty="0"/>
              <a:t>have argued that </a:t>
            </a:r>
            <a:r>
              <a:rPr lang="en-US" sz="1800" dirty="0" err="1"/>
              <a:t>Pathetique</a:t>
            </a:r>
            <a:r>
              <a:rPr lang="en-US" sz="1800" dirty="0"/>
              <a:t> was inspired by </a:t>
            </a:r>
            <a:r>
              <a:rPr lang="en-US" sz="1800" dirty="0" err="1" smtClean="0"/>
              <a:t>Motzart’s</a:t>
            </a:r>
            <a:endParaRPr lang="en-US" sz="1800" dirty="0" smtClean="0"/>
          </a:p>
          <a:p>
            <a:pPr marL="0" indent="0">
              <a:buNone/>
            </a:pPr>
            <a:r>
              <a:rPr lang="en-US" sz="1800" dirty="0" smtClean="0"/>
              <a:t> </a:t>
            </a:r>
            <a:r>
              <a:rPr lang="en-US" sz="1800" dirty="0"/>
              <a:t>piano sonata K. 457.  There are also traces of Jan </a:t>
            </a:r>
            <a:r>
              <a:rPr lang="en-US" sz="1800" dirty="0" err="1"/>
              <a:t>Ladislav</a:t>
            </a:r>
            <a:r>
              <a:rPr lang="en-US" sz="1800" dirty="0"/>
              <a:t> </a:t>
            </a:r>
            <a:r>
              <a:rPr lang="en-US" sz="1800" dirty="0" err="1" smtClean="0"/>
              <a:t>Dussek’s</a:t>
            </a:r>
            <a:endParaRPr lang="en-US" sz="1800" dirty="0" smtClean="0"/>
          </a:p>
          <a:p>
            <a:pPr marL="0" indent="0">
              <a:buNone/>
            </a:pPr>
            <a:r>
              <a:rPr lang="en-US" sz="1800" dirty="0" smtClean="0"/>
              <a:t> </a:t>
            </a:r>
            <a:r>
              <a:rPr lang="en-US" sz="1800" dirty="0"/>
              <a:t>work in </a:t>
            </a:r>
            <a:r>
              <a:rPr lang="en-US" sz="1800" dirty="0" err="1"/>
              <a:t>Pathetique</a:t>
            </a:r>
            <a:r>
              <a:rPr lang="en-US" sz="1800" dirty="0"/>
              <a:t>.  </a:t>
            </a:r>
          </a:p>
          <a:p>
            <a:pPr marL="0" indent="0">
              <a:buNone/>
            </a:pPr>
            <a:r>
              <a:rPr lang="en-US" sz="1800" dirty="0"/>
              <a:t>	The sonata has three movements.  The Grave, </a:t>
            </a:r>
            <a:r>
              <a:rPr lang="en-US" sz="1800" dirty="0" smtClean="0"/>
              <a:t>Adagio</a:t>
            </a:r>
          </a:p>
          <a:p>
            <a:pPr marL="0" indent="0">
              <a:buNone/>
            </a:pPr>
            <a:r>
              <a:rPr lang="en-US" sz="1800" dirty="0" smtClean="0"/>
              <a:t> </a:t>
            </a:r>
            <a:r>
              <a:rPr lang="en-US" sz="1800" dirty="0"/>
              <a:t>cantabile, Rondo. </a:t>
            </a:r>
          </a:p>
          <a:p>
            <a:endParaRPr lang="en-US" dirty="0"/>
          </a:p>
        </p:txBody>
      </p:sp>
      <p:pic>
        <p:nvPicPr>
          <p:cNvPr id="4" name="Picture 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86600" y="4495800"/>
            <a:ext cx="1676400" cy="2159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015596458"/>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7315200"/>
          </a:xfrm>
        </p:spPr>
        <p:txBody>
          <a:bodyPr>
            <a:normAutofit/>
          </a:bodyPr>
          <a:lstStyle/>
          <a:p>
            <a:pPr marL="0" indent="0">
              <a:buNone/>
            </a:pPr>
            <a:r>
              <a:rPr lang="en-US" sz="1900" dirty="0" smtClean="0"/>
              <a:t>	</a:t>
            </a:r>
            <a:r>
              <a:rPr lang="en-US" sz="1800" dirty="0" smtClean="0"/>
              <a:t>Maria </a:t>
            </a:r>
            <a:r>
              <a:rPr lang="en-US" sz="1800" dirty="0" err="1"/>
              <a:t>Magdaleana</a:t>
            </a:r>
            <a:r>
              <a:rPr lang="en-US" sz="1800" dirty="0"/>
              <a:t> was already a widow and a mother when she met Beethoven’s father Johann van Beethoven.  It seems their marriage was unhappy from the start since Ludwig van Beethoven (Johann’s father) didn’t agree with the marriage, but she was devoted to her husband.  Beethoven’s mother Maria ended up having a total of 6 children, but only 3 of them lived to maturity. She died at age 40 from consumption. </a:t>
            </a:r>
          </a:p>
          <a:p>
            <a:pPr marL="0" indent="0">
              <a:buNone/>
            </a:pPr>
            <a:r>
              <a:rPr lang="en-US" sz="1800" dirty="0" smtClean="0"/>
              <a:t>	When </a:t>
            </a:r>
            <a:r>
              <a:rPr lang="en-US" sz="1800" dirty="0"/>
              <a:t>Beethoven’s father Johann van Beethoven was 22 years old he became a court musician. He also taught piano and voice lessons. It seems that he was not successful at either of those professions, and it seems all he was really good was drinking. He was an alcoholic and eventually ended up getting banished from Bonn because of it</a:t>
            </a:r>
            <a:r>
              <a:rPr lang="en-US" sz="1800" dirty="0" smtClean="0"/>
              <a:t>.	</a:t>
            </a:r>
          </a:p>
          <a:p>
            <a:pPr marL="0" indent="0">
              <a:buNone/>
            </a:pPr>
            <a:r>
              <a:rPr lang="en-US" sz="1800" dirty="0" smtClean="0"/>
              <a:t>	</a:t>
            </a:r>
          </a:p>
          <a:p>
            <a:pPr marL="0" indent="0">
              <a:buNone/>
            </a:pPr>
            <a:endParaRPr lang="en-US" sz="1800" dirty="0"/>
          </a:p>
          <a:p>
            <a:pPr marL="0" indent="0">
              <a:buNone/>
            </a:pPr>
            <a:endParaRPr lang="en-US" sz="1800" dirty="0" smtClean="0"/>
          </a:p>
          <a:p>
            <a:pPr marL="0" indent="0">
              <a:buNone/>
            </a:pPr>
            <a:r>
              <a:rPr lang="en-US" sz="1800" dirty="0"/>
              <a:t>	</a:t>
            </a:r>
            <a:endParaRPr lang="en-US" sz="1800" dirty="0" smtClean="0"/>
          </a:p>
          <a:p>
            <a:pPr marL="0" indent="0">
              <a:buNone/>
            </a:pPr>
            <a:r>
              <a:rPr lang="en-US" sz="1800" dirty="0"/>
              <a:t>	</a:t>
            </a:r>
            <a:r>
              <a:rPr lang="en-US" sz="1800" dirty="0" smtClean="0"/>
              <a:t>Ludwig van Beethoven was named after his grandfather, Ludwig van Beethoven. At the age of 49 he became the Kapellmeister. Which made him manager of all things music in the city of Bonn. He held this position until he passed away in 1773. Even though his grandfather only lived a few weeks past Ludwig’s third birthday there are records that indicated he remembered his grandfather and spoke of him often. And as an interesting side note, Beethoven’s grandfather also owned a wine business, his wife was an alcoholic and so was Johann, his son. </a:t>
            </a:r>
          </a:p>
          <a:p>
            <a:pPr marL="0" indent="0">
              <a:buNone/>
            </a:pPr>
            <a:r>
              <a:rPr lang="en-US" sz="1800" dirty="0" smtClean="0"/>
              <a:t>	</a:t>
            </a:r>
            <a:endParaRPr lang="en-US" sz="1800" dirty="0"/>
          </a:p>
        </p:txBody>
      </p:sp>
      <p:pic>
        <p:nvPicPr>
          <p:cNvPr id="2050"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b="5735"/>
          <a:stretch/>
        </p:blipFill>
        <p:spPr bwMode="auto">
          <a:xfrm>
            <a:off x="3886200" y="3119963"/>
            <a:ext cx="1295400" cy="1566337"/>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5334000" y="3733854"/>
            <a:ext cx="2895600" cy="338554"/>
          </a:xfrm>
          <a:prstGeom prst="rect">
            <a:avLst/>
          </a:prstGeom>
          <a:noFill/>
        </p:spPr>
        <p:txBody>
          <a:bodyPr wrap="square" rtlCol="0">
            <a:spAutoFit/>
          </a:bodyPr>
          <a:lstStyle/>
          <a:p>
            <a:r>
              <a:rPr lang="en-US" sz="1600" i="1" dirty="0" smtClean="0">
                <a:solidFill>
                  <a:schemeClr val="accent2"/>
                </a:solidFill>
              </a:rPr>
              <a:t>Beethoven’s Father</a:t>
            </a:r>
            <a:endParaRPr lang="en-US" sz="1600" i="1" dirty="0">
              <a:solidFill>
                <a:schemeClr val="accent2"/>
              </a:solidFill>
            </a:endParaRPr>
          </a:p>
        </p:txBody>
      </p:sp>
    </p:spTree>
    <p:extLst>
      <p:ext uri="{BB962C8B-B14F-4D97-AF65-F5344CB8AC3E}">
        <p14:creationId xmlns:p14="http://schemas.microsoft.com/office/powerpoint/2010/main" xmlns="" val="59497936"/>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7037"/>
            <a:ext cx="8229600" cy="4525963"/>
          </a:xfrm>
        </p:spPr>
        <p:txBody>
          <a:bodyPr>
            <a:normAutofit fontScale="85000" lnSpcReduction="20000"/>
          </a:bodyPr>
          <a:lstStyle/>
          <a:p>
            <a:r>
              <a:rPr lang="en-US" dirty="0"/>
              <a:t>Beethoven started out with the Grave: Allegro di molto e con brio.  This movement starts heavy and dark, which then accelerates with a great melody.  There are several dramatic crashes in the opening.  This movement is written in a key that Beethoven largely favored, C minor.  </a:t>
            </a:r>
          </a:p>
          <a:p>
            <a:r>
              <a:rPr lang="en-US" dirty="0"/>
              <a:t>	The next movement, Adagio cantabile, became slow and calm.  The dark music turns warm and reflects the composers feelings very well.  In this movement the melody is repeated 3 times.  This movement was been called on of Beethoven’s most beautiful.</a:t>
            </a:r>
          </a:p>
          <a:p>
            <a:r>
              <a:rPr lang="en-US" dirty="0"/>
              <a:t>	The Rondo : Allegro, the last movement, is fast and joyful.  He creatively was able to bring together 3 different modes in 3 different movements seamlessly.</a:t>
            </a:r>
          </a:p>
          <a:p>
            <a:r>
              <a:rPr lang="en-US" dirty="0"/>
              <a:t>	</a:t>
            </a:r>
            <a:r>
              <a:rPr lang="en-US" dirty="0" err="1"/>
              <a:t>Pathetique</a:t>
            </a:r>
            <a:r>
              <a:rPr lang="en-US" dirty="0"/>
              <a:t> is a piece that began to show Beethoven’s brilliance.  As one of his earliest pieces this composition foretold of what was to come.  He shared his soul through this sonata and did so in ways that had not been practiced.   Many of his methods were considered unorthodox, as he would commonly “break rules”.  From this rule breaking came some of the greatest works of art.</a:t>
            </a:r>
          </a:p>
          <a:p>
            <a:endParaRPr lang="en-US"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38400" y="4572000"/>
            <a:ext cx="4588476" cy="199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31676179"/>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t>Pathetique</a:t>
            </a:r>
            <a:r>
              <a:rPr lang="en-US" dirty="0"/>
              <a:t> Sonata 2</a:t>
            </a:r>
            <a:r>
              <a:rPr lang="en-US" baseline="30000" dirty="0"/>
              <a:t>nd</a:t>
            </a:r>
            <a:r>
              <a:rPr lang="en-US" dirty="0"/>
              <a:t> Movement – Listening </a:t>
            </a:r>
            <a:r>
              <a:rPr lang="en-US" dirty="0" smtClean="0"/>
              <a:t>Guide</a:t>
            </a:r>
            <a:endParaRPr lang="en-US" dirty="0"/>
          </a:p>
        </p:txBody>
      </p:sp>
      <p:sp>
        <p:nvSpPr>
          <p:cNvPr id="3" name="Content Placeholder 2"/>
          <p:cNvSpPr>
            <a:spLocks noGrp="1"/>
          </p:cNvSpPr>
          <p:nvPr>
            <p:ph idx="1"/>
          </p:nvPr>
        </p:nvSpPr>
        <p:spPr>
          <a:xfrm>
            <a:off x="381000" y="2209800"/>
            <a:ext cx="8229600" cy="4525963"/>
          </a:xfrm>
        </p:spPr>
        <p:txBody>
          <a:bodyPr>
            <a:normAutofit/>
          </a:bodyPr>
          <a:lstStyle/>
          <a:p>
            <a:pPr lvl="0"/>
            <a:r>
              <a:rPr lang="en-US" sz="1900" dirty="0" err="1"/>
              <a:t>i</a:t>
            </a:r>
            <a:r>
              <a:rPr lang="en-US" sz="1900" dirty="0"/>
              <a:t>.	0:00 – This sonata starts off in the slow introductory theme referred to as the Adagio cantabile. Starts in Theme A.</a:t>
            </a:r>
          </a:p>
          <a:p>
            <a:pPr lvl="0"/>
            <a:r>
              <a:rPr lang="en-US" sz="1900" dirty="0"/>
              <a:t>ii.	0:26 – The melody that was played at the beginning (the first theme) is repeated but in a higher octave, it has a very graceful feeling to it.   </a:t>
            </a:r>
          </a:p>
          <a:p>
            <a:pPr lvl="0"/>
            <a:r>
              <a:rPr lang="en-US" sz="1900" dirty="0"/>
              <a:t>iii.	0:57 – Introduction ends and it is the beginning of the Middle Section.  It contains a gradual increase with a lot of chords and is a little bit more upbeat and quicker.  It is also a little louder.  Is now Theme B</a:t>
            </a:r>
          </a:p>
          <a:p>
            <a:pPr lvl="0"/>
            <a:r>
              <a:rPr lang="en-US" sz="1900" dirty="0"/>
              <a:t>iv.	1:28 – The lower notes are being played more during this section; it has a deeper darker pitches.   </a:t>
            </a:r>
          </a:p>
          <a:p>
            <a:pPr lvl="0"/>
            <a:r>
              <a:rPr lang="en-US" sz="1900" dirty="0"/>
              <a:t>v.	1:45 – Now begins with Theme A’.</a:t>
            </a:r>
          </a:p>
          <a:p>
            <a:pPr lvl="0"/>
            <a:r>
              <a:rPr lang="en-US" sz="1900" dirty="0"/>
              <a:t>vi.	2:15 – A new section.  Repetition on a single key that is repeated multiple notes. It is more upbeat and the notes are played quicker and it is less smooth.   Now begins with Theme C.</a:t>
            </a:r>
          </a:p>
          <a:p>
            <a:pPr lvl="0"/>
            <a:endParaRPr lang="en-US" sz="1900" dirty="0"/>
          </a:p>
          <a:p>
            <a:endParaRPr lang="en-US" dirty="0"/>
          </a:p>
        </p:txBody>
      </p:sp>
      <p:sp>
        <p:nvSpPr>
          <p:cNvPr id="4" name="TextBox 3"/>
          <p:cNvSpPr txBox="1"/>
          <p:nvPr/>
        </p:nvSpPr>
        <p:spPr>
          <a:xfrm>
            <a:off x="2438400" y="1524000"/>
            <a:ext cx="4114800" cy="369332"/>
          </a:xfrm>
          <a:prstGeom prst="rect">
            <a:avLst/>
          </a:prstGeom>
          <a:noFill/>
        </p:spPr>
        <p:txBody>
          <a:bodyPr wrap="square" rtlCol="0">
            <a:spAutoFit/>
          </a:bodyPr>
          <a:lstStyle/>
          <a:p>
            <a:pPr algn="ctr"/>
            <a:r>
              <a:rPr lang="en-US" dirty="0" smtClean="0"/>
              <a:t>Click to </a:t>
            </a:r>
            <a:r>
              <a:rPr lang="en-US" dirty="0" smtClean="0">
                <a:hlinkClick r:id="rId3"/>
              </a:rPr>
              <a:t>Play Composition</a:t>
            </a:r>
            <a:endParaRPr lang="en-US" dirty="0"/>
          </a:p>
        </p:txBody>
      </p:sp>
    </p:spTree>
    <p:extLst>
      <p:ext uri="{BB962C8B-B14F-4D97-AF65-F5344CB8AC3E}">
        <p14:creationId xmlns:p14="http://schemas.microsoft.com/office/powerpoint/2010/main" xmlns="" val="2118211496"/>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724400"/>
          </a:xfrm>
        </p:spPr>
        <p:txBody>
          <a:bodyPr>
            <a:normAutofit/>
          </a:bodyPr>
          <a:lstStyle/>
          <a:p>
            <a:pPr lvl="0"/>
            <a:r>
              <a:rPr lang="en-US" sz="1900" dirty="0"/>
              <a:t>vii.	2:32 – The dynamic has a sharp increase getting louder involving a Crescendo</a:t>
            </a:r>
          </a:p>
          <a:p>
            <a:pPr lvl="0"/>
            <a:r>
              <a:rPr lang="en-US" sz="1900" dirty="0"/>
              <a:t>viii.	2:42 – A Repetition of the previous section with the repeated chords/notes.  There is a climactic feeling.  The melody is growing the tension is building. </a:t>
            </a:r>
          </a:p>
          <a:p>
            <a:pPr lvl="0"/>
            <a:r>
              <a:rPr lang="en-US" sz="1900" dirty="0"/>
              <a:t>ix.	3:05 – A return of the beginning theme again, but this time it seems a bit quicker.  Returns to Theme A.</a:t>
            </a:r>
          </a:p>
          <a:p>
            <a:pPr lvl="0"/>
            <a:r>
              <a:rPr lang="en-US" sz="1900" dirty="0"/>
              <a:t>x.	3:38 –The main theme that has the melody returns again, but this time is in an octave higher.  It contains pitches from the low and high end of the keyboard. The tension seems to be resolved.   </a:t>
            </a:r>
          </a:p>
          <a:p>
            <a:pPr lvl="0"/>
            <a:r>
              <a:rPr lang="en-US" sz="1900" dirty="0"/>
              <a:t>xi.	4:08 – This begins the conclusion, it has repeated notes, and has some ideas from the beginning of the main melody.</a:t>
            </a:r>
          </a:p>
          <a:p>
            <a:pPr lvl="0"/>
            <a:r>
              <a:rPr lang="en-US" sz="1900" dirty="0"/>
              <a:t>xii.	4:30 – the song ends with 3 groups of chords, getting lower and lower in pitch, finally ending on the lowest pitch of all.  The ending contains a short coda.</a:t>
            </a:r>
          </a:p>
          <a:p>
            <a:endParaRPr lang="en-US" dirty="0"/>
          </a:p>
        </p:txBody>
      </p:sp>
      <p:sp>
        <p:nvSpPr>
          <p:cNvPr id="2" name="TextBox 1"/>
          <p:cNvSpPr txBox="1"/>
          <p:nvPr/>
        </p:nvSpPr>
        <p:spPr>
          <a:xfrm>
            <a:off x="152400" y="5181600"/>
            <a:ext cx="8839200" cy="707886"/>
          </a:xfrm>
          <a:prstGeom prst="rect">
            <a:avLst/>
          </a:prstGeom>
          <a:noFill/>
        </p:spPr>
        <p:txBody>
          <a:bodyPr wrap="square" rtlCol="0">
            <a:spAutoFit/>
          </a:bodyPr>
          <a:lstStyle/>
          <a:p>
            <a:pPr algn="ctr"/>
            <a:r>
              <a:rPr lang="en-US" sz="4000" dirty="0" smtClean="0">
                <a:solidFill>
                  <a:schemeClr val="accent2"/>
                </a:solidFill>
              </a:rPr>
              <a:t>Click to view </a:t>
            </a:r>
            <a:r>
              <a:rPr lang="en-US" sz="4000" dirty="0" smtClean="0">
                <a:solidFill>
                  <a:srgbClr val="FF0000"/>
                </a:solidFill>
                <a:hlinkClick r:id="rId3"/>
              </a:rPr>
              <a:t>video</a:t>
            </a:r>
            <a:r>
              <a:rPr lang="en-US" sz="4000" dirty="0" smtClean="0">
                <a:solidFill>
                  <a:srgbClr val="FF0000"/>
                </a:solidFill>
              </a:rPr>
              <a:t> </a:t>
            </a:r>
            <a:r>
              <a:rPr lang="en-US" sz="4000" dirty="0">
                <a:solidFill>
                  <a:schemeClr val="accent2"/>
                </a:solidFill>
              </a:rPr>
              <a:t>of </a:t>
            </a:r>
            <a:r>
              <a:rPr lang="en-US" sz="4000" dirty="0" err="1">
                <a:solidFill>
                  <a:schemeClr val="accent2"/>
                </a:solidFill>
              </a:rPr>
              <a:t>pathetique</a:t>
            </a:r>
            <a:endParaRPr lang="en-US" sz="4000" dirty="0">
              <a:solidFill>
                <a:srgbClr val="FF0000"/>
              </a:solidFill>
            </a:endParaRPr>
          </a:p>
        </p:txBody>
      </p:sp>
    </p:spTree>
    <p:extLst>
      <p:ext uri="{BB962C8B-B14F-4D97-AF65-F5344CB8AC3E}">
        <p14:creationId xmlns:p14="http://schemas.microsoft.com/office/powerpoint/2010/main" xmlns="" val="402198032"/>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00549" y="498475"/>
            <a:ext cx="2705100" cy="1685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50" name="Picture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124200" y="2095500"/>
            <a:ext cx="2238375" cy="204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r>
              <a:rPr lang="en-US" dirty="0" smtClean="0"/>
              <a:t>The End</a:t>
            </a:r>
            <a:endParaRPr lang="en-US" dirty="0"/>
          </a:p>
        </p:txBody>
      </p:sp>
      <p:pic>
        <p:nvPicPr>
          <p:cNvPr id="6149"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705600" y="2168525"/>
            <a:ext cx="1857375" cy="2466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51" name="Picture 7"/>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00600" y="3657600"/>
            <a:ext cx="1885950" cy="2428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 name="Picture 7"/>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219200" y="236537"/>
            <a:ext cx="2209800" cy="2209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8402095"/>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457200" y="1600200"/>
            <a:ext cx="8229600" cy="6553200"/>
          </a:xfrm>
        </p:spPr>
        <p:txBody>
          <a:bodyPr>
            <a:normAutofit/>
          </a:bodyPr>
          <a:lstStyle/>
          <a:p>
            <a:r>
              <a:rPr lang="en-US" sz="2000" dirty="0"/>
              <a:t>"A Formal Analysis of </a:t>
            </a:r>
            <a:r>
              <a:rPr lang="en-US" sz="2000" dirty="0" err="1"/>
              <a:t>Beethovenâ™s</a:t>
            </a:r>
            <a:r>
              <a:rPr lang="en-US" sz="2000" dirty="0"/>
              <a:t> </a:t>
            </a:r>
            <a:r>
              <a:rPr lang="en-US" sz="2000" dirty="0" err="1"/>
              <a:t>Pathetique</a:t>
            </a:r>
            <a:r>
              <a:rPr lang="en-US" sz="2000" dirty="0"/>
              <a:t>." </a:t>
            </a:r>
            <a:r>
              <a:rPr lang="en-US" sz="2000" i="1" dirty="0"/>
              <a:t>A Formal Analysis of </a:t>
            </a:r>
            <a:r>
              <a:rPr lang="en-US" sz="2000" i="1" dirty="0" err="1"/>
              <a:t>Beethovenâ</a:t>
            </a:r>
            <a:r>
              <a:rPr lang="en-US" sz="2000" i="1" dirty="0"/>
              <a:t>™s </a:t>
            </a:r>
            <a:r>
              <a:rPr lang="en-US" sz="2000" i="1" dirty="0" err="1"/>
              <a:t>Pathetique</a:t>
            </a:r>
            <a:r>
              <a:rPr lang="en-US" sz="2000" i="1" dirty="0"/>
              <a:t> Â« Open Source Music</a:t>
            </a:r>
            <a:r>
              <a:rPr lang="en-US" sz="2000" dirty="0"/>
              <a:t>. Open Source Music, 22 June 2009. Web. 01 June 2012. &lt;http://opensourcemusic.org/?p=748&gt;.</a:t>
            </a:r>
          </a:p>
          <a:p>
            <a:r>
              <a:rPr lang="en-US" sz="2000" dirty="0"/>
              <a:t>"Beethoven, Ludwig Van - Fur Elise Sheet Music." </a:t>
            </a:r>
            <a:r>
              <a:rPr lang="en-US" sz="2000" i="1" dirty="0"/>
              <a:t>- 8notes.com</a:t>
            </a:r>
            <a:r>
              <a:rPr lang="en-US" sz="2000" dirty="0"/>
              <a:t>. Web. 01 June 2012. &lt;http://www.8notes.com/scores/457.asp&gt;.</a:t>
            </a:r>
          </a:p>
          <a:p>
            <a:r>
              <a:rPr lang="en-US" sz="2000" dirty="0"/>
              <a:t>"Beethoven's Fifth Symphony given World Premiere in Vienna." </a:t>
            </a:r>
            <a:r>
              <a:rPr lang="en-US" sz="2000" i="1" dirty="0"/>
              <a:t>History.com</a:t>
            </a:r>
            <a:r>
              <a:rPr lang="en-US" sz="2000" dirty="0"/>
              <a:t>. A&amp;E Television Networks. Web. 04 June 2012. &lt;http://www.history.com/this-day-in-history/beethoven39s-fifth-symphony-given-world-premiere-in-vienna&gt;.</a:t>
            </a:r>
          </a:p>
          <a:p>
            <a:r>
              <a:rPr lang="en-US" sz="2000" dirty="0"/>
              <a:t>"Beethoven </a:t>
            </a:r>
            <a:r>
              <a:rPr lang="en-US" sz="2000" dirty="0" err="1"/>
              <a:t>Pathetique</a:t>
            </a:r>
            <a:r>
              <a:rPr lang="en-US" sz="2000" dirty="0"/>
              <a:t> </a:t>
            </a:r>
            <a:r>
              <a:rPr lang="en-US" sz="2000" dirty="0" err="1"/>
              <a:t>SonataTragically</a:t>
            </a:r>
            <a:r>
              <a:rPr lang="en-US" sz="2000" dirty="0"/>
              <a:t> Beautiful." </a:t>
            </a:r>
            <a:r>
              <a:rPr lang="en-US" sz="2000" i="1" dirty="0"/>
              <a:t>Beethoven </a:t>
            </a:r>
            <a:r>
              <a:rPr lang="en-US" sz="2000" i="1" dirty="0" err="1"/>
              <a:t>Pathetique</a:t>
            </a:r>
            <a:r>
              <a:rPr lang="en-US" sz="2000" i="1" dirty="0"/>
              <a:t> Sonata</a:t>
            </a:r>
            <a:r>
              <a:rPr lang="en-US" sz="2000" dirty="0"/>
              <a:t>. 2010. Web. 02 June 2012. &lt;http://www.favorite-classical-composers.com/pathetique-sonata.html&gt;.</a:t>
            </a:r>
          </a:p>
          <a:p>
            <a:r>
              <a:rPr lang="en-US" sz="2000" dirty="0"/>
              <a:t>"Beethoven's Moonlight Sonata." </a:t>
            </a:r>
            <a:r>
              <a:rPr lang="en-US" sz="2000" i="1" dirty="0"/>
              <a:t>Beethoven and the Moonlight Sonata| Beethoven Sonata in C Sharp Minor Op. 27 No. 2</a:t>
            </a:r>
            <a:r>
              <a:rPr lang="en-US" sz="2000" dirty="0"/>
              <a:t>. 2004. Web. 02 June 2012. &lt;http://www.all-about-beethoven.com/moonsonata.html&gt;.</a:t>
            </a:r>
          </a:p>
          <a:p>
            <a:pPr marL="0" indent="0">
              <a:buNone/>
            </a:pPr>
            <a:endParaRPr lang="en-US" dirty="0"/>
          </a:p>
          <a:p>
            <a:endParaRPr lang="en-US" dirty="0"/>
          </a:p>
        </p:txBody>
      </p:sp>
    </p:spTree>
    <p:extLst>
      <p:ext uri="{BB962C8B-B14F-4D97-AF65-F5344CB8AC3E}">
        <p14:creationId xmlns:p14="http://schemas.microsoft.com/office/powerpoint/2010/main" xmlns="" val="3226070836"/>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7924800"/>
          </a:xfrm>
        </p:spPr>
        <p:txBody>
          <a:bodyPr>
            <a:noAutofit/>
          </a:bodyPr>
          <a:lstStyle/>
          <a:p>
            <a:r>
              <a:rPr lang="en-US" sz="2000" dirty="0"/>
              <a:t>Biography." </a:t>
            </a:r>
            <a:r>
              <a:rPr lang="en-US" sz="2000" i="1" dirty="0"/>
              <a:t>Beethoven: The Sound and the Fury</a:t>
            </a:r>
            <a:r>
              <a:rPr lang="en-US" sz="2000" dirty="0"/>
              <a:t>. A &amp; E Television Network. 1998. Television</a:t>
            </a:r>
            <a:r>
              <a:rPr lang="en-US" sz="2000" dirty="0" smtClean="0"/>
              <a:t>.</a:t>
            </a:r>
          </a:p>
          <a:p>
            <a:r>
              <a:rPr lang="en-US" sz="2000" dirty="0" smtClean="0"/>
              <a:t>Cooper</a:t>
            </a:r>
            <a:r>
              <a:rPr lang="en-US" sz="2000" dirty="0"/>
              <a:t>, Barry. "Beethoven's Revisions to 'Fur Elise'" </a:t>
            </a:r>
            <a:r>
              <a:rPr lang="en-US" sz="2000" i="1" dirty="0"/>
              <a:t>JSTOR</a:t>
            </a:r>
            <a:r>
              <a:rPr lang="en-US" sz="2000" dirty="0"/>
              <a:t>. Musical Times Publications Ltd., 06 Feb. 2012. Web. 01 June 2012. &lt;http://www.jstor.org/stable/963688&gt;.</a:t>
            </a:r>
          </a:p>
          <a:p>
            <a:r>
              <a:rPr lang="en-US" sz="2000" dirty="0"/>
              <a:t>"Fur Elise Bagatelle in A Minor </a:t>
            </a:r>
            <a:r>
              <a:rPr lang="en-US" sz="2000" dirty="0" err="1"/>
              <a:t>WoO</a:t>
            </a:r>
            <a:r>
              <a:rPr lang="en-US" sz="2000" dirty="0"/>
              <a:t> 59." </a:t>
            </a:r>
            <a:r>
              <a:rPr lang="en-US" sz="2000" i="1" dirty="0"/>
              <a:t>Www.forelise.com</a:t>
            </a:r>
            <a:r>
              <a:rPr lang="en-US" sz="2000" dirty="0"/>
              <a:t>. 2006. Web. 02 June 2012. &lt;http://www.forelise.com/bagatelle</a:t>
            </a:r>
            <a:r>
              <a:rPr lang="en-US" sz="2000" dirty="0" smtClean="0"/>
              <a:t>&gt;.</a:t>
            </a:r>
          </a:p>
          <a:p>
            <a:r>
              <a:rPr lang="en-US" sz="2000" dirty="0" smtClean="0"/>
              <a:t>Green</a:t>
            </a:r>
            <a:r>
              <a:rPr lang="en-US" sz="2000" dirty="0"/>
              <a:t>, Aaron. "Brief Histories of Beethoven Symphonies." </a:t>
            </a:r>
            <a:r>
              <a:rPr lang="en-US" sz="2000" i="1" dirty="0"/>
              <a:t>About.com Classical Music</a:t>
            </a:r>
            <a:r>
              <a:rPr lang="en-US" sz="2000" dirty="0"/>
              <a:t>. Web. 04 June 2012. &lt;http://classicalmusic.about.com/od/onestopbeethoven/a/beethovensympho.htm&gt;.</a:t>
            </a:r>
          </a:p>
          <a:p>
            <a:r>
              <a:rPr lang="en-US" sz="2000" dirty="0"/>
              <a:t>Green, Aaron. "Beethoven's Moonlight Sonata." </a:t>
            </a:r>
            <a:r>
              <a:rPr lang="en-US" sz="2000" i="1" dirty="0"/>
              <a:t>About.com Classical Music</a:t>
            </a:r>
            <a:r>
              <a:rPr lang="en-US" sz="2000" dirty="0"/>
              <a:t>. 18 July 2005. Web. 02 June 2012. &lt;http://classicalmusic.about.com/b/2005/07/18/beethovens-moonlight-sonata.htm&gt;.</a:t>
            </a:r>
          </a:p>
          <a:p>
            <a:r>
              <a:rPr lang="en-US" sz="2000" dirty="0"/>
              <a:t>Green, Aaron. "Beethoven's Moonlight Sonata." </a:t>
            </a:r>
            <a:r>
              <a:rPr lang="en-US" sz="2000" i="1" dirty="0"/>
              <a:t>About.com Classical Music</a:t>
            </a:r>
            <a:r>
              <a:rPr lang="en-US" sz="2000" dirty="0"/>
              <a:t>. Web. 31 May 2012. &lt;http://classicalmusic.about.com/od/onestopbeethoven/a/moonlightsonata.htm&gt;.</a:t>
            </a:r>
          </a:p>
          <a:p>
            <a:pPr marL="0" indent="0">
              <a:buNone/>
            </a:pPr>
            <a:endParaRPr lang="en-US" sz="2000" dirty="0"/>
          </a:p>
          <a:p>
            <a:endParaRPr lang="en-US" sz="2000" dirty="0"/>
          </a:p>
        </p:txBody>
      </p:sp>
    </p:spTree>
    <p:extLst>
      <p:ext uri="{BB962C8B-B14F-4D97-AF65-F5344CB8AC3E}">
        <p14:creationId xmlns:p14="http://schemas.microsoft.com/office/powerpoint/2010/main" xmlns="" val="1697968714"/>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Autofit/>
          </a:bodyPr>
          <a:lstStyle/>
          <a:p>
            <a:r>
              <a:rPr lang="en-US" sz="2000" dirty="0"/>
              <a:t>Green, Aaron. "Brief Histories of Beethoven Symphonies." </a:t>
            </a:r>
            <a:r>
              <a:rPr lang="en-US" sz="2000" i="1" dirty="0"/>
              <a:t>About.com Classical Music</a:t>
            </a:r>
            <a:r>
              <a:rPr lang="en-US" sz="2000" dirty="0"/>
              <a:t>. Web. 04 June 2012. &lt;http://classicalmusic.about.com/od/onestopbeethoven/a/beethovensympho.htm</a:t>
            </a:r>
            <a:r>
              <a:rPr lang="en-US" sz="2000" dirty="0" smtClean="0"/>
              <a:t>&gt;.</a:t>
            </a:r>
          </a:p>
          <a:p>
            <a:r>
              <a:rPr lang="en-US" sz="2000" dirty="0" err="1" smtClean="0"/>
              <a:t>Rodda</a:t>
            </a:r>
            <a:r>
              <a:rPr lang="en-US" sz="2000" dirty="0"/>
              <a:t>, Richard E. "Symphony No. 5 in C Minor, Op. 67, About the Work." </a:t>
            </a:r>
            <a:r>
              <a:rPr lang="en-US" sz="2000" i="1" dirty="0"/>
              <a:t>The John F. Kennedy Center for the Performing Arts</a:t>
            </a:r>
            <a:r>
              <a:rPr lang="en-US" sz="2000" dirty="0"/>
              <a:t>. 24 June 2009. Web. 04 June 2012. &lt;http://www.kennedy-center.org/calendar/?fuseaction=composition&gt;.</a:t>
            </a:r>
          </a:p>
          <a:p>
            <a:r>
              <a:rPr lang="en-US" sz="2000" dirty="0" err="1"/>
              <a:t>Suchet</a:t>
            </a:r>
            <a:r>
              <a:rPr lang="en-US" sz="2000" dirty="0"/>
              <a:t>, John. "Welcome to Www.madaboutbeethoven.com." </a:t>
            </a:r>
            <a:r>
              <a:rPr lang="en-US" sz="2000" i="1" dirty="0"/>
              <a:t>Welcome to Www.madaboutbeethoven.com</a:t>
            </a:r>
            <a:r>
              <a:rPr lang="en-US" sz="2000" dirty="0"/>
              <a:t>. Web. 01 June 2012. &lt;http://www.madaboutbeethoven.com/&gt;.</a:t>
            </a:r>
          </a:p>
          <a:p>
            <a:r>
              <a:rPr lang="en-US" sz="2000" dirty="0"/>
              <a:t>"Welcome to All About Beethoven." </a:t>
            </a:r>
            <a:r>
              <a:rPr lang="en-US" sz="2000" i="1" dirty="0"/>
              <a:t>All About Beethoven</a:t>
            </a:r>
            <a:r>
              <a:rPr lang="en-US" sz="2000" dirty="0"/>
              <a:t>. 2004. Web. 01 June 2012. &lt;http://www.all-about-beethoven.com/&gt;.</a:t>
            </a:r>
          </a:p>
          <a:p>
            <a:r>
              <a:rPr lang="en-US" sz="2000" dirty="0"/>
              <a:t>Yang, Ming. "Fur Elise, circa 2000: Postmodern Readings of Beethoven in Popular Context." </a:t>
            </a:r>
            <a:r>
              <a:rPr lang="en-US" sz="2000" i="1" dirty="0"/>
              <a:t>Popular Music and Society</a:t>
            </a:r>
            <a:r>
              <a:rPr lang="en-US" sz="2000" dirty="0"/>
              <a:t> 29.1 (2006): 1-15. </a:t>
            </a:r>
            <a:r>
              <a:rPr lang="en-US" sz="2000" dirty="0" err="1"/>
              <a:t>Routledge</a:t>
            </a:r>
            <a:r>
              <a:rPr lang="en-US" sz="2000" dirty="0"/>
              <a:t> Taylor and Francis Group. Web. 2 June 2012.</a:t>
            </a:r>
          </a:p>
          <a:p>
            <a:r>
              <a:rPr lang="en-US" sz="2000" dirty="0"/>
              <a:t>Ferrin, Craig. “Online Content” </a:t>
            </a:r>
            <a:r>
              <a:rPr lang="en-US" sz="2000" dirty="0">
                <a:hlinkClick r:id="rId3"/>
              </a:rPr>
              <a:t>http://</a:t>
            </a:r>
            <a:r>
              <a:rPr lang="en-US" sz="2000" dirty="0" smtClean="0">
                <a:hlinkClick r:id="rId3"/>
              </a:rPr>
              <a:t>webcom3.grtxle.com/musicapprec/index.cfm?pageid=10791</a:t>
            </a:r>
            <a:endParaRPr lang="en-US" sz="2000" dirty="0" smtClean="0"/>
          </a:p>
          <a:p>
            <a:endParaRPr lang="en-US" sz="2000" dirty="0"/>
          </a:p>
        </p:txBody>
      </p:sp>
    </p:spTree>
    <p:extLst>
      <p:ext uri="{BB962C8B-B14F-4D97-AF65-F5344CB8AC3E}">
        <p14:creationId xmlns:p14="http://schemas.microsoft.com/office/powerpoint/2010/main" xmlns="" val="222381051"/>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000" dirty="0"/>
              <a:t>"Ludwig Van Beethoven Biography." </a:t>
            </a:r>
            <a:r>
              <a:rPr lang="en-US" sz="2000" i="1" dirty="0"/>
              <a:t>Bio.com</a:t>
            </a:r>
            <a:r>
              <a:rPr lang="en-US" sz="2000" dirty="0"/>
              <a:t>. A&amp;E Networks Television, 2012. Web. 01 June 2012. &lt;http://www.biography.com/people/ludwig-van-beethoven-9204862</a:t>
            </a:r>
            <a:r>
              <a:rPr lang="en-US" sz="2000" dirty="0" smtClean="0"/>
              <a:t>&gt;.</a:t>
            </a:r>
          </a:p>
          <a:p>
            <a:r>
              <a:rPr lang="en-US" sz="2000" dirty="0" err="1" smtClean="0"/>
              <a:t>Prevot</a:t>
            </a:r>
            <a:r>
              <a:rPr lang="en-US" sz="2000" dirty="0"/>
              <a:t>, Dominique. "Biography: Beethoven's Life." </a:t>
            </a:r>
            <a:r>
              <a:rPr lang="en-US" sz="2000" i="1" dirty="0"/>
              <a:t>Biography: Beethoven's Life</a:t>
            </a:r>
            <a:r>
              <a:rPr lang="en-US" sz="2000" dirty="0"/>
              <a:t>. Dec. 2001. Web. 05 June 2012. &lt;http://www.lvbeethoven.com/Bio/BiographyLudwig.html&gt;.</a:t>
            </a:r>
          </a:p>
          <a:p>
            <a:endParaRPr lang="en-US" sz="2000" dirty="0"/>
          </a:p>
        </p:txBody>
      </p:sp>
    </p:spTree>
    <p:extLst>
      <p:ext uri="{BB962C8B-B14F-4D97-AF65-F5344CB8AC3E}">
        <p14:creationId xmlns:p14="http://schemas.microsoft.com/office/powerpoint/2010/main" xmlns="" val="393550554"/>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7848600"/>
          </a:xfrm>
        </p:spPr>
        <p:txBody>
          <a:bodyPr wrap="square">
            <a:normAutofit/>
          </a:bodyPr>
          <a:lstStyle/>
          <a:p>
            <a:pPr marL="0" indent="0">
              <a:buNone/>
            </a:pPr>
            <a:r>
              <a:rPr lang="en-US" sz="1800" dirty="0" smtClean="0"/>
              <a:t>	Ludwig </a:t>
            </a:r>
            <a:r>
              <a:rPr lang="en-US" sz="1800" dirty="0"/>
              <a:t>van Beethoven had two younger brothers.  </a:t>
            </a:r>
            <a:r>
              <a:rPr lang="en-US" sz="1800" dirty="0" err="1"/>
              <a:t>Nikolaus</a:t>
            </a:r>
            <a:r>
              <a:rPr lang="en-US" sz="1800" dirty="0"/>
              <a:t> Johann van Beethoven (1776-1848) was a pharmacist, and actually ended up doing very well for himself.  These two brothers defiantly did not get along.  </a:t>
            </a:r>
            <a:r>
              <a:rPr lang="en-US" sz="1800" dirty="0" err="1"/>
              <a:t>Nikolaus</a:t>
            </a:r>
            <a:r>
              <a:rPr lang="en-US" sz="1800" dirty="0"/>
              <a:t> decided to just go by Johann when he moved to Vienna and Beethoven hated that.  Also, Beethoven tried to stop Johann from marring his housekeeper, Therese </a:t>
            </a:r>
            <a:r>
              <a:rPr lang="en-US" sz="1800" dirty="0" err="1"/>
              <a:t>Obermeyer</a:t>
            </a:r>
            <a:r>
              <a:rPr lang="en-US" sz="1800" dirty="0"/>
              <a:t>, but did not succeed.  Ludwig’s other brother was Caspar Carl van Beethoven (1774-1815), earlier in life he followed in his brother’s footsteps and shadow.  He taught piano lessons, using the fact that he was Beethoven’s brother to his advantage and even acted as his agent for a short time.  Ludwig also had issues with Carl’s choice in a wife, which really seemed to negatively affect their relationship until Carl also became ill with consumption.  At that time he reunited with his brother and his 6-year-old nephew. </a:t>
            </a:r>
            <a:r>
              <a:rPr lang="en-US" sz="1800" dirty="0" smtClean="0"/>
              <a:t>	</a:t>
            </a:r>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r>
              <a:rPr lang="en-US" sz="1800" dirty="0" smtClean="0"/>
              <a:t>	Beethoven’s </a:t>
            </a:r>
            <a:r>
              <a:rPr lang="en-US" sz="1800" dirty="0"/>
              <a:t>father began to teach him music around the age of three in a very strict way. His father would beat him every time he made mistakes, and would even lock him in the cellar if did not play to his father’s expectation.  His father taught him the violin and clavier and he also took lessons to learn the organ. He was very musically talented, even at such an early age. He was becoming proficient by the age of five and had his first public concert at seven.  His father dreamed that he would have another Mozart and wanted to cash in on his talent.  </a:t>
            </a:r>
            <a:endParaRPr lang="en-US" sz="5500" dirty="0"/>
          </a:p>
          <a:p>
            <a:pPr marL="0" indent="0">
              <a:buNone/>
            </a:pPr>
            <a:endParaRPr lang="en-US" sz="3700" dirty="0"/>
          </a:p>
        </p:txBody>
      </p:sp>
      <p:pic>
        <p:nvPicPr>
          <p:cNvPr id="2051" name="Picture 3" descr="C:\Documents and Settings\spencerw\Desktop\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00800" y="2984500"/>
            <a:ext cx="1348105" cy="16764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2895600" y="3653423"/>
            <a:ext cx="3124200" cy="338554"/>
          </a:xfrm>
          <a:prstGeom prst="rect">
            <a:avLst/>
          </a:prstGeom>
          <a:noFill/>
        </p:spPr>
        <p:txBody>
          <a:bodyPr wrap="square" rtlCol="0">
            <a:spAutoFit/>
          </a:bodyPr>
          <a:lstStyle/>
          <a:p>
            <a:r>
              <a:rPr lang="en-US" sz="1600" i="1" dirty="0" smtClean="0">
                <a:solidFill>
                  <a:schemeClr val="accent2"/>
                </a:solidFill>
              </a:rPr>
              <a:t>Beethoven’s Nephew, Karl Beethoven</a:t>
            </a:r>
            <a:endParaRPr lang="en-US" sz="1600" i="1" dirty="0">
              <a:solidFill>
                <a:schemeClr val="accent2"/>
              </a:solidFill>
            </a:endParaRPr>
          </a:p>
        </p:txBody>
      </p:sp>
    </p:spTree>
    <p:extLst>
      <p:ext uri="{BB962C8B-B14F-4D97-AF65-F5344CB8AC3E}">
        <p14:creationId xmlns:p14="http://schemas.microsoft.com/office/powerpoint/2010/main" xmlns="" val="2999140944"/>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229600" cy="4038600"/>
          </a:xfrm>
        </p:spPr>
        <p:txBody>
          <a:bodyPr>
            <a:noAutofit/>
          </a:bodyPr>
          <a:lstStyle/>
          <a:p>
            <a:pPr marL="0" indent="0">
              <a:buNone/>
            </a:pPr>
            <a:r>
              <a:rPr lang="en-US" sz="1800" dirty="0"/>
              <a:t>In school he struggled with simple math and other lessons.  At age 10 he quit school and he went to study music full time with Christian </a:t>
            </a:r>
            <a:r>
              <a:rPr lang="en-US" sz="1800" dirty="0" err="1"/>
              <a:t>Gottlob</a:t>
            </a:r>
            <a:r>
              <a:rPr lang="en-US" sz="1800" dirty="0"/>
              <a:t> </a:t>
            </a:r>
            <a:r>
              <a:rPr lang="en-US" sz="1800" dirty="0" err="1"/>
              <a:t>Neefe</a:t>
            </a:r>
            <a:r>
              <a:rPr lang="en-US" sz="1800" dirty="0"/>
              <a:t>, a Court Organist.  At the age of 12 he published his first composition.  At 14 years old, his father’s alcoholism was getting out of control and he auditioned to be an assistant court organist to support his family. In 1787, the court sent Beethoven to Vienna to study music.  He was able to get an audience with Mozart who was immediately impressed with Beethoven and said, “Keep your eyes on him; some day he will give the world something to talk about.” Unfortunately it seemed as soon as he arrived he had to rush back home because his mother had become very ill with consumption and died.  He remained working as a Court Musician in Bonn for several years to support his younger brothers and alcoholic father.  His horrible home life drove him to become bitter</a:t>
            </a:r>
          </a:p>
        </p:txBody>
      </p:sp>
      <p:pic>
        <p:nvPicPr>
          <p:cNvPr id="1026" name="Picture 2" descr="http://www.world-guides.com/images/austria/austria_map.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38400" y="3657600"/>
            <a:ext cx="4286250" cy="2828925"/>
          </a:xfrm>
          <a:prstGeom prst="rect">
            <a:avLst/>
          </a:prstGeom>
          <a:noFill/>
          <a:extLst>
            <a:ext uri="{909E8E84-426E-40DD-AFC4-6F175D3DCCD1}">
              <a14:hiddenFill xmlns:a14="http://schemas.microsoft.com/office/drawing/2010/main" xmlns="">
                <a:solidFill>
                  <a:srgbClr val="FFFFFF"/>
                </a:solidFill>
              </a14:hiddenFill>
            </a:ext>
          </a:extLst>
        </p:spPr>
      </p:pic>
      <p:cxnSp>
        <p:nvCxnSpPr>
          <p:cNvPr id="5" name="Straight Arrow Connector 4"/>
          <p:cNvCxnSpPr/>
          <p:nvPr/>
        </p:nvCxnSpPr>
        <p:spPr>
          <a:xfrm flipH="1">
            <a:off x="6324600" y="3886200"/>
            <a:ext cx="1371600" cy="6858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35618753"/>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
            <a:ext cx="8229600" cy="6553200"/>
          </a:xfrm>
        </p:spPr>
        <p:txBody>
          <a:bodyPr>
            <a:normAutofit/>
          </a:bodyPr>
          <a:lstStyle/>
          <a:p>
            <a:pPr marL="0" indent="0">
              <a:buNone/>
            </a:pPr>
            <a:r>
              <a:rPr lang="en-US" dirty="0" smtClean="0"/>
              <a:t>	</a:t>
            </a:r>
            <a:r>
              <a:rPr lang="en-US" sz="1800" dirty="0" smtClean="0"/>
              <a:t>When </a:t>
            </a:r>
            <a:r>
              <a:rPr lang="en-US" sz="1800" dirty="0"/>
              <a:t>Beethoven was 19 years old he created his first masterpiece! He was asked to compose a musical memorial for the Roman Emperor Joseph II. He didn’t end up performing this piece, but more than a century later Johannes Brahms discovered the composition called Cantata on the Death of Emperor Joseph II. </a:t>
            </a:r>
            <a:endParaRPr lang="en-US" sz="1800" dirty="0" smtClean="0"/>
          </a:p>
          <a:p>
            <a:pPr marL="0" indent="0">
              <a:buNone/>
            </a:pPr>
            <a:r>
              <a:rPr lang="en-US" sz="1800" dirty="0" smtClean="0"/>
              <a:t>	In </a:t>
            </a:r>
            <a:r>
              <a:rPr lang="en-US" sz="1800" dirty="0"/>
              <a:t>1792 Beethoven left Bonn for Vienna.  He went to study with Joseph Haydn.  At that time his father died but he did not return for the funeral.  He was able to completely focus on studying music while in Vienna. The musical knowledge he acquired with his impeccable work ethic, made Beethoven one of the most knowledgeable composers of his time. He quickly became well known in musical circles. He often performed for the rich people of his time, and received many gifts and money. His first official concert in Vienna was in March 1795. It is debatable, but many scholars feel he performed his first piano concerto in C Major. He also published Opus 1, the Trios for Piano. In this time period, it was very hard to get your own work published, but it seems right from the get go Beethoven had his worked published. </a:t>
            </a:r>
          </a:p>
          <a:p>
            <a:pPr marL="0" indent="0">
              <a:buNone/>
            </a:pPr>
            <a:r>
              <a:rPr lang="en-US" sz="1800" dirty="0" smtClean="0"/>
              <a:t>		</a:t>
            </a:r>
            <a:r>
              <a:rPr lang="en-US" sz="1800" dirty="0"/>
              <a:t>He was known for his difficult arrangements and his music was much more important than the feelings of the musicians.  His compositions did not follow the normal patterns of the day.  It has been said the when a violinist asked him to change his work he replied, “Do you think I give a damn about your miserable violin when the muse visits me.”(A&amp;E Biography “Beethoven: The sound and the Fury”)  He put his full emotion into every piece he composed.</a:t>
            </a:r>
          </a:p>
          <a:p>
            <a:pPr marL="0" indent="0">
              <a:buNone/>
            </a:pPr>
            <a:endParaRPr lang="en-US" sz="1800" dirty="0"/>
          </a:p>
        </p:txBody>
      </p:sp>
      <p:sp>
        <p:nvSpPr>
          <p:cNvPr id="4" name="TextBox 3"/>
          <p:cNvSpPr txBox="1"/>
          <p:nvPr/>
        </p:nvSpPr>
        <p:spPr>
          <a:xfrm>
            <a:off x="152400" y="5921514"/>
            <a:ext cx="8839200" cy="707886"/>
          </a:xfrm>
          <a:prstGeom prst="rect">
            <a:avLst/>
          </a:prstGeom>
          <a:noFill/>
        </p:spPr>
        <p:txBody>
          <a:bodyPr wrap="square" rtlCol="0">
            <a:spAutoFit/>
          </a:bodyPr>
          <a:lstStyle/>
          <a:p>
            <a:pPr algn="ctr"/>
            <a:r>
              <a:rPr lang="en-US" sz="4000" dirty="0" smtClean="0">
                <a:solidFill>
                  <a:schemeClr val="accent2"/>
                </a:solidFill>
              </a:rPr>
              <a:t>Click to view biography </a:t>
            </a:r>
            <a:r>
              <a:rPr lang="en-US" sz="4000" dirty="0" smtClean="0">
                <a:solidFill>
                  <a:schemeClr val="accent2"/>
                </a:solidFill>
                <a:hlinkClick r:id="rId3"/>
              </a:rPr>
              <a:t>video</a:t>
            </a:r>
            <a:endParaRPr lang="en-US" sz="4000" dirty="0">
              <a:solidFill>
                <a:schemeClr val="accent2"/>
              </a:solidFill>
            </a:endParaRPr>
          </a:p>
        </p:txBody>
      </p:sp>
    </p:spTree>
    <p:extLst>
      <p:ext uri="{BB962C8B-B14F-4D97-AF65-F5344CB8AC3E}">
        <p14:creationId xmlns:p14="http://schemas.microsoft.com/office/powerpoint/2010/main" xmlns="" val="3172095625"/>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705600"/>
          </a:xfrm>
        </p:spPr>
        <p:txBody>
          <a:bodyPr>
            <a:noAutofit/>
          </a:bodyPr>
          <a:lstStyle/>
          <a:p>
            <a:pPr marL="0" indent="0">
              <a:buNone/>
            </a:pPr>
            <a:r>
              <a:rPr lang="en-US" sz="1700" dirty="0" smtClean="0"/>
              <a:t>	In </a:t>
            </a:r>
            <a:r>
              <a:rPr lang="en-US" sz="1700" dirty="0"/>
              <a:t>the spring of 1800, Beethoven performed his Symphony No. 1 in C Major at the Royal Imperial Theater in Vienna. During his 20’s he had a ringing start in his ears and physicians told him he would lose his hearing.  He became more withdrawn and rude, but he continued to publish many pieces while desperately struggling with the fact that he was becoming deaf.  He composed what is now known as the Moonlight Sonata in 1801, perhaps as a way of coping with his deafness, or as some speculates as a tribute to a love interest.  A note was found in Beethoven’s room after his death, it was dated 1802 and was written to his brothers as final words and a will. It explains that if it weren’t for his art, he would have ended his life because of the affliction on being deaf. </a:t>
            </a:r>
            <a:r>
              <a:rPr lang="en-US" sz="1700" dirty="0" smtClean="0"/>
              <a:t>	</a:t>
            </a:r>
          </a:p>
          <a:p>
            <a:pPr marL="0" indent="0">
              <a:buNone/>
            </a:pPr>
            <a:endParaRPr lang="en-US" sz="1700" dirty="0" smtClean="0"/>
          </a:p>
          <a:p>
            <a:pPr marL="0" indent="0">
              <a:buNone/>
            </a:pPr>
            <a:endParaRPr lang="en-US" sz="1700" dirty="0"/>
          </a:p>
          <a:p>
            <a:pPr marL="0" indent="0">
              <a:buNone/>
            </a:pPr>
            <a:endParaRPr lang="en-US" sz="1700" dirty="0" smtClean="0"/>
          </a:p>
          <a:p>
            <a:pPr marL="0" indent="0">
              <a:buNone/>
            </a:pPr>
            <a:endParaRPr lang="en-US" sz="1700" dirty="0"/>
          </a:p>
          <a:p>
            <a:pPr marL="0" indent="0">
              <a:buNone/>
            </a:pPr>
            <a:endParaRPr lang="en-US" sz="1700" dirty="0" smtClean="0"/>
          </a:p>
          <a:p>
            <a:pPr marL="0" indent="0">
              <a:buNone/>
            </a:pPr>
            <a:endParaRPr lang="en-US" sz="1700" dirty="0"/>
          </a:p>
          <a:p>
            <a:pPr marL="0" indent="0">
              <a:buNone/>
            </a:pPr>
            <a:r>
              <a:rPr lang="en-US" sz="1700" dirty="0" smtClean="0"/>
              <a:t>	Even </a:t>
            </a:r>
            <a:r>
              <a:rPr lang="en-US" sz="1700" dirty="0"/>
              <a:t>though he continued to go deaf “From 1803-1812, what is known as his "middle" or "heroic" period, he composed an opera, six symphonies, four solo concerti, five string quartets, six string sonatas, seven piano sonatas, five sets of piano variations, four overtures, four trios, two sextets and seventy-two songs. The most famous among these were symphonies No. 3-8, the "Moonlight Sonata," the "Kreutzer" violin sonata and Fidelio, his only opera,” according to biography.com.  Composing this many different original, creative pieces, especially when he’s losing his hearing, was an incredible feat that has yet to be done again in history. </a:t>
            </a:r>
          </a:p>
          <a:p>
            <a:pPr marL="0" indent="0">
              <a:buNone/>
            </a:pPr>
            <a:r>
              <a:rPr lang="en-US" sz="1700" dirty="0" smtClean="0"/>
              <a:t>	</a:t>
            </a:r>
            <a:endParaRPr lang="en-US" sz="1700" dirty="0"/>
          </a:p>
        </p:txBody>
      </p:sp>
      <p:sp>
        <p:nvSpPr>
          <p:cNvPr id="2" name="TextBox 1"/>
          <p:cNvSpPr txBox="1"/>
          <p:nvPr/>
        </p:nvSpPr>
        <p:spPr>
          <a:xfrm>
            <a:off x="2438400" y="3318043"/>
            <a:ext cx="2590800" cy="338554"/>
          </a:xfrm>
          <a:prstGeom prst="rect">
            <a:avLst/>
          </a:prstGeom>
          <a:noFill/>
        </p:spPr>
        <p:txBody>
          <a:bodyPr wrap="square" rtlCol="0">
            <a:spAutoFit/>
          </a:bodyPr>
          <a:lstStyle/>
          <a:p>
            <a:pPr algn="r"/>
            <a:r>
              <a:rPr lang="en-US" sz="1600" i="1" dirty="0" smtClean="0">
                <a:solidFill>
                  <a:schemeClr val="accent2"/>
                </a:solidFill>
              </a:rPr>
              <a:t>Beethoven Composing</a:t>
            </a:r>
            <a:endParaRPr lang="en-US" sz="1600" i="1" dirty="0">
              <a:solidFill>
                <a:schemeClr val="accent2"/>
              </a:solidFill>
            </a:endParaRPr>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0" y="2530057"/>
            <a:ext cx="3190876" cy="1914526"/>
          </a:xfrm>
          <a:prstGeom prst="rect">
            <a:avLst/>
          </a:prstGeom>
          <a:noFill/>
          <a:ln w="19050" cmpd="sng">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93578187"/>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lnSpcReduction="10000"/>
          </a:bodyPr>
          <a:lstStyle/>
          <a:p>
            <a:pPr marL="0" indent="0">
              <a:buNone/>
            </a:pPr>
            <a:r>
              <a:rPr lang="en-US" dirty="0" smtClean="0"/>
              <a:t>	</a:t>
            </a:r>
            <a:r>
              <a:rPr lang="en-US" sz="1800" dirty="0" smtClean="0"/>
              <a:t>Beethoven </a:t>
            </a:r>
            <a:r>
              <a:rPr lang="en-US" sz="1800" dirty="0"/>
              <a:t>did not have many close people in his life. In fact he would often get angry with those around him and withdraw from them. He never married, although he had several relationships.  In his notes after he died there were notes to his “immortal beloved.”  When his brother Carl died he had a very long, ugly fight with his sister-in-law to get custody of his nephew. In the end, Beethoven won the five year long custody battle, but never seemed to win over his nephew. </a:t>
            </a:r>
          </a:p>
          <a:p>
            <a:pPr marL="0" indent="0">
              <a:buNone/>
            </a:pPr>
            <a:r>
              <a:rPr lang="en-US" sz="1800" dirty="0"/>
              <a:t>	Beethoven was very shy and not very attractive. He was only about 5’4 and had a pox marked face, from small pox, and unruly hair.  He almost always had a very sour expression on his face.  During his later life he did not care about himself, often wearing the same clothes for weeks.  He was kicked out of several apartments for ruining them with his piles of papers and rubbish.  He was even arrested for being a beggar due to his unkempt </a:t>
            </a:r>
            <a:r>
              <a:rPr lang="en-US" sz="1800" dirty="0" smtClean="0"/>
              <a:t>appearance	</a:t>
            </a:r>
            <a:endParaRPr lang="en-US" sz="1800" dirty="0"/>
          </a:p>
          <a:p>
            <a:pPr marL="0" indent="0">
              <a:buNone/>
            </a:pPr>
            <a:r>
              <a:rPr lang="en-US" sz="1800" dirty="0" smtClean="0"/>
              <a:t>	During </a:t>
            </a:r>
            <a:r>
              <a:rPr lang="en-US" sz="1800" dirty="0"/>
              <a:t>this later time in his adult life, even though he was struggling with family, was sick and completely deaf, he wrote some of his greatest music.  He wrote a mass the </a:t>
            </a:r>
            <a:r>
              <a:rPr lang="en-US" sz="1800" dirty="0" err="1"/>
              <a:t>Missa</a:t>
            </a:r>
            <a:r>
              <a:rPr lang="en-US" sz="1800" dirty="0"/>
              <a:t> </a:t>
            </a:r>
            <a:r>
              <a:rPr lang="en-US" sz="1800" dirty="0" err="1"/>
              <a:t>Solemnis</a:t>
            </a:r>
            <a:r>
              <a:rPr lang="en-US" sz="1800" dirty="0"/>
              <a:t>, and some hauntingly beautiful compositions for string quartets.  His Symphony No. 9 is the first symphony to ever use a chorus as part of the composition.  He set his music to the word of a poem by Friedrich Schiller.  This symphony was written when he was totally deaf.  It was received with huge acclaim with those in attendance cheering.  Beethoven had to be turned around, by a musician, so he could see the applause of the audience.  </a:t>
            </a:r>
          </a:p>
          <a:p>
            <a:pPr marL="0" indent="0">
              <a:buNone/>
            </a:pPr>
            <a:r>
              <a:rPr lang="en-US" sz="1800" dirty="0" smtClean="0"/>
              <a:t>	</a:t>
            </a:r>
            <a:endParaRPr lang="en-US" sz="1800" dirty="0"/>
          </a:p>
        </p:txBody>
      </p:sp>
      <p:sp>
        <p:nvSpPr>
          <p:cNvPr id="4" name="TextBox 3"/>
          <p:cNvSpPr txBox="1"/>
          <p:nvPr/>
        </p:nvSpPr>
        <p:spPr>
          <a:xfrm>
            <a:off x="152400" y="5694402"/>
            <a:ext cx="8839200" cy="646331"/>
          </a:xfrm>
          <a:prstGeom prst="rect">
            <a:avLst/>
          </a:prstGeom>
          <a:noFill/>
        </p:spPr>
        <p:txBody>
          <a:bodyPr wrap="square" rtlCol="0">
            <a:spAutoFit/>
          </a:bodyPr>
          <a:lstStyle/>
          <a:p>
            <a:pPr algn="ctr"/>
            <a:r>
              <a:rPr lang="en-US" sz="3600" dirty="0" smtClean="0">
                <a:solidFill>
                  <a:schemeClr val="accent2"/>
                </a:solidFill>
              </a:rPr>
              <a:t>Click to view </a:t>
            </a:r>
            <a:r>
              <a:rPr lang="en-US" sz="3600" dirty="0" smtClean="0">
                <a:solidFill>
                  <a:schemeClr val="accent2"/>
                </a:solidFill>
                <a:hlinkClick r:id="rId3"/>
              </a:rPr>
              <a:t>video</a:t>
            </a:r>
            <a:r>
              <a:rPr lang="en-US" sz="3600" dirty="0" smtClean="0">
                <a:solidFill>
                  <a:schemeClr val="accent2"/>
                </a:solidFill>
              </a:rPr>
              <a:t> </a:t>
            </a:r>
            <a:r>
              <a:rPr lang="en-US" sz="3600" dirty="0">
                <a:solidFill>
                  <a:schemeClr val="accent2"/>
                </a:solidFill>
              </a:rPr>
              <a:t>with words from biography </a:t>
            </a:r>
          </a:p>
        </p:txBody>
      </p:sp>
    </p:spTree>
    <p:extLst>
      <p:ext uri="{BB962C8B-B14F-4D97-AF65-F5344CB8AC3E}">
        <p14:creationId xmlns:p14="http://schemas.microsoft.com/office/powerpoint/2010/main" xmlns="" val="2910793573"/>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marL="0" indent="0">
              <a:buNone/>
            </a:pPr>
            <a:r>
              <a:rPr lang="en-US" dirty="0" smtClean="0"/>
              <a:t>	</a:t>
            </a:r>
            <a:r>
              <a:rPr lang="en-US" sz="1800" dirty="0" smtClean="0"/>
              <a:t>Beethoven </a:t>
            </a:r>
            <a:r>
              <a:rPr lang="en-US" sz="1800" dirty="0"/>
              <a:t>became ill as he was trying to write a 10</a:t>
            </a:r>
            <a:r>
              <a:rPr lang="en-US" sz="1800" baseline="30000" dirty="0"/>
              <a:t>th</a:t>
            </a:r>
            <a:r>
              <a:rPr lang="en-US" sz="1800" dirty="0"/>
              <a:t> symphony and on the 22</a:t>
            </a:r>
            <a:r>
              <a:rPr lang="en-US" sz="1800" baseline="30000" dirty="0"/>
              <a:t>nd</a:t>
            </a:r>
            <a:r>
              <a:rPr lang="en-US" sz="1800" dirty="0"/>
              <a:t> of March, 1827 he was given last rights.  During a tremendous storm Beethoven raised his fist to a lighting flash and then collapsed.  Beethoven at 56 on was dead on March 26, 1927. In his will, he left everything to his nephew, Karl.  Over 20,000 people attended his funeral services because his music was known as being so grand.  After he died his belongings were not well taken care of, in fact, after his death anyone was allowed to walk into his home. So many manuscripts and other documentations were lost.  </a:t>
            </a:r>
          </a:p>
          <a:p>
            <a:pPr marL="0" indent="0">
              <a:buNone/>
            </a:pPr>
            <a:r>
              <a:rPr lang="en-US" sz="1800" dirty="0"/>
              <a:t>	The great master Beethoven overcame personal struggles for his art and he creative muse was his passion.  He wrote music that emotion was primary not the musical rules.  His musical talents have enriched each of our lives.  His music is so revered that it was sent on the Space Shuttle Voyager and played as the Berlin Wall was torn down.  We have been blessed and will continue to be touched by his works.</a:t>
            </a:r>
          </a:p>
          <a:p>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10200" y="3733800"/>
            <a:ext cx="1828800" cy="2748197"/>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7315200" y="4938621"/>
            <a:ext cx="2514600" cy="338554"/>
          </a:xfrm>
          <a:prstGeom prst="rect">
            <a:avLst/>
          </a:prstGeom>
          <a:noFill/>
        </p:spPr>
        <p:txBody>
          <a:bodyPr wrap="square" rtlCol="0">
            <a:spAutoFit/>
          </a:bodyPr>
          <a:lstStyle/>
          <a:p>
            <a:r>
              <a:rPr lang="en-US" sz="1600" i="1" dirty="0" smtClean="0">
                <a:solidFill>
                  <a:schemeClr val="accent2"/>
                </a:solidFill>
              </a:rPr>
              <a:t>Beethoven’s Grave</a:t>
            </a:r>
            <a:endParaRPr lang="en-US" sz="1600" i="1" dirty="0">
              <a:solidFill>
                <a:schemeClr val="accent2"/>
              </a:solidFill>
            </a:endParaRPr>
          </a:p>
        </p:txBody>
      </p:sp>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819400" y="3795621"/>
            <a:ext cx="1942907" cy="2585781"/>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609600" y="4919246"/>
            <a:ext cx="2514600" cy="338554"/>
          </a:xfrm>
          <a:prstGeom prst="rect">
            <a:avLst/>
          </a:prstGeom>
          <a:noFill/>
        </p:spPr>
        <p:txBody>
          <a:bodyPr wrap="square" rtlCol="0">
            <a:spAutoFit/>
          </a:bodyPr>
          <a:lstStyle/>
          <a:p>
            <a:r>
              <a:rPr lang="en-US" sz="1600" i="1" dirty="0" smtClean="0">
                <a:solidFill>
                  <a:schemeClr val="accent2"/>
                </a:solidFill>
              </a:rPr>
              <a:t>Beethoven’s Death Mask</a:t>
            </a:r>
            <a:endParaRPr lang="en-US" sz="1600" i="1" dirty="0">
              <a:solidFill>
                <a:schemeClr val="accent2"/>
              </a:solidFill>
            </a:endParaRPr>
          </a:p>
        </p:txBody>
      </p:sp>
    </p:spTree>
    <p:extLst>
      <p:ext uri="{BB962C8B-B14F-4D97-AF65-F5344CB8AC3E}">
        <p14:creationId xmlns:p14="http://schemas.microsoft.com/office/powerpoint/2010/main" xmlns="" val="1126109781"/>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340</TotalTime>
  <Words>2096</Words>
  <Application>Microsoft Office PowerPoint</Application>
  <PresentationFormat>Экран (4:3)</PresentationFormat>
  <Paragraphs>256</Paragraphs>
  <Slides>37</Slides>
  <Notes>37</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Thatch</vt:lpstr>
      <vt:lpstr>Ludwig Van Beethoven</vt:lpstr>
      <vt:lpstr>Biography</vt:lpstr>
      <vt:lpstr>Слайд 3</vt:lpstr>
      <vt:lpstr>Слайд 4</vt:lpstr>
      <vt:lpstr>Слайд 5</vt:lpstr>
      <vt:lpstr>Слайд 6</vt:lpstr>
      <vt:lpstr>Слайд 7</vt:lpstr>
      <vt:lpstr>Слайд 8</vt:lpstr>
      <vt:lpstr>Слайд 9</vt:lpstr>
      <vt:lpstr>History of Beethoven’s Symphony No. 5 in C Minor</vt:lpstr>
      <vt:lpstr>Слайд 11</vt:lpstr>
      <vt:lpstr>Слайд 12</vt:lpstr>
      <vt:lpstr>Symphony No. 5 in C Minor, Op. 67 First Movement – Listening Guide</vt:lpstr>
      <vt:lpstr>Слайд 14</vt:lpstr>
      <vt:lpstr>Слайд 15</vt:lpstr>
      <vt:lpstr>Слайд 16</vt:lpstr>
      <vt:lpstr>History of Für Elise</vt:lpstr>
      <vt:lpstr>Слайд 18</vt:lpstr>
      <vt:lpstr>Fur Elise - Listening Guide</vt:lpstr>
      <vt:lpstr>Слайд 20</vt:lpstr>
      <vt:lpstr>Слайд 21</vt:lpstr>
      <vt:lpstr>History of Moonlight Sonata</vt:lpstr>
      <vt:lpstr>Слайд 23</vt:lpstr>
      <vt:lpstr>Слайд 24</vt:lpstr>
      <vt:lpstr>Moonlight Sonata First Movement – Listening Guide</vt:lpstr>
      <vt:lpstr>Слайд 26</vt:lpstr>
      <vt:lpstr>Слайд 27</vt:lpstr>
      <vt:lpstr>Слайд 28</vt:lpstr>
      <vt:lpstr>History of Pathetique</vt:lpstr>
      <vt:lpstr>Слайд 30</vt:lpstr>
      <vt:lpstr>Pathetique Sonata 2nd Movement – Listening Guide</vt:lpstr>
      <vt:lpstr>Слайд 32</vt:lpstr>
      <vt:lpstr>The End</vt:lpstr>
      <vt:lpstr>Bibliography</vt:lpstr>
      <vt:lpstr>Слайд 35</vt:lpstr>
      <vt:lpstr>Слайд 36</vt:lpstr>
      <vt:lpstr>Слайд 37</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Spencer Wixom</dc:creator>
  <cp:lastModifiedBy>Пользователь</cp:lastModifiedBy>
  <cp:revision>28</cp:revision>
  <dcterms:created xsi:type="dcterms:W3CDTF">2012-06-12T17:46:24Z</dcterms:created>
  <dcterms:modified xsi:type="dcterms:W3CDTF">2014-06-08T20:04:08Z</dcterms:modified>
</cp:coreProperties>
</file>