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1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26.09.2013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26.09.2013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26.09.2013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26.09.2013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7%D0%B0%D0%BB%D0%BE%D0%B7%D0%B8" TargetMode="External"/><Relationship Id="rId2" Type="http://schemas.openxmlformats.org/officeDocument/2006/relationships/hyperlink" Target="http://uk.wikipedia.org/wiki/%D0%A5%D0%B2%D0%BE%D1%80%D0%BE%D0%B1%D0%B0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hyperlink" Target="http://uk.wikipedia.org/w/index.php?title=%D0%93%D1%96%D0%BF%D0%BE%D1%84%D1%83%D0%BD%D0%BA%D1%86%D1%96%D1%8F&amp;action=edit&amp;redlink=1" TargetMode="External"/><Relationship Id="rId4" Type="http://schemas.openxmlformats.org/officeDocument/2006/relationships/hyperlink" Target="http://uk.wikipedia.org/wiki/%D0%93%D0%BE%D1%80%D0%BC%D0%BE%D0%BD%D0%B8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A0%D1%83%D0%BA%D0%B8" TargetMode="External"/><Relationship Id="rId13" Type="http://schemas.openxmlformats.org/officeDocument/2006/relationships/hyperlink" Target="http://uk.wikipedia.org/wiki/%D0%90%D0%BA%D1%80%D0%BE%D0%BC%D0%B5%D0%B3%D0%B0%D0%BB%D1%96%D1%8F" TargetMode="External"/><Relationship Id="rId3" Type="http://schemas.openxmlformats.org/officeDocument/2006/relationships/hyperlink" Target="http://uk.wikipedia.org/w/index.php?title=%D0%A0%D1%96%D1%81%D1%82_%D1%82%D1%96%D0%BB%D0%B0&amp;action=edit&amp;redlink=1" TargetMode="External"/><Relationship Id="rId7" Type="http://schemas.openxmlformats.org/officeDocument/2006/relationships/hyperlink" Target="http://uk.wikipedia.org/w/index.php?title=%D0%93%D1%96%D0%BF%D0%B5%D1%80%D1%84%D1%83%D0%BD%D0%BA%D1%86%D1%96%D1%8F&amp;action=edit&amp;redlink=1" TargetMode="External"/><Relationship Id="rId12" Type="http://schemas.openxmlformats.org/officeDocument/2006/relationships/hyperlink" Target="http://uk.wikipedia.org/wiki/%D0%A9%D0%B5%D0%BB%D0%B5%D0%BF%D0%B8" TargetMode="External"/><Relationship Id="rId2" Type="http://schemas.openxmlformats.org/officeDocument/2006/relationships/hyperlink" Target="http://uk.wikipedia.org/wiki/%D0%93%D1%96%D0%BF%D0%BE%D1%84%D1%96%D0%B7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/index.php?title=%D0%93%D1%96%D0%B3%D0%B0%D0%BD%D1%82%D0%B8%D0%B7%D0%BC&amp;action=edit&amp;redlink=1" TargetMode="External"/><Relationship Id="rId11" Type="http://schemas.openxmlformats.org/officeDocument/2006/relationships/hyperlink" Target="http://uk.wikipedia.org/wiki/%D0%9D%D1%96%D1%81" TargetMode="External"/><Relationship Id="rId5" Type="http://schemas.openxmlformats.org/officeDocument/2006/relationships/hyperlink" Target="http://uk.wikipedia.org/w/index.php?title=%D0%86%D0%BF%D1%96%D0%B4%D0%BD%D0%B8%D0%B9_%D0%BE%D0%B1%D0%BC%D1%96%D0%BD&amp;action=edit&amp;redlink=1" TargetMode="External"/><Relationship Id="rId10" Type="http://schemas.openxmlformats.org/officeDocument/2006/relationships/hyperlink" Target="http://uk.wikipedia.org/wiki/%D0%AF%D0%B7%D0%B8%D0%BA" TargetMode="External"/><Relationship Id="rId4" Type="http://schemas.openxmlformats.org/officeDocument/2006/relationships/hyperlink" Target="http://uk.wikipedia.org/wiki/%D0%A1%D1%82%D0%B0%D1%82%D0%B5%D0%B2%D1%96_%D0%B7%D0%B0%D0%BB%D0%BE%D0%B7%D0%B8" TargetMode="External"/><Relationship Id="rId9" Type="http://schemas.openxmlformats.org/officeDocument/2006/relationships/hyperlink" Target="http://uk.wikipedia.org/wiki/%D0%9D%D0%BE%D0%B3%D0%B8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357430"/>
            <a:ext cx="8229600" cy="1143000"/>
          </a:xfrm>
          <a:effectLst>
            <a:reflection blurRad="6350" stA="50000" endA="300" endPos="55500" dist="50800" dir="5400000" sy="-100000" algn="bl" rotWithShape="0"/>
          </a:effectLst>
        </p:spPr>
        <p:txBody>
          <a:bodyPr>
            <a:noAutofit/>
          </a:bodyPr>
          <a:lstStyle/>
          <a:p>
            <a:pPr algn="ctr"/>
            <a:r>
              <a:rPr lang="uk-UA" sz="44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Ендокринні </a:t>
            </a:r>
            <a:r>
              <a:rPr lang="uk-UA" sz="44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захворювання людини</a:t>
            </a:r>
            <a:endParaRPr lang="ru-RU" sz="4400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newsfla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285728"/>
            <a:ext cx="8229600" cy="2082792"/>
          </a:xfrm>
        </p:spPr>
        <p:txBody>
          <a:bodyPr numCol="1">
            <a:normAutofit fontScale="90000"/>
          </a:bodyPr>
          <a:lstStyle/>
          <a:p>
            <a:pPr algn="r"/>
            <a:r>
              <a:rPr lang="uk-UA" sz="18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Гормона́льні</a:t>
            </a:r>
            <a:r>
              <a:rPr lang="uk-UA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8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пору́шення</a:t>
            </a:r>
            <a:r>
              <a:rPr lang="uk-UA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або Ендокринні захворювання — клас </a:t>
            </a:r>
            <a:r>
              <a:rPr lang="uk-UA" sz="1800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  <a:hlinkClick r:id="rId2" tooltip="Хвороба"/>
              </a:rPr>
              <a:t>захворювань</a:t>
            </a:r>
            <a:r>
              <a:rPr lang="uk-UA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, які виникають у разі порушення функції залоз внутрішньої секреції. </a:t>
            </a:r>
            <a:r>
              <a:rPr lang="uk-UA" sz="1800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  <a:hlinkClick r:id="rId3" tooltip="Залози"/>
              </a:rPr>
              <a:t>Залози</a:t>
            </a:r>
            <a:r>
              <a:rPr lang="uk-UA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 можуть виділяти </a:t>
            </a:r>
            <a:r>
              <a:rPr lang="uk-UA" sz="1800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  <a:hlinkClick r:id="rId4" tooltip="Гормони"/>
              </a:rPr>
              <a:t>гормони</a:t>
            </a:r>
            <a:r>
              <a:rPr lang="uk-UA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 в надлишку, що супроводжується їх гіперфункцією (понад норму). В інших випадках залози можуть виробляти мало гормонів, тоді виявляється недостатність їх в організмі — </a:t>
            </a:r>
            <a:r>
              <a:rPr lang="uk-UA" sz="1800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  <a:hlinkClick r:id="rId5" tooltip="Гіпофункція (ще не написана)"/>
              </a:rPr>
              <a:t>гіпофункція</a:t>
            </a:r>
            <a:r>
              <a:rPr lang="uk-UA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 (менше норми). </a:t>
            </a:r>
            <a:r>
              <a:rPr lang="uk-UA" sz="18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Гіпер-</a:t>
            </a:r>
            <a:r>
              <a:rPr lang="uk-UA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і гіпофункція призводять до порушення життєдіяльності організму, виникнення захворювань.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Содержимое 3" descr="c9a73b38ba_b.jpg"/>
          <p:cNvPicPr>
            <a:picLocks noGrp="1" noChangeAspect="1"/>
          </p:cNvPicPr>
          <p:nvPr>
            <p:ph idx="1"/>
          </p:nvPr>
        </p:nvPicPr>
        <p:blipFill>
          <a:blip r:embed="rId6"/>
          <a:stretch>
            <a:fillRect/>
          </a:stretch>
        </p:blipFill>
        <p:spPr>
          <a:xfrm>
            <a:off x="3152775" y="2324100"/>
            <a:ext cx="4064000" cy="3048000"/>
          </a:xfrm>
          <a:prstGeom prst="roundRect">
            <a:avLst/>
          </a:prstGeom>
          <a:effectLst>
            <a:reflection blurRad="6350" stA="52000" endA="300" endPos="35000" dir="5400000" sy="-100000" algn="bl" rotWithShape="0"/>
            <a:softEdge rad="127000"/>
          </a:effectLst>
        </p:spPr>
      </p:pic>
    </p:spTree>
  </p:cSld>
  <p:clrMapOvr>
    <a:masterClrMapping/>
  </p:clrMapOvr>
  <p:transition>
    <p:comb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normAutofit/>
          </a:bodyPr>
          <a:lstStyle/>
          <a:p>
            <a:pPr algn="ctr"/>
            <a:r>
              <a:rPr lang="uk-UA" sz="4400" dirty="0" smtClean="0">
                <a:latin typeface="Times New Roman" pitchFamily="18" charset="0"/>
                <a:cs typeface="Times New Roman" pitchFamily="18" charset="0"/>
              </a:rPr>
              <a:t>Гіпофіз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1600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  <a:hlinkClick r:id="rId2" tooltip="Гіпофіз"/>
              </a:rPr>
              <a:t>Гіпофіз</a:t>
            </a:r>
            <a:r>
              <a:rPr lang="uk-UA" sz="1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невеликий за розміром, маса його 0,35—0,65 г, розміщений біля основи мозку, з яким з'єднаний за допомогою ніжки. В гіпофізі виділяють дві частки — передню і задню, а також проміжну частину (входить до складу передньої частки). Усі вони продукують гормони з різними функціями.</a:t>
            </a:r>
            <a:endParaRPr lang="ru-RU" sz="1600" dirty="0" smtClean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sz="1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Передня частка виробляє кілька гормонів. Один з них впливає на </a:t>
            </a:r>
            <a:r>
              <a:rPr lang="uk-UA" sz="1600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  <a:hlinkClick r:id="rId3" tooltip="Ріст тіла (ще не написана)"/>
              </a:rPr>
              <a:t>ріст тіла</a:t>
            </a:r>
            <a:r>
              <a:rPr lang="uk-UA" sz="1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, інші — на діяльність </a:t>
            </a:r>
            <a:r>
              <a:rPr lang="uk-UA" sz="1600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  <a:hlinkClick r:id="rId4" tooltip="Статеві залози"/>
              </a:rPr>
              <a:t>статевих залоз</a:t>
            </a:r>
            <a:r>
              <a:rPr lang="uk-UA" sz="1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, щитоподібної, надниркових залоз тощо. Гормон стимулює розвиток організму, одночасно впливаючи на </a:t>
            </a:r>
            <a:r>
              <a:rPr lang="uk-UA" sz="1600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  <a:hlinkClick r:id="rId5" tooltip="Іпідний обмін (ще не написана)"/>
              </a:rPr>
              <a:t>обмін жирів</a:t>
            </a:r>
            <a:r>
              <a:rPr lang="uk-UA" sz="1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вуглеводів і білків. При надлишку цього гормону розвивається </a:t>
            </a:r>
            <a:r>
              <a:rPr lang="uk-UA" sz="1600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  <a:hlinkClick r:id="rId6" tooltip="Гігантизм (ще не написана)"/>
              </a:rPr>
              <a:t>гігантизм</a:t>
            </a:r>
            <a:r>
              <a:rPr lang="uk-UA" sz="1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. У дітей і дорослих хвороба виявляється по-різному. Зріст хворих дітей значно перевищує зріст однолітків, і в юному віці вони можуть досягати двох метрів.</a:t>
            </a:r>
            <a:endParaRPr lang="ru-RU" sz="1600" dirty="0" smtClean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sz="1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Якщо </a:t>
            </a:r>
            <a:r>
              <a:rPr lang="uk-UA" sz="1600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  <a:hlinkClick r:id="rId7" tooltip="Гіперфункція (ще не написана)"/>
              </a:rPr>
              <a:t>гіперфункція</a:t>
            </a:r>
            <a:r>
              <a:rPr lang="uk-UA" sz="1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 передньої частки гіпофіза розвивається у дорослих, то у них ніби відновлюється ріст. При цьому збільшуються тільки ті частини тіла (</a:t>
            </a:r>
            <a:r>
              <a:rPr lang="uk-UA" sz="1600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  <a:hlinkClick r:id="rId8" tooltip="Руки"/>
              </a:rPr>
              <a:t>руки</a:t>
            </a:r>
            <a:r>
              <a:rPr lang="uk-UA" sz="1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uk-UA" sz="1600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  <a:hlinkClick r:id="rId9" tooltip="Ноги"/>
              </a:rPr>
              <a:t>ноги</a:t>
            </a:r>
            <a:r>
              <a:rPr lang="uk-UA" sz="1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uk-UA" sz="1600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  <a:hlinkClick r:id="rId10" tooltip="Язик"/>
              </a:rPr>
              <a:t>язик</a:t>
            </a:r>
            <a:r>
              <a:rPr lang="uk-UA" sz="1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uk-UA" sz="1600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  <a:hlinkClick r:id="rId11" tooltip="Ніс"/>
              </a:rPr>
              <a:t>ніс</a:t>
            </a:r>
            <a:r>
              <a:rPr lang="uk-UA" sz="1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uk-UA" sz="1600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  <a:hlinkClick r:id="rId12" tooltip="Щелепи"/>
              </a:rPr>
              <a:t>щелепи</a:t>
            </a:r>
            <a:r>
              <a:rPr lang="uk-UA" sz="1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), які не втратили здатність рости. Захворювання називають </a:t>
            </a:r>
            <a:r>
              <a:rPr lang="uk-UA" sz="1600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  <a:hlinkClick r:id="rId13" tooltip="Акромегалія"/>
              </a:rPr>
              <a:t>акромегалією</a:t>
            </a:r>
            <a:r>
              <a:rPr lang="uk-UA" sz="1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600" dirty="0" smtClean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100" dirty="0"/>
          </a:p>
        </p:txBody>
      </p:sp>
    </p:spTree>
  </p:cSld>
  <p:clrMapOvr>
    <a:masterClrMapping/>
  </p:clrMapOvr>
  <p:transition>
    <p:cover dir="r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57884" y="1857364"/>
            <a:ext cx="2743200" cy="1981200"/>
          </a:xfrm>
        </p:spPr>
        <p:txBody>
          <a:bodyPr/>
          <a:lstStyle/>
          <a:p>
            <a:pPr algn="ctr"/>
            <a:r>
              <a:rPr lang="uk-UA" sz="4400" dirty="0" smtClean="0">
                <a:latin typeface="Times New Roman" pitchFamily="18" charset="0"/>
                <a:cs typeface="Times New Roman" pitchFamily="18" charset="0"/>
              </a:rPr>
              <a:t>Функції гіпофізу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image028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2118" r="2118"/>
          <a:stretch>
            <a:fillRect/>
          </a:stretch>
        </p:blipFill>
        <p:spPr>
          <a:xfrm>
            <a:off x="857224" y="1214422"/>
            <a:ext cx="4305304" cy="3423641"/>
          </a:xfrm>
        </p:spPr>
      </p:pic>
    </p:spTree>
  </p:cSld>
  <p:clrMapOvr>
    <a:masterClrMapping/>
  </p:clrMapOvr>
  <p:transition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4083056"/>
          </a:xfrm>
        </p:spPr>
        <p:txBody>
          <a:bodyPr>
            <a:normAutofit fontScale="90000"/>
          </a:bodyPr>
          <a:lstStyle/>
          <a:p>
            <a:r>
              <a:rPr lang="ru-RU" sz="4900" b="1" dirty="0" smtClean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ru-RU" sz="4900" b="1" dirty="0" err="1" smtClean="0">
                <a:latin typeface="Times New Roman" pitchFamily="18" charset="0"/>
                <a:cs typeface="Times New Roman" pitchFamily="18" charset="0"/>
              </a:rPr>
              <a:t>Цукровий</a:t>
            </a:r>
            <a:r>
              <a:rPr lang="ru-RU" sz="49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b="1" dirty="0" err="1" smtClean="0">
                <a:latin typeface="Times New Roman" pitchFamily="18" charset="0"/>
                <a:cs typeface="Times New Roman" pitchFamily="18" charset="0"/>
              </a:rPr>
              <a:t>діабет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18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Цукровий діабет – це захворювання обміну речовин, в основі якого лежить стійка гіперглікемія, дефект секреції інсуліну або/та </a:t>
            </a:r>
            <a:r>
              <a:rPr lang="uk-UA" sz="18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інсулінорезистентність</a:t>
            </a:r>
            <a:r>
              <a:rPr lang="uk-UA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. Хронічна гіперглікемія – основа чисельних ускладнень з боку серцево-судинної, нервової систем, очей, нирок та інших органів. Діабет – одне з поширених захворювань людей, яке суттєво впливає на стан здоров’я населення.</a:t>
            </a:r>
            <a:r>
              <a:rPr lang="ru-RU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Згідно даних ВООЗ в економічно розвинутих країнах світу до 4 – 6 відсотків населення хворіє на цукровий діабет. З віком захворюваність на цукровий діабет збільшується і після 65 років досягає 10 – 15%.</a:t>
            </a:r>
            <a:r>
              <a:rPr lang="ru-RU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Відділ неінфекційних захворювань ВООЗ опублікував дані про глобальне поширення цукрового діабету в окремих регіонах та країнах у 2000 році і прогноз до 2030 року. (табл. 1)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wedg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296974"/>
          </a:xfrm>
        </p:spPr>
        <p:txBody>
          <a:bodyPr>
            <a:noAutofit/>
          </a:bodyPr>
          <a:lstStyle/>
          <a:p>
            <a:pPr algn="ctr"/>
            <a:r>
              <a:rPr lang="uk-UA" sz="4400" dirty="0" smtClean="0">
                <a:latin typeface="Times New Roman" pitchFamily="18" charset="0"/>
                <a:cs typeface="Times New Roman" pitchFamily="18" charset="0"/>
              </a:rPr>
              <a:t>Поширеність цукрового діабету у світі (2000 – 2030 роки)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Безымянный.bmp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57356" y="2000240"/>
            <a:ext cx="6561766" cy="465772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Діаграми хвороб</a:t>
            </a:r>
            <a:endParaRPr lang="ru-RU" dirty="0"/>
          </a:p>
        </p:txBody>
      </p:sp>
      <p:pic>
        <p:nvPicPr>
          <p:cNvPr id="5" name="Содержимое 4" descr="1.pn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064532" y="2000239"/>
            <a:ext cx="4078971" cy="3714777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  <p:pic>
        <p:nvPicPr>
          <p:cNvPr id="6" name="Содержимое 5" descr="4.pn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286380" y="2000240"/>
            <a:ext cx="3533770" cy="392909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</p:spTree>
  </p:cSld>
  <p:clrMapOvr>
    <a:masterClrMapping/>
  </p:clrMapOvr>
  <p:transition>
    <p:split orient="vert" dir="in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Користь йоду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uk-UA" sz="3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Розвиток вродженого гіпотиреозу і кретинізму попереджається корекцією йодної недостатності у вагітних жінок. Тяжкість враження їх нервової системи залежить від ступеня йодної недостатності, а також від терміну </a:t>
            </a:r>
            <a:r>
              <a:rPr lang="uk-UA" sz="34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гестації</a:t>
            </a:r>
            <a:r>
              <a:rPr lang="uk-UA" sz="3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. Єдина можливість уникнути народження дітей із </a:t>
            </a:r>
            <a:r>
              <a:rPr lang="uk-UA" sz="34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йододефіцитними</a:t>
            </a:r>
            <a:r>
              <a:rPr lang="uk-UA" sz="3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захворюваннями - вживання до вагітності, в крайньому випадку з перших тижнів вагітності, адекватної кількості йоду.</a:t>
            </a:r>
            <a:br>
              <a:rPr lang="uk-UA" sz="3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34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Йододефіцитні</a:t>
            </a:r>
            <a:r>
              <a:rPr lang="uk-UA" sz="3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захворювання відносять до захворювань, які можна легко і ефективно попередити. </a:t>
            </a:r>
            <a:br>
              <a:rPr lang="uk-UA" sz="3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3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Щоб зменшити недостатність йоду в харчуванні, застосовують методи індивідуальної, групової і масової йодної профілактики.</a:t>
            </a:r>
            <a:br>
              <a:rPr lang="uk-UA" sz="3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3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Індивідуальна йодна профілактика полягає у вживанні продуктів з підвищеним рівнем йоду, а також лікарських препаратів, які забезпечують надходження фізіологічної кількості йоду в організм.</a:t>
            </a:r>
            <a:br>
              <a:rPr lang="uk-UA" sz="3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3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Групова йодна профілактика полягає в призначенні препаратів йоду під контролем спеціалістів в групах найбільшого ризику розвитку ЙДЗ.</a:t>
            </a:r>
            <a:br>
              <a:rPr lang="uk-UA" sz="3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3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Профілактика регулярне тривале приймання препаратів, які містять фіксовану, фізіологічну дозу йоду:</a:t>
            </a:r>
            <a:br>
              <a:rPr lang="uk-UA" sz="3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3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- для дітей до 12 р. - від 50 -100 </a:t>
            </a:r>
            <a:r>
              <a:rPr lang="uk-UA" sz="34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мкг</a:t>
            </a:r>
            <a:r>
              <a:rPr lang="uk-UA" sz="3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 день;</a:t>
            </a:r>
            <a:br>
              <a:rPr lang="uk-UA" sz="3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3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- для підлітків і дорослих - 100-200 </a:t>
            </a:r>
            <a:r>
              <a:rPr lang="uk-UA" sz="34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мкг</a:t>
            </a:r>
            <a:r>
              <a:rPr lang="uk-UA" sz="3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 день;</a:t>
            </a:r>
            <a:br>
              <a:rPr lang="uk-UA" sz="3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3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- при вагітності і в період годування груддю &lt; 200 </a:t>
            </a:r>
            <a:r>
              <a:rPr lang="uk-UA" sz="34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мкг</a:t>
            </a:r>
            <a:r>
              <a:rPr lang="uk-UA" sz="3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 день.</a:t>
            </a:r>
            <a:br>
              <a:rPr lang="uk-UA" sz="3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3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Масова йодна профілактика вважається самим ефективним і </a:t>
            </a:r>
            <a:r>
              <a:rPr lang="uk-UA" sz="34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екомічно</a:t>
            </a:r>
            <a:r>
              <a:rPr lang="uk-UA" sz="3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вигідним методом і досягається шляхом додавання солей йоду до найбільш розповсюджених продуктів харчування (кухонна сіль, вода; хліб)</a:t>
            </a:r>
            <a:endParaRPr lang="ru-RU" sz="3400" dirty="0" smtClean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>
    <p:wheel spokes="3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400" dirty="0" smtClean="0">
                <a:latin typeface="Times New Roman" pitchFamily="18" charset="0"/>
                <a:cs typeface="Times New Roman" pitchFamily="18" charset="0"/>
              </a:rPr>
              <a:t>Розповсюдженість йоду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643190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643042" y="1357297"/>
            <a:ext cx="7072322" cy="4714881"/>
          </a:xfrm>
        </p:spPr>
      </p:pic>
    </p:spTree>
  </p:cSld>
  <p:clrMapOvr>
    <a:masterClrMapping/>
  </p:clrMapOvr>
  <p:transition>
    <p:cover dir="rd"/>
    <p:sndAc>
      <p:stSnd>
        <p:snd r:embed="rId2" name="applause.wav" builtIn="1"/>
      </p:stSnd>
    </p:sndAc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49</TotalTime>
  <Words>93</Words>
  <PresentationFormat>Экран (4:3)</PresentationFormat>
  <Paragraphs>13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Солнцестояние</vt:lpstr>
      <vt:lpstr>Ендокринні захворювання людини</vt:lpstr>
      <vt:lpstr>Гормона́льні пору́шення, або Ендокринні захворювання — клас захворювань, які виникають у разі порушення функції залоз внутрішньої секреції. Залози можуть виділяти гормони в надлишку, що супроводжується їх гіперфункцією (понад норму). В інших випадках залози можуть виробляти мало гормонів, тоді виявляється недостатність їх в організмі — гіпофункція (менше норми). Гіпер- і гіпофункція призводять до порушення життєдіяльності організму, виникнення захворювань. </vt:lpstr>
      <vt:lpstr>Гіпофіз</vt:lpstr>
      <vt:lpstr>Функції гіпофізу</vt:lpstr>
      <vt:lpstr>             Цукровий діабет    Цукровий діабет – це захворювання обміну речовин, в основі якого лежить стійка гіперглікемія, дефект секреції інсуліну або/та інсулінорезистентність. Хронічна гіперглікемія – основа чисельних ускладнень з боку серцево-судинної, нервової систем, очей, нирок та інших органів. Діабет – одне з поширених захворювань людей, яке суттєво впливає на стан здоров’я населення. Згідно даних ВООЗ в економічно розвинутих країнах світу до 4 – 6 відсотків населення хворіє на цукровий діабет. З віком захворюваність на цукровий діабет збільшується і після 65 років досягає 10 – 15%. Відділ неінфекційних захворювань ВООЗ опублікував дані про глобальне поширення цукрового діабету в окремих регіонах та країнах у 2000 році і прогноз до 2030 року. (табл. 1) </vt:lpstr>
      <vt:lpstr>Поширеність цукрового діабету у світі (2000 – 2030 роки)</vt:lpstr>
      <vt:lpstr>Діаграми хвороб</vt:lpstr>
      <vt:lpstr>Користь йоду</vt:lpstr>
      <vt:lpstr>Розповсюдженість йоду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Ендемічні захворювання людини,їх профілактика</dc:title>
  <cp:lastModifiedBy>LAN_OS</cp:lastModifiedBy>
  <cp:revision>7</cp:revision>
  <dcterms:modified xsi:type="dcterms:W3CDTF">2013-09-26T19:52:49Z</dcterms:modified>
</cp:coreProperties>
</file>