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6" r:id="rId1"/>
  </p:sldMasterIdLst>
  <p:sldIdLst>
    <p:sldId id="256" r:id="rId2"/>
    <p:sldId id="257" r:id="rId3"/>
    <p:sldId id="269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33" autoAdjust="0"/>
  </p:normalViewPr>
  <p:slideViewPr>
    <p:cSldViewPr>
      <p:cViewPr varScale="1">
        <p:scale>
          <a:sx n="81" d="100"/>
          <a:sy n="81" d="100"/>
        </p:scale>
        <p:origin x="-10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16.02.2014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jp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949536" y="188640"/>
            <a:ext cx="711718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" panose="02040604050505020304" pitchFamily="18" charset="0"/>
                <a:cs typeface="DilleniaUPC" panose="02020603050405020304" pitchFamily="18" charset="-34"/>
              </a:rPr>
              <a:t>Угорщина</a:t>
            </a:r>
            <a:endParaRPr lang="ru-RU" sz="8800" b="1" i="1" dirty="0">
              <a:solidFill>
                <a:schemeClr val="tx1">
                  <a:lumMod val="95000"/>
                  <a:lumOff val="5000"/>
                </a:schemeClr>
              </a:solidFill>
              <a:latin typeface="Century" panose="02040604050505020304" pitchFamily="18" charset="0"/>
              <a:cs typeface="DilleniaUPC" panose="02020603050405020304" pitchFamily="18" charset="-34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965">
            <a:off x="167614" y="2026733"/>
            <a:ext cx="4173788" cy="2917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428">
            <a:off x="4909148" y="2116376"/>
            <a:ext cx="4021473" cy="301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706" y="3485422"/>
            <a:ext cx="4274839" cy="3206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Vengerskaya-narodnaya-Chardash(muzofon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384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214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8884">
        <p14:flash/>
      </p:transition>
    </mc:Choice>
    <mc:Fallback>
      <p:transition spd="slow" advTm="88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94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54868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>
                <a:latin typeface="Century" panose="02040604050505020304" pitchFamily="18" charset="0"/>
              </a:rPr>
              <a:t>Печери</a:t>
            </a:r>
            <a:r>
              <a:rPr lang="ru-RU" sz="3600" b="1" i="1" dirty="0">
                <a:latin typeface="Century" panose="02040604050505020304" pitchFamily="18" charset="0"/>
              </a:rPr>
              <a:t> </a:t>
            </a:r>
            <a:r>
              <a:rPr lang="ru-RU" sz="3600" b="1" i="1" dirty="0" err="1">
                <a:latin typeface="Century" panose="02040604050505020304" pitchFamily="18" charset="0"/>
              </a:rPr>
              <a:t>Аггтелека</a:t>
            </a:r>
            <a:r>
              <a:rPr lang="ru-RU" sz="3600" b="1" i="1" dirty="0">
                <a:latin typeface="Century" panose="02040604050505020304" pitchFamily="18" charset="0"/>
              </a:rPr>
              <a:t> і </a:t>
            </a:r>
            <a:r>
              <a:rPr lang="ru-RU" sz="3600" b="1" i="1" dirty="0" err="1">
                <a:latin typeface="Century" panose="02040604050505020304" pitchFamily="18" charset="0"/>
              </a:rPr>
              <a:t>Словацького</a:t>
            </a:r>
            <a:r>
              <a:rPr lang="ru-RU" sz="3600" b="1" i="1" dirty="0">
                <a:latin typeface="Century" panose="02040604050505020304" pitchFamily="18" charset="0"/>
              </a:rPr>
              <a:t> Карсту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49009"/>
            <a:ext cx="5282850" cy="396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2" y="3717032"/>
            <a:ext cx="4711452" cy="3140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07897"/>
            <a:ext cx="7068175" cy="4021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78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6">
        <p14:ferris dir="l"/>
      </p:transition>
    </mc:Choice>
    <mc:Fallback>
      <p:transition spd="slow" advTm="80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60648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latin typeface="Century" panose="02040604050505020304" pitchFamily="18" charset="0"/>
              </a:rPr>
              <a:t>Туризм в </a:t>
            </a:r>
            <a:r>
              <a:rPr lang="ru-RU" sz="4800" b="1" i="1" dirty="0" err="1" smtClean="0">
                <a:latin typeface="Century" panose="02040604050505020304" pitchFamily="18" charset="0"/>
              </a:rPr>
              <a:t>Угорщині</a:t>
            </a:r>
            <a:endParaRPr lang="ru-RU" sz="48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340769"/>
            <a:ext cx="84249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err="1">
                <a:latin typeface="Century" panose="02040604050505020304" pitchFamily="18" charset="0"/>
              </a:rPr>
              <a:t>Угорщину</a:t>
            </a:r>
            <a:r>
              <a:rPr lang="ru-RU" sz="2200" b="1" i="1" dirty="0">
                <a:latin typeface="Century" panose="02040604050505020304" pitchFamily="18" charset="0"/>
              </a:rPr>
              <a:t> по праву </a:t>
            </a:r>
            <a:r>
              <a:rPr lang="ru-RU" sz="2200" b="1" i="1" dirty="0" err="1">
                <a:latin typeface="Century" panose="02040604050505020304" pitchFamily="18" charset="0"/>
              </a:rPr>
              <a:t>називають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країною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лікувальних</a:t>
            </a:r>
            <a:r>
              <a:rPr lang="ru-RU" sz="2200" b="1" i="1" dirty="0">
                <a:latin typeface="Century" panose="02040604050505020304" pitchFamily="18" charset="0"/>
              </a:rPr>
              <a:t> вод: у </a:t>
            </a:r>
            <a:r>
              <a:rPr lang="ru-RU" sz="2200" b="1" i="1" dirty="0" err="1">
                <a:latin typeface="Century" panose="02040604050505020304" pitchFamily="18" charset="0"/>
              </a:rPr>
              <a:t>інфраструктуру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оздоровчого</a:t>
            </a:r>
            <a:r>
              <a:rPr lang="ru-RU" sz="2200" b="1" i="1" dirty="0">
                <a:latin typeface="Century" panose="02040604050505020304" pitchFamily="18" charset="0"/>
              </a:rPr>
              <a:t> і </a:t>
            </a:r>
            <a:r>
              <a:rPr lang="ru-RU" sz="2200" b="1" i="1" dirty="0" err="1">
                <a:latin typeface="Century" panose="02040604050505020304" pitchFamily="18" charset="0"/>
              </a:rPr>
              <a:t>лікувального</a:t>
            </a:r>
            <a:r>
              <a:rPr lang="ru-RU" sz="2200" b="1" i="1" dirty="0">
                <a:latin typeface="Century" panose="02040604050505020304" pitchFamily="18" charset="0"/>
              </a:rPr>
              <a:t> туризму </a:t>
            </a:r>
            <a:r>
              <a:rPr lang="ru-RU" sz="2200" b="1" i="1" dirty="0" err="1">
                <a:latin typeface="Century" panose="02040604050505020304" pitchFamily="18" charset="0"/>
              </a:rPr>
              <a:t>Угорщини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входять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більше</a:t>
            </a:r>
            <a:r>
              <a:rPr lang="ru-RU" sz="2200" b="1" i="1" dirty="0">
                <a:latin typeface="Century" panose="02040604050505020304" pitchFamily="18" charset="0"/>
              </a:rPr>
              <a:t> 1200 </a:t>
            </a:r>
            <a:r>
              <a:rPr lang="ru-RU" sz="2200" b="1" i="1" dirty="0" err="1">
                <a:latin typeface="Century" panose="02040604050505020304" pitchFamily="18" charset="0"/>
              </a:rPr>
              <a:t>термальних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джерел</a:t>
            </a:r>
            <a:r>
              <a:rPr lang="ru-RU" sz="2200" b="1" i="1" dirty="0">
                <a:latin typeface="Century" panose="02040604050505020304" pitchFamily="18" charset="0"/>
              </a:rPr>
              <a:t>, </a:t>
            </a:r>
            <a:r>
              <a:rPr lang="ru-RU" sz="2200" b="1" i="1" dirty="0" err="1">
                <a:latin typeface="Century" panose="02040604050505020304" pitchFamily="18" charset="0"/>
              </a:rPr>
              <a:t>біля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третини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цих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джерел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знаходяться</a:t>
            </a:r>
            <a:r>
              <a:rPr lang="ru-RU" sz="2200" b="1" i="1" dirty="0">
                <a:latin typeface="Century" panose="02040604050505020304" pitchFamily="18" charset="0"/>
              </a:rPr>
              <a:t> в </a:t>
            </a:r>
            <a:r>
              <a:rPr lang="ru-RU" sz="2200" b="1" i="1" dirty="0" err="1">
                <a:latin typeface="Century" panose="02040604050505020304" pitchFamily="18" charset="0"/>
              </a:rPr>
              <a:t>населених</a:t>
            </a:r>
            <a:r>
              <a:rPr lang="ru-RU" sz="2200" b="1" i="1" dirty="0">
                <a:latin typeface="Century" panose="02040604050505020304" pitchFamily="18" charset="0"/>
              </a:rPr>
              <a:t> пунктах, </a:t>
            </a:r>
            <a:r>
              <a:rPr lang="ru-RU" sz="2200" b="1" i="1" dirty="0" err="1">
                <a:latin typeface="Century" panose="02040604050505020304" pitchFamily="18" charset="0"/>
              </a:rPr>
              <a:t>майже</a:t>
            </a:r>
            <a:r>
              <a:rPr lang="ru-RU" sz="2200" b="1" i="1" dirty="0">
                <a:latin typeface="Century" panose="02040604050505020304" pitchFamily="18" charset="0"/>
              </a:rPr>
              <a:t> в </a:t>
            </a:r>
            <a:r>
              <a:rPr lang="ru-RU" sz="2200" b="1" i="1" dirty="0" err="1">
                <a:latin typeface="Century" panose="02040604050505020304" pitchFamily="18" charset="0"/>
              </a:rPr>
              <a:t>сімдесяти</a:t>
            </a:r>
            <a:r>
              <a:rPr lang="ru-RU" sz="2200" b="1" i="1" dirty="0">
                <a:latin typeface="Century" panose="02040604050505020304" pitchFamily="18" charset="0"/>
              </a:rPr>
              <a:t> з них </a:t>
            </a:r>
            <a:r>
              <a:rPr lang="ru-RU" sz="2200" b="1" i="1" dirty="0" err="1">
                <a:latin typeface="Century" panose="02040604050505020304" pitchFamily="18" charset="0"/>
              </a:rPr>
              <a:t>побудовані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термальні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готелі</a:t>
            </a:r>
            <a:r>
              <a:rPr lang="ru-RU" sz="2200" b="1" i="1" dirty="0">
                <a:latin typeface="Century" panose="02040604050505020304" pitchFamily="18" charset="0"/>
              </a:rPr>
              <a:t>, </a:t>
            </a:r>
            <a:r>
              <a:rPr lang="ru-RU" sz="2200" b="1" i="1" dirty="0" err="1">
                <a:latin typeface="Century" panose="02040604050505020304" pitchFamily="18" charset="0"/>
              </a:rPr>
              <a:t>багатофункціональні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лікувальні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купальні</a:t>
            </a:r>
            <a:r>
              <a:rPr lang="ru-RU" sz="2200" b="1" i="1" dirty="0">
                <a:latin typeface="Century" panose="02040604050505020304" pitchFamily="18" charset="0"/>
              </a:rPr>
              <a:t> і </a:t>
            </a:r>
            <a:r>
              <a:rPr lang="ru-RU" sz="2200" b="1" i="1" dirty="0" err="1">
                <a:latin typeface="Century" panose="02040604050505020304" pitchFamily="18" charset="0"/>
              </a:rPr>
              <a:t>басейни</a:t>
            </a:r>
            <a:r>
              <a:rPr lang="ru-RU" sz="2200" b="1" i="1" dirty="0">
                <a:latin typeface="Century" panose="02040604050505020304" pitchFamily="18" charset="0"/>
              </a:rPr>
              <a:t> з </a:t>
            </a:r>
            <a:r>
              <a:rPr lang="ru-RU" sz="2200" b="1" i="1" dirty="0" err="1">
                <a:latin typeface="Century" panose="02040604050505020304" pitchFamily="18" charset="0"/>
              </a:rPr>
              <a:t>цілющою</a:t>
            </a:r>
            <a:r>
              <a:rPr lang="ru-RU" sz="2200" b="1" i="1" dirty="0">
                <a:latin typeface="Century" panose="02040604050505020304" pitchFamily="18" charset="0"/>
              </a:rPr>
              <a:t> водою. </a:t>
            </a:r>
            <a:r>
              <a:rPr lang="ru-RU" sz="2200" b="1" i="1" dirty="0" err="1">
                <a:latin typeface="Century" panose="02040604050505020304" pitchFamily="18" charset="0"/>
              </a:rPr>
              <a:t>Сьогодні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Угорщина</a:t>
            </a:r>
            <a:r>
              <a:rPr lang="ru-RU" sz="2200" b="1" i="1" dirty="0">
                <a:latin typeface="Century" panose="02040604050505020304" pitchFamily="18" charset="0"/>
              </a:rPr>
              <a:t> є одним з </a:t>
            </a:r>
            <a:r>
              <a:rPr lang="ru-RU" sz="2200" b="1" i="1" dirty="0" err="1">
                <a:latin typeface="Century" panose="02040604050505020304" pitchFamily="18" charset="0"/>
              </a:rPr>
              <a:t>найбільших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світових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центрів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бальнеології</a:t>
            </a:r>
            <a:r>
              <a:rPr lang="ru-RU" sz="2200" b="1" i="1" dirty="0">
                <a:latin typeface="Century" panose="02040604050505020304" pitchFamily="18" charset="0"/>
              </a:rPr>
              <a:t> з </a:t>
            </a:r>
            <a:r>
              <a:rPr lang="ru-RU" sz="2200" b="1" i="1" dirty="0" err="1">
                <a:latin typeface="Century" panose="02040604050505020304" pitchFamily="18" charset="0"/>
              </a:rPr>
              <a:t>високим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рівнем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підготовки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фахівців</a:t>
            </a:r>
            <a:r>
              <a:rPr lang="ru-RU" sz="2200" b="1" i="1" dirty="0">
                <a:latin typeface="Century" panose="02040604050505020304" pitchFamily="18" charset="0"/>
              </a:rPr>
              <a:t>, </a:t>
            </a:r>
            <a:r>
              <a:rPr lang="ru-RU" sz="2200" b="1" i="1" dirty="0" err="1">
                <a:latin typeface="Century" panose="02040604050505020304" pitchFamily="18" charset="0"/>
              </a:rPr>
              <a:t>зайнятих</a:t>
            </a:r>
            <a:r>
              <a:rPr lang="ru-RU" sz="2200" b="1" i="1" dirty="0">
                <a:latin typeface="Century" panose="02040604050505020304" pitchFamily="18" charset="0"/>
              </a:rPr>
              <a:t> в </a:t>
            </a:r>
            <a:r>
              <a:rPr lang="ru-RU" sz="2200" b="1" i="1" dirty="0" err="1">
                <a:latin typeface="Century" panose="02040604050505020304" pitchFamily="18" charset="0"/>
              </a:rPr>
              <a:t>цій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сфері</a:t>
            </a:r>
            <a:r>
              <a:rPr lang="ru-RU" sz="2200" b="1" i="1" dirty="0">
                <a:latin typeface="Century" panose="02040604050505020304" pitchFamily="18" charset="0"/>
              </a:rPr>
              <a:t>.</a:t>
            </a:r>
          </a:p>
          <a:p>
            <a:r>
              <a:rPr lang="ru-RU" sz="2200" b="1" i="1" dirty="0">
                <a:latin typeface="Century" panose="02040604050505020304" pitchFamily="18" charset="0"/>
              </a:rPr>
              <a:t>Сама природа </a:t>
            </a:r>
            <a:r>
              <a:rPr lang="ru-RU" sz="2200" b="1" i="1" dirty="0" err="1">
                <a:latin typeface="Century" panose="02040604050505020304" pitchFamily="18" charset="0"/>
              </a:rPr>
              <a:t>угорських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курортів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створює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благодатну</a:t>
            </a:r>
            <a:r>
              <a:rPr lang="ru-RU" sz="2200" b="1" i="1" dirty="0">
                <a:latin typeface="Century" panose="02040604050505020304" pitchFamily="18" charset="0"/>
              </a:rPr>
              <a:t> атмосферу, а </a:t>
            </a:r>
            <a:r>
              <a:rPr lang="ru-RU" sz="2200" b="1" i="1" dirty="0" err="1">
                <a:latin typeface="Century" panose="02040604050505020304" pitchFamily="18" charset="0"/>
              </a:rPr>
              <a:t>особливий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мікроклімат</a:t>
            </a:r>
            <a:r>
              <a:rPr lang="ru-RU" sz="2200" b="1" i="1" dirty="0">
                <a:latin typeface="Century" panose="02040604050505020304" pitchFamily="18" charset="0"/>
              </a:rPr>
              <a:t> кожного курорту </a:t>
            </a:r>
            <a:r>
              <a:rPr lang="ru-RU" sz="2200" b="1" i="1" dirty="0" err="1">
                <a:latin typeface="Century" panose="02040604050505020304" pitchFamily="18" charset="0"/>
              </a:rPr>
              <a:t>сприяє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відпочинку</a:t>
            </a:r>
            <a:r>
              <a:rPr lang="ru-RU" sz="2200" b="1" i="1" dirty="0">
                <a:latin typeface="Century" panose="02040604050505020304" pitchFamily="18" charset="0"/>
              </a:rPr>
              <a:t> і </a:t>
            </a:r>
            <a:r>
              <a:rPr lang="ru-RU" sz="2200" b="1" i="1" dirty="0" err="1">
                <a:latin typeface="Century" panose="02040604050505020304" pitchFamily="18" charset="0"/>
              </a:rPr>
              <a:t>оздоровленню</a:t>
            </a:r>
            <a:r>
              <a:rPr lang="ru-RU" sz="2200" b="1" i="1" dirty="0">
                <a:latin typeface="Century" panose="02040604050505020304" pitchFamily="18" charset="0"/>
              </a:rPr>
              <a:t> у будь-</a:t>
            </a:r>
            <a:r>
              <a:rPr lang="ru-RU" sz="2200" b="1" i="1" dirty="0" err="1">
                <a:latin typeface="Century" panose="02040604050505020304" pitchFamily="18" charset="0"/>
              </a:rPr>
              <a:t>який</a:t>
            </a:r>
            <a:r>
              <a:rPr lang="ru-RU" sz="2200" b="1" i="1" dirty="0">
                <a:latin typeface="Century" panose="02040604050505020304" pitchFamily="18" charset="0"/>
              </a:rPr>
              <a:t> час року.</a:t>
            </a:r>
          </a:p>
          <a:p>
            <a:r>
              <a:rPr lang="ru-RU" sz="2200" b="1" i="1" dirty="0" err="1">
                <a:latin typeface="Century" panose="02040604050505020304" pitchFamily="18" charset="0"/>
              </a:rPr>
              <a:t>Окрім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курортів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Угорщина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пропонує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безліч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історичних</a:t>
            </a:r>
            <a:r>
              <a:rPr lang="ru-RU" sz="2200" b="1" i="1" dirty="0">
                <a:latin typeface="Century" panose="02040604050505020304" pitchFamily="18" charset="0"/>
              </a:rPr>
              <a:t>, </a:t>
            </a:r>
            <a:r>
              <a:rPr lang="ru-RU" sz="2200" b="1" i="1" dirty="0" err="1">
                <a:latin typeface="Century" panose="02040604050505020304" pitchFamily="18" charset="0"/>
              </a:rPr>
              <a:t>культурних</a:t>
            </a:r>
            <a:r>
              <a:rPr lang="ru-RU" sz="2200" b="1" i="1" dirty="0">
                <a:latin typeface="Century" panose="02040604050505020304" pitchFamily="18" charset="0"/>
              </a:rPr>
              <a:t> і </a:t>
            </a:r>
            <a:r>
              <a:rPr lang="ru-RU" sz="2200" b="1" i="1" dirty="0" err="1">
                <a:latin typeface="Century" panose="02040604050505020304" pitchFamily="18" charset="0"/>
              </a:rPr>
              <a:t>природних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пам’ятників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світового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значення</a:t>
            </a:r>
            <a:r>
              <a:rPr lang="ru-RU" sz="2200" b="1" i="1" dirty="0">
                <a:latin typeface="Century" panose="02040604050505020304" pitchFamily="18" charset="0"/>
              </a:rPr>
              <a:t>, </a:t>
            </a:r>
            <a:r>
              <a:rPr lang="ru-RU" sz="2200" b="1" i="1" dirty="0" err="1">
                <a:latin typeface="Century" panose="02040604050505020304" pitchFamily="18" charset="0"/>
              </a:rPr>
              <a:t>національні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музичні</a:t>
            </a:r>
            <a:r>
              <a:rPr lang="ru-RU" sz="2200" b="1" i="1" dirty="0">
                <a:latin typeface="Century" panose="02040604050505020304" pitchFamily="18" charset="0"/>
              </a:rPr>
              <a:t> </a:t>
            </a:r>
            <a:r>
              <a:rPr lang="ru-RU" sz="2200" b="1" i="1" dirty="0" err="1">
                <a:latin typeface="Century" panose="02040604050505020304" pitchFamily="18" charset="0"/>
              </a:rPr>
              <a:t>традициии</a:t>
            </a:r>
            <a:r>
              <a:rPr lang="ru-RU" sz="2200" b="1" i="1" dirty="0">
                <a:latin typeface="Century" panose="02040604050505020304" pitchFamily="18" charset="0"/>
              </a:rPr>
              <a:t>, </a:t>
            </a:r>
            <a:r>
              <a:rPr lang="ru-RU" sz="2200" b="1" i="1" dirty="0" err="1">
                <a:latin typeface="Century" panose="02040604050505020304" pitchFamily="18" charset="0"/>
              </a:rPr>
              <a:t>всіляку</a:t>
            </a:r>
            <a:r>
              <a:rPr lang="ru-RU" sz="2200" b="1" i="1" dirty="0">
                <a:latin typeface="Century" panose="02040604050505020304" pitchFamily="18" charset="0"/>
              </a:rPr>
              <a:t> кухню і </a:t>
            </a:r>
            <a:r>
              <a:rPr lang="ru-RU" sz="2200" b="1" i="1" dirty="0" err="1">
                <a:latin typeface="Century" panose="02040604050505020304" pitchFamily="18" charset="0"/>
              </a:rPr>
              <a:t>прекрасні</a:t>
            </a:r>
            <a:r>
              <a:rPr lang="ru-RU" sz="2200" b="1" i="1" dirty="0">
                <a:latin typeface="Century" panose="02040604050505020304" pitchFamily="18" charset="0"/>
              </a:rPr>
              <a:t> вина.</a:t>
            </a:r>
          </a:p>
        </p:txBody>
      </p:sp>
    </p:spTree>
    <p:extLst>
      <p:ext uri="{BB962C8B-B14F-4D97-AF65-F5344CB8AC3E}">
        <p14:creationId xmlns:p14="http://schemas.microsoft.com/office/powerpoint/2010/main" val="168359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15">
        <p14:ferris dir="l"/>
      </p:transition>
    </mc:Choice>
    <mc:Fallback>
      <p:transition spd="slow" advTm="414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7020272" cy="4368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458358"/>
            <a:ext cx="6624736" cy="439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6306385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390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5">
        <p14:ferris dir="l"/>
      </p:transition>
    </mc:Choice>
    <mc:Fallback>
      <p:transition spd="slow" advTm="106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762056" cy="6336704"/>
          </a:xfrm>
        </p:spPr>
        <p:txBody>
          <a:bodyPr/>
          <a:lstStyle/>
          <a:p>
            <a:pPr algn="ctr"/>
            <a:r>
              <a:rPr lang="uk-UA" sz="60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Презентація</a:t>
            </a:r>
            <a:br>
              <a:rPr lang="uk-UA" sz="60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</a:br>
            <a:r>
              <a:rPr lang="uk-UA" sz="60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Учениці 10-Б класу</a:t>
            </a:r>
            <a:br>
              <a:rPr lang="uk-UA" sz="60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</a:br>
            <a:r>
              <a:rPr lang="uk-UA" sz="60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ЗОШ </a:t>
            </a:r>
            <a:r>
              <a:rPr lang="en-US" sz="60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I-III</a:t>
            </a:r>
            <a:r>
              <a:rPr lang="uk-UA" sz="6000" b="1" i="1" dirty="0">
                <a:solidFill>
                  <a:schemeClr val="tx1"/>
                </a:solidFill>
                <a:latin typeface="Century" panose="02040604050505020304" pitchFamily="18" charset="0"/>
              </a:rPr>
              <a:t> </a:t>
            </a:r>
            <a:r>
              <a:rPr lang="uk-UA" sz="60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ступенів №2 </a:t>
            </a:r>
            <a:br>
              <a:rPr lang="uk-UA" sz="60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</a:br>
            <a:r>
              <a:rPr lang="uk-UA" sz="6000" b="1" i="1" dirty="0" err="1" smtClean="0">
                <a:solidFill>
                  <a:schemeClr val="tx1"/>
                </a:solidFill>
                <a:latin typeface="Century" panose="02040604050505020304" pitchFamily="18" charset="0"/>
              </a:rPr>
              <a:t>м.Роздільна</a:t>
            </a:r>
            <a:r>
              <a:rPr lang="uk-UA" sz="60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  <a:t/>
            </a:r>
            <a:br>
              <a:rPr lang="uk-UA" sz="60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</a:br>
            <a:r>
              <a:rPr lang="uk-UA" sz="6000" b="1" i="1" dirty="0" err="1" smtClean="0">
                <a:solidFill>
                  <a:schemeClr val="tx1"/>
                </a:solidFill>
                <a:latin typeface="Century" panose="02040604050505020304" pitchFamily="18" charset="0"/>
              </a:rPr>
              <a:t>Нєдєлку</a:t>
            </a:r>
            <a:r>
              <a:rPr lang="uk-UA" sz="60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 Тетяни </a:t>
            </a:r>
            <a:br>
              <a:rPr lang="uk-UA" sz="60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</a:br>
            <a:r>
              <a:rPr lang="en-US" sz="60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  <a:t/>
            </a:r>
            <a:br>
              <a:rPr lang="en-US" sz="60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</a:br>
            <a:r>
              <a:rPr lang="en-US" sz="2000" b="1" i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&lt; 2014 p.&gt;</a:t>
            </a:r>
            <a:endParaRPr lang="ru-RU" sz="2000" b="1" i="1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1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6">
        <p14:ferris dir="l"/>
      </p:transition>
    </mc:Choice>
    <mc:Fallback>
      <p:transition spd="slow" advTm="45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117178" cy="146880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" panose="02040604050505020304" pitchFamily="18" charset="0"/>
              </a:rPr>
              <a:t>Державна</a:t>
            </a: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" panose="02040604050505020304" pitchFamily="18" charset="0"/>
              </a:rPr>
              <a:t>символіка</a:t>
            </a: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" panose="02040604050505020304" pitchFamily="18" charset="0"/>
              </a:rPr>
              <a:t>Угорщини</a:t>
            </a:r>
            <a:endParaRPr lang="ru-RU" sz="3600" b="1" i="1" dirty="0">
              <a:solidFill>
                <a:schemeClr val="tx1">
                  <a:lumMod val="95000"/>
                  <a:lumOff val="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2442">
            <a:off x="396038" y="1436367"/>
            <a:ext cx="4020633" cy="301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0" y="980728"/>
            <a:ext cx="4572000" cy="608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err="1">
                <a:latin typeface="Century" panose="02040604050505020304" pitchFamily="18" charset="0"/>
              </a:rPr>
              <a:t>Державний</a:t>
            </a:r>
            <a:r>
              <a:rPr lang="ru-RU" sz="2400" b="1" i="1" dirty="0">
                <a:latin typeface="Century" panose="02040604050505020304" pitchFamily="18" charset="0"/>
              </a:rPr>
              <a:t> прапор </a:t>
            </a:r>
            <a:r>
              <a:rPr lang="ru-RU" sz="2400" b="1" i="1" dirty="0" err="1">
                <a:latin typeface="Century" panose="02040604050505020304" pitchFamily="18" charset="0"/>
              </a:rPr>
              <a:t>Угорської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Республіки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складається</a:t>
            </a:r>
            <a:r>
              <a:rPr lang="ru-RU" sz="2400" b="1" i="1" dirty="0">
                <a:latin typeface="Century" panose="02040604050505020304" pitchFamily="18" charset="0"/>
              </a:rPr>
              <a:t> з </a:t>
            </a:r>
            <a:r>
              <a:rPr lang="ru-RU" sz="2400" b="1" i="1" dirty="0" err="1">
                <a:latin typeface="Century" panose="02040604050505020304" pitchFamily="18" charset="0"/>
              </a:rPr>
              <a:t>червоної</a:t>
            </a:r>
            <a:r>
              <a:rPr lang="ru-RU" sz="2400" b="1" i="1" dirty="0">
                <a:latin typeface="Century" panose="02040604050505020304" pitchFamily="18" charset="0"/>
              </a:rPr>
              <a:t>, </a:t>
            </a:r>
            <a:r>
              <a:rPr lang="ru-RU" sz="2400" b="1" i="1" dirty="0" err="1">
                <a:latin typeface="Century" panose="02040604050505020304" pitchFamily="18" charset="0"/>
              </a:rPr>
              <a:t>білої</a:t>
            </a:r>
            <a:r>
              <a:rPr lang="ru-RU" sz="2400" b="1" i="1" dirty="0">
                <a:latin typeface="Century" panose="02040604050505020304" pitchFamily="18" charset="0"/>
              </a:rPr>
              <a:t> і </a:t>
            </a:r>
            <a:r>
              <a:rPr lang="ru-RU" sz="2400" b="1" i="1" dirty="0" err="1">
                <a:latin typeface="Century" panose="02040604050505020304" pitchFamily="18" charset="0"/>
              </a:rPr>
              <a:t>зеленої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горизонтальних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смуг</a:t>
            </a:r>
            <a:r>
              <a:rPr lang="ru-RU" sz="2400" b="1" i="1" dirty="0">
                <a:latin typeface="Century" panose="02040604050505020304" pitchFamily="18" charset="0"/>
              </a:rPr>
              <a:t>. </a:t>
            </a:r>
            <a:r>
              <a:rPr lang="ru-RU" sz="2400" b="1" i="1" dirty="0" err="1">
                <a:latin typeface="Century" panose="02040604050505020304" pitchFamily="18" charset="0"/>
              </a:rPr>
              <a:t>Червоний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колір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символізує</a:t>
            </a:r>
            <a:r>
              <a:rPr lang="ru-RU" sz="2400" b="1" i="1" dirty="0">
                <a:latin typeface="Century" panose="02040604050505020304" pitchFamily="18" charset="0"/>
              </a:rPr>
              <a:t> кров </a:t>
            </a:r>
            <a:r>
              <a:rPr lang="ru-RU" sz="2400" b="1" i="1" dirty="0" err="1">
                <a:latin typeface="Century" panose="02040604050505020304" pitchFamily="18" charset="0"/>
              </a:rPr>
              <a:t>угорських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патріотів</a:t>
            </a:r>
            <a:r>
              <a:rPr lang="ru-RU" sz="2400" b="1" i="1" dirty="0">
                <a:latin typeface="Century" panose="02040604050505020304" pitchFamily="18" charset="0"/>
              </a:rPr>
              <a:t>, </a:t>
            </a:r>
            <a:r>
              <a:rPr lang="ru-RU" sz="2400" b="1" i="1" dirty="0" err="1">
                <a:latin typeface="Century" panose="02040604050505020304" pitchFamily="18" charset="0"/>
              </a:rPr>
              <a:t>пролиту</a:t>
            </a:r>
            <a:r>
              <a:rPr lang="ru-RU" sz="2400" b="1" i="1" dirty="0">
                <a:latin typeface="Century" panose="02040604050505020304" pitchFamily="18" charset="0"/>
              </a:rPr>
              <a:t> в </a:t>
            </a:r>
            <a:r>
              <a:rPr lang="ru-RU" sz="2400" b="1" i="1" dirty="0" err="1">
                <a:latin typeface="Century" panose="02040604050505020304" pitchFamily="18" charset="0"/>
              </a:rPr>
              <a:t>боротьбі</a:t>
            </a:r>
            <a:r>
              <a:rPr lang="ru-RU" sz="2400" b="1" i="1" dirty="0">
                <a:latin typeface="Century" panose="02040604050505020304" pitchFamily="18" charset="0"/>
              </a:rPr>
              <a:t> за </a:t>
            </a:r>
            <a:r>
              <a:rPr lang="ru-RU" sz="2400" b="1" i="1" dirty="0" err="1">
                <a:latin typeface="Century" panose="02040604050505020304" pitchFamily="18" charset="0"/>
              </a:rPr>
              <a:t>незалежність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Угорщини</a:t>
            </a:r>
            <a:r>
              <a:rPr lang="ru-RU" sz="2400" b="1" i="1" dirty="0">
                <a:latin typeface="Century" panose="02040604050505020304" pitchFamily="18" charset="0"/>
              </a:rPr>
              <a:t>. </a:t>
            </a:r>
            <a:r>
              <a:rPr lang="ru-RU" sz="2400" b="1" i="1" dirty="0" err="1">
                <a:latin typeface="Century" panose="02040604050505020304" pitchFamily="18" charset="0"/>
              </a:rPr>
              <a:t>Білий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колір</a:t>
            </a:r>
            <a:r>
              <a:rPr lang="ru-RU" sz="2400" b="1" i="1" dirty="0">
                <a:latin typeface="Century" panose="02040604050505020304" pitchFamily="18" charset="0"/>
              </a:rPr>
              <a:t> — символ </a:t>
            </a:r>
            <a:r>
              <a:rPr lang="ru-RU" sz="2400" b="1" i="1" dirty="0" err="1">
                <a:latin typeface="Century" panose="02040604050505020304" pitchFamily="18" charset="0"/>
              </a:rPr>
              <a:t>етичної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чистоти</a:t>
            </a:r>
            <a:r>
              <a:rPr lang="ru-RU" sz="2400" b="1" i="1" dirty="0">
                <a:latin typeface="Century" panose="02040604050505020304" pitchFamily="18" charset="0"/>
              </a:rPr>
              <a:t> і благородства </a:t>
            </a:r>
            <a:r>
              <a:rPr lang="ru-RU" sz="2400" b="1" i="1" dirty="0" err="1">
                <a:latin typeface="Century" panose="02040604050505020304" pitchFamily="18" charset="0"/>
              </a:rPr>
              <a:t>ідеалів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угорського</a:t>
            </a:r>
            <a:r>
              <a:rPr lang="ru-RU" sz="2400" b="1" i="1" dirty="0">
                <a:latin typeface="Century" panose="02040604050505020304" pitchFamily="18" charset="0"/>
              </a:rPr>
              <a:t> народу. </a:t>
            </a:r>
            <a:r>
              <a:rPr lang="ru-RU" sz="2400" b="1" i="1" dirty="0" err="1">
                <a:latin typeface="Century" panose="02040604050505020304" pitchFamily="18" charset="0"/>
              </a:rPr>
              <a:t>Зелений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колір</a:t>
            </a:r>
            <a:r>
              <a:rPr lang="ru-RU" sz="2400" b="1" i="1" dirty="0">
                <a:latin typeface="Century" panose="02040604050505020304" pitchFamily="18" charset="0"/>
              </a:rPr>
              <a:t> — символ </a:t>
            </a:r>
            <a:r>
              <a:rPr lang="ru-RU" sz="2400" b="1" i="1" dirty="0" err="1">
                <a:latin typeface="Century" panose="02040604050505020304" pitchFamily="18" charset="0"/>
              </a:rPr>
              <a:t>надії</a:t>
            </a:r>
            <a:r>
              <a:rPr lang="ru-RU" sz="2400" b="1" i="1" dirty="0">
                <a:latin typeface="Century" panose="02040604050505020304" pitchFamily="18" charset="0"/>
              </a:rPr>
              <a:t> на </a:t>
            </a:r>
            <a:r>
              <a:rPr lang="ru-RU" sz="2400" b="1" i="1" dirty="0" err="1">
                <a:latin typeface="Century" panose="02040604050505020304" pitchFamily="18" charset="0"/>
              </a:rPr>
              <a:t>краще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майбутнє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країни</a:t>
            </a:r>
            <a:r>
              <a:rPr lang="ru-RU" sz="2400" b="1" i="1" dirty="0">
                <a:latin typeface="Century" panose="02040604050505020304" pitchFamily="18" charset="0"/>
              </a:rPr>
              <a:t>. Прапор в </a:t>
            </a:r>
            <a:r>
              <a:rPr lang="ru-RU" sz="2400" b="1" i="1" dirty="0" err="1">
                <a:latin typeface="Century" panose="02040604050505020304" pitchFamily="18" charset="0"/>
              </a:rPr>
              <a:t>теперішньому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вигляді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існує</a:t>
            </a:r>
            <a:r>
              <a:rPr lang="ru-RU" sz="2400" b="1" i="1" dirty="0">
                <a:latin typeface="Century" panose="02040604050505020304" pitchFamily="18" charset="0"/>
              </a:rPr>
              <a:t> з 1957.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56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70">
        <p14:ferris dir="l"/>
      </p:transition>
    </mc:Choice>
    <mc:Fallback>
      <p:transition spd="slow" advTm="166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96" y="0"/>
            <a:ext cx="4434154" cy="61926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3968" y="764704"/>
            <a:ext cx="4572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latin typeface="Century" panose="02040604050505020304" pitchFamily="18" charset="0"/>
              </a:rPr>
              <a:t>Герб </a:t>
            </a:r>
            <a:r>
              <a:rPr lang="ru-RU" sz="2400" b="1" i="1" dirty="0" err="1">
                <a:latin typeface="Century" panose="02040604050505020304" pitchFamily="18" charset="0"/>
              </a:rPr>
              <a:t>Угорщини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являє</a:t>
            </a:r>
            <a:r>
              <a:rPr lang="ru-RU" sz="2400" b="1" i="1" dirty="0">
                <a:latin typeface="Century" panose="02040604050505020304" pitchFamily="18" charset="0"/>
              </a:rPr>
              <a:t> собою </a:t>
            </a:r>
            <a:r>
              <a:rPr lang="ru-RU" sz="2400" b="1" i="1" dirty="0" err="1">
                <a:latin typeface="Century" panose="02040604050505020304" pitchFamily="18" charset="0"/>
              </a:rPr>
              <a:t>розсічений</a:t>
            </a:r>
            <a:r>
              <a:rPr lang="ru-RU" sz="2400" b="1" i="1" dirty="0">
                <a:latin typeface="Century" panose="02040604050505020304" pitchFamily="18" charset="0"/>
              </a:rPr>
              <a:t> щит; </a:t>
            </a:r>
            <a:r>
              <a:rPr lang="ru-RU" sz="2400" b="1" i="1" dirty="0" err="1">
                <a:latin typeface="Century" panose="02040604050505020304" pitchFamily="18" charset="0"/>
              </a:rPr>
              <a:t>геральдично</a:t>
            </a:r>
            <a:r>
              <a:rPr lang="ru-RU" sz="2400" b="1" i="1" dirty="0">
                <a:latin typeface="Century" panose="02040604050505020304" pitchFamily="18" charset="0"/>
              </a:rPr>
              <a:t> права (для </a:t>
            </a:r>
            <a:r>
              <a:rPr lang="ru-RU" sz="2400" b="1" i="1" dirty="0" err="1">
                <a:latin typeface="Century" panose="02040604050505020304" pitchFamily="18" charset="0"/>
              </a:rPr>
              <a:t>глядача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ліва</a:t>
            </a:r>
            <a:r>
              <a:rPr lang="ru-RU" sz="2400" b="1" i="1" dirty="0">
                <a:latin typeface="Century" panose="02040604050505020304" pitchFamily="18" charset="0"/>
              </a:rPr>
              <a:t>) </a:t>
            </a:r>
            <a:r>
              <a:rPr lang="ru-RU" sz="2400" b="1" i="1" dirty="0" err="1">
                <a:latin typeface="Century" panose="02040604050505020304" pitchFamily="18" charset="0"/>
              </a:rPr>
              <a:t>частина</a:t>
            </a:r>
            <a:r>
              <a:rPr lang="ru-RU" sz="2400" b="1" i="1" dirty="0">
                <a:latin typeface="Century" panose="02040604050505020304" pitchFamily="18" charset="0"/>
              </a:rPr>
              <a:t> щита семикратно </a:t>
            </a:r>
            <a:r>
              <a:rPr lang="ru-RU" sz="2400" b="1" i="1" dirty="0" err="1">
                <a:latin typeface="Century" panose="02040604050505020304" pitchFamily="18" charset="0"/>
              </a:rPr>
              <a:t>перетнута</a:t>
            </a:r>
            <a:r>
              <a:rPr lang="ru-RU" sz="2400" b="1" i="1" dirty="0">
                <a:latin typeface="Century" panose="02040604050505020304" pitchFamily="18" charset="0"/>
              </a:rPr>
              <a:t> на </a:t>
            </a:r>
            <a:r>
              <a:rPr lang="ru-RU" sz="2400" b="1" i="1" dirty="0" err="1">
                <a:latin typeface="Century" panose="02040604050505020304" pitchFamily="18" charset="0"/>
              </a:rPr>
              <a:t>червлень</a:t>
            </a:r>
            <a:r>
              <a:rPr lang="ru-RU" sz="2400" b="1" i="1" dirty="0">
                <a:latin typeface="Century" panose="02040604050505020304" pitchFamily="18" charset="0"/>
              </a:rPr>
              <a:t> і </a:t>
            </a:r>
            <a:r>
              <a:rPr lang="ru-RU" sz="2400" b="1" i="1" dirty="0" err="1">
                <a:latin typeface="Century" panose="02040604050505020304" pitchFamily="18" charset="0"/>
              </a:rPr>
              <a:t>срібло</a:t>
            </a:r>
            <a:r>
              <a:rPr lang="ru-RU" sz="2400" b="1" i="1" dirty="0">
                <a:latin typeface="Century" panose="02040604050505020304" pitchFamily="18" charset="0"/>
              </a:rPr>
              <a:t>; в </a:t>
            </a:r>
            <a:r>
              <a:rPr lang="ru-RU" sz="2400" b="1" i="1" dirty="0" err="1">
                <a:latin typeface="Century" panose="02040604050505020304" pitchFamily="18" charset="0"/>
              </a:rPr>
              <a:t>лівій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частині</a:t>
            </a:r>
            <a:r>
              <a:rPr lang="ru-RU" sz="2400" b="1" i="1" dirty="0">
                <a:latin typeface="Century" panose="02040604050505020304" pitchFamily="18" charset="0"/>
              </a:rPr>
              <a:t> щита в червленому </a:t>
            </a:r>
            <a:r>
              <a:rPr lang="ru-RU" sz="2400" b="1" i="1" dirty="0" err="1">
                <a:latin typeface="Century" panose="02040604050505020304" pitchFamily="18" charset="0"/>
              </a:rPr>
              <a:t>полі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срібний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патріарший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хрест</a:t>
            </a:r>
            <a:r>
              <a:rPr lang="ru-RU" sz="2400" b="1" i="1" dirty="0">
                <a:latin typeface="Century" panose="02040604050505020304" pitchFamily="18" charset="0"/>
              </a:rPr>
              <a:t>, </a:t>
            </a:r>
            <a:r>
              <a:rPr lang="ru-RU" sz="2400" b="1" i="1" dirty="0" err="1">
                <a:latin typeface="Century" panose="02040604050505020304" pitchFamily="18" charset="0"/>
              </a:rPr>
              <a:t>лапчастий</a:t>
            </a:r>
            <a:r>
              <a:rPr lang="ru-RU" sz="2400" b="1" i="1" dirty="0">
                <a:latin typeface="Century" panose="02040604050505020304" pitchFamily="18" charset="0"/>
              </a:rPr>
              <a:t> на </a:t>
            </a:r>
            <a:r>
              <a:rPr lang="ru-RU" sz="2400" b="1" i="1" dirty="0" err="1">
                <a:latin typeface="Century" panose="02040604050505020304" pitchFamily="18" charset="0"/>
              </a:rPr>
              <a:t>кінцях</a:t>
            </a:r>
            <a:r>
              <a:rPr lang="ru-RU" sz="2400" b="1" i="1" dirty="0">
                <a:latin typeface="Century" panose="02040604050505020304" pitchFamily="18" charset="0"/>
              </a:rPr>
              <a:t>, </a:t>
            </a:r>
            <a:r>
              <a:rPr lang="ru-RU" sz="2400" b="1" i="1" dirty="0" err="1">
                <a:latin typeface="Century" panose="02040604050505020304" pitchFamily="18" charset="0"/>
              </a:rPr>
              <a:t>поставлений</a:t>
            </a:r>
            <a:r>
              <a:rPr lang="ru-RU" sz="2400" b="1" i="1" dirty="0">
                <a:latin typeface="Century" panose="02040604050505020304" pitchFamily="18" charset="0"/>
              </a:rPr>
              <a:t> на </a:t>
            </a:r>
            <a:r>
              <a:rPr lang="ru-RU" sz="2400" b="1" i="1" dirty="0" err="1">
                <a:latin typeface="Century" panose="02040604050505020304" pitchFamily="18" charset="0"/>
              </a:rPr>
              <a:t>золотій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короні</a:t>
            </a:r>
            <a:r>
              <a:rPr lang="ru-RU" sz="2400" b="1" i="1" dirty="0">
                <a:latin typeface="Century" panose="02040604050505020304" pitchFamily="18" charset="0"/>
              </a:rPr>
              <a:t>, </a:t>
            </a:r>
            <a:r>
              <a:rPr lang="ru-RU" sz="2400" b="1" i="1" dirty="0" err="1">
                <a:latin typeface="Century" panose="02040604050505020304" pitchFamily="18" charset="0"/>
              </a:rPr>
              <a:t>що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вінчає</a:t>
            </a:r>
            <a:r>
              <a:rPr lang="ru-RU" sz="2400" b="1" i="1" dirty="0">
                <a:latin typeface="Century" panose="02040604050505020304" pitchFamily="18" charset="0"/>
              </a:rPr>
              <a:t> </a:t>
            </a:r>
            <a:r>
              <a:rPr lang="ru-RU" sz="2400" b="1" i="1" dirty="0" err="1">
                <a:latin typeface="Century" panose="02040604050505020304" pitchFamily="18" charset="0"/>
              </a:rPr>
              <a:t>зелену</a:t>
            </a:r>
            <a:r>
              <a:rPr lang="ru-RU" sz="2400" b="1" i="1" dirty="0">
                <a:latin typeface="Century" panose="02040604050505020304" pitchFamily="18" charset="0"/>
              </a:rPr>
              <a:t> гору про </a:t>
            </a:r>
            <a:r>
              <a:rPr lang="ru-RU" sz="2400" b="1" i="1" dirty="0" err="1">
                <a:latin typeface="Century" panose="02040604050505020304" pitchFamily="18" charset="0"/>
              </a:rPr>
              <a:t>трьох</a:t>
            </a:r>
            <a:r>
              <a:rPr lang="ru-RU" sz="2400" b="1" i="1" dirty="0">
                <a:latin typeface="Century" panose="02040604050505020304" pitchFamily="18" charset="0"/>
              </a:rPr>
              <a:t> вершинах. Щит </a:t>
            </a:r>
            <a:r>
              <a:rPr lang="ru-RU" sz="2400" b="1" i="1" dirty="0" err="1">
                <a:latin typeface="Century" panose="02040604050505020304" pitchFamily="18" charset="0"/>
              </a:rPr>
              <a:t>увінчаний</a:t>
            </a:r>
            <a:r>
              <a:rPr lang="ru-RU" sz="2400" b="1" i="1" dirty="0">
                <a:latin typeface="Century" panose="02040604050505020304" pitchFamily="18" charset="0"/>
              </a:rPr>
              <a:t> короною святого Стефана.</a:t>
            </a: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56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44"/>
    </mc:Choice>
    <mc:Fallback>
      <p:transition spd="slow" advTm="27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7081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 err="1">
                <a:solidFill>
                  <a:prstClr val="white"/>
                </a:solidFill>
                <a:latin typeface="Century" panose="02040604050505020304" pitchFamily="18" charset="0"/>
              </a:rPr>
              <a:t>Угорські</a:t>
            </a:r>
            <a:r>
              <a:rPr lang="ru-RU" sz="3600" b="1" i="1" dirty="0">
                <a:solidFill>
                  <a:prstClr val="white"/>
                </a:solidFill>
                <a:latin typeface="Century" panose="02040604050505020304" pitchFamily="18" charset="0"/>
              </a:rPr>
              <a:t> </a:t>
            </a:r>
            <a:r>
              <a:rPr lang="ru-RU" sz="3600" b="1" i="1" dirty="0" err="1">
                <a:solidFill>
                  <a:prstClr val="white"/>
                </a:solidFill>
                <a:latin typeface="Century" panose="02040604050505020304" pitchFamily="18" charset="0"/>
              </a:rPr>
              <a:t>національн</a:t>
            </a:r>
            <a:r>
              <a:rPr lang="uk-UA" sz="3600" b="1" i="1" dirty="0">
                <a:solidFill>
                  <a:prstClr val="white"/>
                </a:solidFill>
                <a:latin typeface="Century" panose="02040604050505020304" pitchFamily="18" charset="0"/>
              </a:rPr>
              <a:t>і</a:t>
            </a:r>
            <a:r>
              <a:rPr lang="ru-RU" sz="3600" b="1" i="1" dirty="0">
                <a:solidFill>
                  <a:prstClr val="white"/>
                </a:solidFill>
                <a:latin typeface="Century" panose="02040604050505020304" pitchFamily="18" charset="0"/>
              </a:rPr>
              <a:t> </a:t>
            </a:r>
            <a:r>
              <a:rPr lang="ru-RU" sz="3600" b="1" i="1" dirty="0" err="1">
                <a:solidFill>
                  <a:prstClr val="white"/>
                </a:solidFill>
                <a:latin typeface="Century" panose="02040604050505020304" pitchFamily="18" charset="0"/>
              </a:rPr>
              <a:t>костюми</a:t>
            </a:r>
            <a:endParaRPr lang="ru-RU" sz="3600" b="1" i="1" dirty="0">
              <a:solidFill>
                <a:prstClr val="white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798933" cy="4176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88840"/>
            <a:ext cx="2107296" cy="4683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473" y="1268760"/>
            <a:ext cx="4064749" cy="5236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220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4"/>
    </mc:Choice>
    <mc:Fallback>
      <p:transition spd="slow" advTm="9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217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 err="1">
                <a:latin typeface="Century" panose="02040604050505020304" pitchFamily="18" charset="0"/>
              </a:rPr>
              <a:t>Візитна</a:t>
            </a:r>
            <a:r>
              <a:rPr lang="ru-RU" sz="5400" b="1" i="1" dirty="0">
                <a:latin typeface="Century" panose="02040604050505020304" pitchFamily="18" charset="0"/>
              </a:rPr>
              <a:t> </a:t>
            </a:r>
            <a:r>
              <a:rPr lang="ru-RU" sz="5400" b="1" i="1" dirty="0" err="1">
                <a:latin typeface="Century" panose="02040604050505020304" pitchFamily="18" charset="0"/>
              </a:rPr>
              <a:t>картка</a:t>
            </a:r>
            <a:r>
              <a:rPr lang="ru-RU" sz="5400" b="1" i="1" dirty="0">
                <a:latin typeface="Century" panose="02040604050505020304" pitchFamily="18" charset="0"/>
              </a:rPr>
              <a:t> </a:t>
            </a:r>
            <a:r>
              <a:rPr lang="ru-RU" sz="5400" b="1" i="1" dirty="0" err="1">
                <a:latin typeface="Century" panose="02040604050505020304" pitchFamily="18" charset="0"/>
              </a:rPr>
              <a:t>Угорщини</a:t>
            </a:r>
            <a:endParaRPr lang="ru-RU" sz="54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340768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>
                <a:latin typeface="Century" panose="02040604050505020304" pitchFamily="18" charset="0"/>
              </a:rPr>
              <a:t>площа</a:t>
            </a:r>
            <a:r>
              <a:rPr lang="ru-RU" sz="3600" b="1" i="1" dirty="0">
                <a:latin typeface="Century" panose="02040604050505020304" pitchFamily="18" charset="0"/>
              </a:rPr>
              <a:t>: </a:t>
            </a:r>
            <a:r>
              <a:rPr lang="ru-RU" sz="3600" i="1" dirty="0">
                <a:latin typeface="Century" panose="02040604050505020304" pitchFamily="18" charset="0"/>
              </a:rPr>
              <a:t>93030 км2</a:t>
            </a:r>
          </a:p>
          <a:p>
            <a:r>
              <a:rPr lang="ru-RU" sz="3600" b="1" i="1" dirty="0" err="1">
                <a:latin typeface="Century" panose="02040604050505020304" pitchFamily="18" charset="0"/>
              </a:rPr>
              <a:t>населення</a:t>
            </a:r>
            <a:r>
              <a:rPr lang="ru-RU" sz="3600" b="1" i="1" dirty="0">
                <a:latin typeface="Century" panose="02040604050505020304" pitchFamily="18" charset="0"/>
              </a:rPr>
              <a:t>:  </a:t>
            </a:r>
            <a:r>
              <a:rPr lang="ru-RU" sz="3600" i="1" dirty="0">
                <a:latin typeface="Century" panose="02040604050505020304" pitchFamily="18" charset="0"/>
              </a:rPr>
              <a:t>10,114 </a:t>
            </a:r>
            <a:r>
              <a:rPr lang="ru-RU" sz="3600" i="1" dirty="0" err="1">
                <a:latin typeface="Century" panose="02040604050505020304" pitchFamily="18" charset="0"/>
              </a:rPr>
              <a:t>мільйонів</a:t>
            </a:r>
            <a:r>
              <a:rPr lang="ru-RU" sz="3600" i="1" dirty="0">
                <a:latin typeface="Century" panose="02040604050505020304" pitchFamily="18" charset="0"/>
              </a:rPr>
              <a:t> (2001</a:t>
            </a:r>
            <a:r>
              <a:rPr lang="ru-RU" sz="3600" b="1" i="1" dirty="0">
                <a:latin typeface="Century" panose="02040604050505020304" pitchFamily="18" charset="0"/>
              </a:rPr>
              <a:t>). </a:t>
            </a:r>
          </a:p>
          <a:p>
            <a:r>
              <a:rPr lang="ru-RU" sz="3600" b="1" i="1" dirty="0" err="1">
                <a:latin typeface="Century" panose="02040604050505020304" pitchFamily="18" charset="0"/>
              </a:rPr>
              <a:t>столиця</a:t>
            </a:r>
            <a:r>
              <a:rPr lang="ru-RU" sz="3600" b="1" i="1" dirty="0">
                <a:latin typeface="Century" panose="02040604050505020304" pitchFamily="18" charset="0"/>
              </a:rPr>
              <a:t> : </a:t>
            </a:r>
            <a:r>
              <a:rPr lang="ru-RU" sz="3600" i="1" dirty="0">
                <a:latin typeface="Century" panose="02040604050505020304" pitchFamily="18" charset="0"/>
              </a:rPr>
              <a:t>Будапешт</a:t>
            </a:r>
          </a:p>
          <a:p>
            <a:r>
              <a:rPr lang="ru-RU" sz="3600" b="1" i="1" dirty="0" err="1">
                <a:latin typeface="Century" panose="02040604050505020304" pitchFamily="18" charset="0"/>
              </a:rPr>
              <a:t>державний</a:t>
            </a:r>
            <a:r>
              <a:rPr lang="ru-RU" sz="3600" b="1" i="1" dirty="0">
                <a:latin typeface="Century" panose="02040604050505020304" pitchFamily="18" charset="0"/>
              </a:rPr>
              <a:t> лад: </a:t>
            </a:r>
            <a:r>
              <a:rPr lang="ru-RU" sz="3600" i="1" dirty="0" err="1">
                <a:latin typeface="Century" panose="02040604050505020304" pitchFamily="18" charset="0"/>
              </a:rPr>
              <a:t>парламентська</a:t>
            </a:r>
            <a:r>
              <a:rPr lang="ru-RU" sz="3600" i="1" dirty="0">
                <a:latin typeface="Century" panose="02040604050505020304" pitchFamily="18" charset="0"/>
              </a:rPr>
              <a:t> </a:t>
            </a:r>
            <a:r>
              <a:rPr lang="ru-RU" sz="3600" b="1" i="1" dirty="0" err="1">
                <a:latin typeface="Century" panose="02040604050505020304" pitchFamily="18" charset="0"/>
              </a:rPr>
              <a:t>республіка</a:t>
            </a:r>
            <a:r>
              <a:rPr lang="ru-RU" sz="3600" b="1" i="1" dirty="0">
                <a:latin typeface="Century" panose="02040604050505020304" pitchFamily="18" charset="0"/>
              </a:rPr>
              <a:t>, </a:t>
            </a:r>
            <a:r>
              <a:rPr lang="ru-RU" sz="3600" i="1" dirty="0" err="1">
                <a:latin typeface="Century" panose="02040604050505020304" pitchFamily="18" charset="0"/>
              </a:rPr>
              <a:t>унітарна</a:t>
            </a:r>
            <a:r>
              <a:rPr lang="ru-RU" sz="3600" i="1" dirty="0">
                <a:latin typeface="Century" panose="02040604050505020304" pitchFamily="18" charset="0"/>
              </a:rPr>
              <a:t> держава</a:t>
            </a:r>
          </a:p>
          <a:p>
            <a:r>
              <a:rPr lang="ru-RU" sz="3600" i="1" dirty="0">
                <a:latin typeface="Century" panose="02040604050505020304" pitchFamily="18" charset="0"/>
              </a:rPr>
              <a:t>склад </a:t>
            </a:r>
            <a:r>
              <a:rPr lang="ru-RU" sz="3600" i="1" dirty="0" err="1">
                <a:latin typeface="Century" panose="02040604050505020304" pitchFamily="18" charset="0"/>
              </a:rPr>
              <a:t>регіону</a:t>
            </a:r>
            <a:r>
              <a:rPr lang="ru-RU" sz="3600" i="1" dirty="0">
                <a:latin typeface="Century" panose="02040604050505020304" pitchFamily="18" charset="0"/>
              </a:rPr>
              <a:t>: 19 областей</a:t>
            </a:r>
          </a:p>
          <a:p>
            <a:r>
              <a:rPr lang="ru-RU" sz="3600" b="1" i="1" dirty="0" err="1">
                <a:latin typeface="Century" panose="02040604050505020304" pitchFamily="18" charset="0"/>
              </a:rPr>
              <a:t>офіційна</a:t>
            </a:r>
            <a:r>
              <a:rPr lang="ru-RU" sz="3600" b="1" i="1" dirty="0">
                <a:latin typeface="Century" panose="02040604050505020304" pitchFamily="18" charset="0"/>
              </a:rPr>
              <a:t> </a:t>
            </a:r>
            <a:r>
              <a:rPr lang="ru-RU" sz="3600" b="1" i="1" dirty="0" err="1">
                <a:latin typeface="Century" panose="02040604050505020304" pitchFamily="18" charset="0"/>
              </a:rPr>
              <a:t>мова:</a:t>
            </a:r>
            <a:r>
              <a:rPr lang="ru-RU" sz="3600" i="1" dirty="0" err="1">
                <a:latin typeface="Century" panose="02040604050505020304" pitchFamily="18" charset="0"/>
              </a:rPr>
              <a:t>угорська</a:t>
            </a:r>
            <a:r>
              <a:rPr lang="ru-RU" sz="3600" i="1" dirty="0">
                <a:latin typeface="Century" panose="02040604050505020304" pitchFamily="18" charset="0"/>
              </a:rPr>
              <a:t>. </a:t>
            </a:r>
          </a:p>
          <a:p>
            <a:r>
              <a:rPr lang="ru-RU" sz="3600" b="1" i="1" dirty="0" err="1">
                <a:latin typeface="Century" panose="02040604050505020304" pitchFamily="18" charset="0"/>
              </a:rPr>
              <a:t>грошова</a:t>
            </a:r>
            <a:r>
              <a:rPr lang="ru-RU" sz="3600" b="1" i="1" dirty="0">
                <a:latin typeface="Century" panose="02040604050505020304" pitchFamily="18" charset="0"/>
              </a:rPr>
              <a:t> </a:t>
            </a:r>
            <a:r>
              <a:rPr lang="ru-RU" sz="3600" b="1" i="1" dirty="0" err="1">
                <a:latin typeface="Century" panose="02040604050505020304" pitchFamily="18" charset="0"/>
              </a:rPr>
              <a:t>одиниця:</a:t>
            </a:r>
            <a:r>
              <a:rPr lang="ru-RU" sz="3600" i="1" dirty="0" err="1">
                <a:latin typeface="Century" panose="02040604050505020304" pitchFamily="18" charset="0"/>
              </a:rPr>
              <a:t>угорський</a:t>
            </a:r>
            <a:r>
              <a:rPr lang="ru-RU" sz="3600" i="1" dirty="0">
                <a:latin typeface="Century" panose="02040604050505020304" pitchFamily="18" charset="0"/>
              </a:rPr>
              <a:t> форинт=100 </a:t>
            </a:r>
            <a:r>
              <a:rPr lang="ru-RU" sz="3600" i="1" dirty="0" err="1">
                <a:latin typeface="Century" panose="02040604050505020304" pitchFamily="18" charset="0"/>
              </a:rPr>
              <a:t>філерам</a:t>
            </a:r>
            <a:r>
              <a:rPr lang="ru-RU" sz="3600" i="1" dirty="0">
                <a:latin typeface="Century" panose="02040604050505020304" pitchFamily="18" charset="0"/>
              </a:rPr>
              <a:t>( </a:t>
            </a:r>
            <a:r>
              <a:rPr lang="en-US" sz="3600" i="1" dirty="0">
                <a:latin typeface="Century" panose="02040604050505020304" pitchFamily="18" charset="0"/>
              </a:rPr>
              <a:t>HUF )    </a:t>
            </a:r>
          </a:p>
          <a:p>
            <a:endParaRPr lang="en-US" sz="3600" b="1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0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18">
        <p14:ferris dir="l"/>
      </p:transition>
    </mc:Choice>
    <mc:Fallback>
      <p:transition spd="slow" advTm="207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56448" cy="7772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>
                <a:solidFill>
                  <a:schemeClr val="tx1"/>
                </a:solidFill>
                <a:latin typeface="Century" panose="02040604050505020304" pitchFamily="18" charset="0"/>
              </a:rPr>
              <a:t>ЕГП </a:t>
            </a:r>
            <a:r>
              <a:rPr lang="ru-RU" sz="6000" b="1" i="1" dirty="0" err="1">
                <a:solidFill>
                  <a:schemeClr val="tx1"/>
                </a:solidFill>
                <a:latin typeface="Century" panose="02040604050505020304" pitchFamily="18" charset="0"/>
              </a:rPr>
              <a:t>Угорщини</a:t>
            </a:r>
            <a:endParaRPr lang="ru-RU" sz="6000" b="1" i="1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8208912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552" y="4709835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Century" panose="02040604050505020304" pitchFamily="18" charset="0"/>
              </a:rPr>
              <a:t>1.Держава в </a:t>
            </a:r>
            <a:r>
              <a:rPr lang="ru-RU" sz="2000" b="1" i="1" dirty="0" err="1">
                <a:latin typeface="Century" panose="02040604050505020304" pitchFamily="18" charset="0"/>
              </a:rPr>
              <a:t>Центально-Східній</a:t>
            </a:r>
            <a:r>
              <a:rPr lang="ru-RU" sz="2000" b="1" i="1" dirty="0">
                <a:latin typeface="Century" panose="02040604050505020304" pitchFamily="18" charset="0"/>
              </a:rPr>
              <a:t>  </a:t>
            </a:r>
            <a:r>
              <a:rPr lang="ru-RU" sz="2000" b="1" i="1" dirty="0" err="1">
                <a:latin typeface="Century" panose="02040604050505020304" pitchFamily="18" charset="0"/>
              </a:rPr>
              <a:t>Європі</a:t>
            </a:r>
            <a:r>
              <a:rPr lang="ru-RU" sz="2000" b="1" i="1" dirty="0">
                <a:latin typeface="Century" panose="02040604050505020304" pitchFamily="18" charset="0"/>
              </a:rPr>
              <a:t> на </a:t>
            </a:r>
            <a:r>
              <a:rPr lang="ru-RU" sz="2000" b="1" i="1" dirty="0" err="1">
                <a:latin typeface="Century" panose="02040604050505020304" pitchFamily="18" charset="0"/>
              </a:rPr>
              <a:t>перетині</a:t>
            </a:r>
            <a:r>
              <a:rPr lang="ru-RU" sz="2000" b="1" i="1" dirty="0">
                <a:latin typeface="Century" panose="02040604050505020304" pitchFamily="18" charset="0"/>
              </a:rPr>
              <a:t> </a:t>
            </a:r>
            <a:r>
              <a:rPr lang="ru-RU" sz="2000" b="1" i="1" dirty="0" err="1">
                <a:latin typeface="Century" panose="02040604050505020304" pitchFamily="18" charset="0"/>
              </a:rPr>
              <a:t>транзитних</a:t>
            </a:r>
            <a:r>
              <a:rPr lang="ru-RU" sz="2000" b="1" i="1" dirty="0">
                <a:latin typeface="Century" panose="02040604050505020304" pitchFamily="18" charset="0"/>
              </a:rPr>
              <a:t> </a:t>
            </a:r>
            <a:r>
              <a:rPr lang="ru-RU" sz="2000" b="1" i="1" dirty="0" err="1">
                <a:latin typeface="Century" panose="02040604050505020304" pitchFamily="18" charset="0"/>
              </a:rPr>
              <a:t>шляхів</a:t>
            </a:r>
            <a:endParaRPr lang="ru-RU" sz="2000" b="1" i="1" dirty="0">
              <a:latin typeface="Century" panose="02040604050505020304" pitchFamily="18" charset="0"/>
            </a:endParaRPr>
          </a:p>
          <a:p>
            <a:r>
              <a:rPr lang="ru-RU" sz="2000" b="1" i="1" dirty="0">
                <a:latin typeface="Century" panose="02040604050505020304" pitchFamily="18" charset="0"/>
              </a:rPr>
              <a:t>2.Межує з: </a:t>
            </a:r>
            <a:r>
              <a:rPr lang="ru-RU" sz="2000" b="1" i="1" dirty="0" err="1">
                <a:latin typeface="Century" panose="02040604050505020304" pitchFamily="18" charset="0"/>
              </a:rPr>
              <a:t>Словаччиною</a:t>
            </a:r>
            <a:r>
              <a:rPr lang="ru-RU" sz="2000" b="1" i="1" dirty="0">
                <a:latin typeface="Century" panose="02040604050505020304" pitchFamily="18" charset="0"/>
              </a:rPr>
              <a:t> ,</a:t>
            </a:r>
            <a:r>
              <a:rPr lang="ru-RU" sz="2000" b="1" i="1" dirty="0" err="1">
                <a:latin typeface="Century" panose="02040604050505020304" pitchFamily="18" charset="0"/>
              </a:rPr>
              <a:t>Україною,Ру-мунією,Сербією,Хорватією</a:t>
            </a:r>
            <a:r>
              <a:rPr lang="ru-RU" sz="2000" b="1" i="1" dirty="0">
                <a:latin typeface="Century" panose="02040604050505020304" pitchFamily="18" charset="0"/>
              </a:rPr>
              <a:t>, </a:t>
            </a:r>
            <a:r>
              <a:rPr lang="ru-RU" sz="2000" b="1" i="1" dirty="0" err="1">
                <a:latin typeface="Century" panose="02040604050505020304" pitchFamily="18" charset="0"/>
              </a:rPr>
              <a:t>Словенією,Австрією</a:t>
            </a:r>
            <a:r>
              <a:rPr lang="ru-RU" sz="2000" b="1" i="1" dirty="0">
                <a:latin typeface="Century" panose="02040604050505020304" pitchFamily="18" charset="0"/>
              </a:rPr>
              <a:t>.</a:t>
            </a:r>
          </a:p>
          <a:p>
            <a:r>
              <a:rPr lang="ru-RU" sz="2000" b="1" i="1" dirty="0" smtClean="0">
                <a:latin typeface="Century" panose="02040604050505020304" pitchFamily="18" charset="0"/>
              </a:rPr>
              <a:t>3.Членство </a:t>
            </a:r>
            <a:r>
              <a:rPr lang="ru-RU" sz="2000" b="1" i="1" dirty="0">
                <a:latin typeface="Century" panose="02040604050505020304" pitchFamily="18" charset="0"/>
              </a:rPr>
              <a:t>у </a:t>
            </a:r>
            <a:r>
              <a:rPr lang="ru-RU" sz="2000" b="1" i="1" dirty="0" err="1">
                <a:latin typeface="Century" panose="02040604050505020304" pitchFamily="18" charset="0"/>
              </a:rPr>
              <a:t>міжнародних</a:t>
            </a:r>
            <a:r>
              <a:rPr lang="ru-RU" sz="2000" b="1" i="1" dirty="0">
                <a:latin typeface="Century" panose="02040604050505020304" pitchFamily="18" charset="0"/>
              </a:rPr>
              <a:t> </a:t>
            </a:r>
            <a:r>
              <a:rPr lang="ru-RU" sz="2000" b="1" i="1" dirty="0" err="1">
                <a:latin typeface="Century" panose="02040604050505020304" pitchFamily="18" charset="0"/>
              </a:rPr>
              <a:t>організаціях</a:t>
            </a:r>
            <a:r>
              <a:rPr lang="ru-RU" sz="2000" b="1" i="1" dirty="0">
                <a:latin typeface="Century" panose="02040604050505020304" pitchFamily="18" charset="0"/>
              </a:rPr>
              <a:t> -ООН, ОБСЄ, РЄ, МВФ, МБРР, СОТ, ЄС(з2004), НАТО (з 1999)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58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65">
        <p14:ferris dir="l"/>
      </p:transition>
    </mc:Choice>
    <mc:Fallback>
      <p:transition spd="slow" advTm="158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err="1" smtClean="0">
                <a:latin typeface="Century" panose="02040604050505020304" pitchFamily="18" charset="0"/>
              </a:rPr>
              <a:t>Культурні</a:t>
            </a:r>
            <a:r>
              <a:rPr lang="ru-RU" sz="4400" b="1" i="1" dirty="0" smtClean="0">
                <a:latin typeface="Century" panose="02040604050505020304" pitchFamily="18" charset="0"/>
              </a:rPr>
              <a:t> </a:t>
            </a:r>
            <a:r>
              <a:rPr lang="ru-RU" sz="4400" b="1" i="1" dirty="0" err="1" smtClean="0">
                <a:latin typeface="Century" panose="02040604050505020304" pitchFamily="18" charset="0"/>
              </a:rPr>
              <a:t>пам’ятки</a:t>
            </a:r>
            <a:r>
              <a:rPr lang="ru-RU" sz="4400" b="1" i="1" dirty="0" smtClean="0">
                <a:latin typeface="Century" panose="02040604050505020304" pitchFamily="18" charset="0"/>
              </a:rPr>
              <a:t> </a:t>
            </a:r>
            <a:r>
              <a:rPr lang="ru-RU" sz="4400" b="1" i="1" dirty="0" err="1" smtClean="0">
                <a:latin typeface="Century" panose="02040604050505020304" pitchFamily="18" charset="0"/>
              </a:rPr>
              <a:t>Угорщини</a:t>
            </a:r>
            <a:endParaRPr lang="ru-RU" sz="4400" b="1" i="1" dirty="0">
              <a:latin typeface="Century" panose="020406040505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3"/>
            <a:ext cx="4816497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327" y="3501010"/>
            <a:ext cx="4707928" cy="3111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364088" y="1916832"/>
            <a:ext cx="3456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Century" panose="02040604050505020304" pitchFamily="18" charset="0"/>
              </a:rPr>
              <a:t>Будапешт: береги Дунаю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7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7">
        <p14:ferris dir="l"/>
      </p:transition>
    </mc:Choice>
    <mc:Fallback>
      <p:transition spd="slow" advTm="60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0"/>
            <a:ext cx="82089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err="1">
                <a:latin typeface="Century" panose="02040604050505020304" pitchFamily="18" charset="0"/>
              </a:rPr>
              <a:t>Бенедиктинський</a:t>
            </a:r>
            <a:r>
              <a:rPr lang="ru-RU" sz="4400" b="1" i="1" dirty="0">
                <a:latin typeface="Century" panose="02040604050505020304" pitchFamily="18" charset="0"/>
              </a:rPr>
              <a:t> </a:t>
            </a:r>
            <a:r>
              <a:rPr lang="ru-RU" sz="4400" b="1" i="1" dirty="0" err="1">
                <a:latin typeface="Century" panose="02040604050505020304" pitchFamily="18" charset="0"/>
              </a:rPr>
              <a:t>монастир</a:t>
            </a:r>
            <a:r>
              <a:rPr lang="ru-RU" sz="4400" b="1" i="1" dirty="0">
                <a:latin typeface="Century" panose="02040604050505020304" pitchFamily="18" charset="0"/>
              </a:rPr>
              <a:t> </a:t>
            </a:r>
            <a:r>
              <a:rPr lang="ru-RU" sz="4400" b="1" i="1" dirty="0" err="1" smtClean="0">
                <a:latin typeface="Century" panose="02040604050505020304" pitchFamily="18" charset="0"/>
              </a:rPr>
              <a:t>Паннонхальма</a:t>
            </a:r>
            <a:endParaRPr lang="ru-RU" sz="4400" b="1" i="1" dirty="0"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68760"/>
            <a:ext cx="4659491" cy="3494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0" y="3599384"/>
            <a:ext cx="4660978" cy="3074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44824"/>
            <a:ext cx="6185966" cy="437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313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0">
        <p14:ferris dir="l"/>
      </p:transition>
    </mc:Choice>
    <mc:Fallback>
      <p:transition spd="slow" advTm="80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3" y="332656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>
                <a:latin typeface="Century" panose="02040604050505020304" pitchFamily="18" charset="0"/>
              </a:rPr>
              <a:t>Село </a:t>
            </a:r>
            <a:r>
              <a:rPr lang="ru-RU" sz="6000" b="1" i="1" dirty="0" err="1">
                <a:latin typeface="Century" panose="02040604050505020304" pitchFamily="18" charset="0"/>
              </a:rPr>
              <a:t>Холлоке</a:t>
            </a:r>
            <a:endParaRPr lang="ru-RU" sz="6000" b="1" i="1" dirty="0">
              <a:latin typeface="Century" panose="020406040505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386">
            <a:off x="3800123" y="1527317"/>
            <a:ext cx="5140052" cy="3547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6328">
            <a:off x="123980" y="2887654"/>
            <a:ext cx="6002836" cy="383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370">
            <a:off x="1384280" y="1763883"/>
            <a:ext cx="6317208" cy="3934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02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3">
        <p14:ferris dir="l"/>
      </p:transition>
    </mc:Choice>
    <mc:Fallback>
      <p:transition spd="slow" advTm="87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4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4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4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9|2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2481</TotalTime>
  <Words>156</Words>
  <Application>Microsoft Office PowerPoint</Application>
  <PresentationFormat>Экран (4:3)</PresentationFormat>
  <Paragraphs>27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Метро</vt:lpstr>
      <vt:lpstr>Угорщина</vt:lpstr>
      <vt:lpstr>Державна символіка Угорщини</vt:lpstr>
      <vt:lpstr>Презентация PowerPoint</vt:lpstr>
      <vt:lpstr>Презентация PowerPoint</vt:lpstr>
      <vt:lpstr>Презентация PowerPoint</vt:lpstr>
      <vt:lpstr>ЕГП Угорщини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Презентація Учениці 10-Б класу ЗОШ I-III ступенів №2  м.Роздільна Нєдєлку Тетяни   &lt; 2014 p.&gt;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Світова спадщина ЮНЕСКО</dc:title>
  <dc:creator>user</dc:creator>
  <cp:lastModifiedBy>user</cp:lastModifiedBy>
  <cp:revision>45</cp:revision>
  <dcterms:created xsi:type="dcterms:W3CDTF">2013-11-22T14:24:43Z</dcterms:created>
  <dcterms:modified xsi:type="dcterms:W3CDTF">2014-02-16T14:41:40Z</dcterms:modified>
</cp:coreProperties>
</file>