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1" r:id="rId3"/>
    <p:sldId id="257" r:id="rId4"/>
    <p:sldId id="260" r:id="rId5"/>
    <p:sldId id="259" r:id="rId6"/>
    <p:sldId id="268" r:id="rId7"/>
    <p:sldId id="265" r:id="rId8"/>
    <p:sldId id="264" r:id="rId9"/>
    <p:sldId id="271" r:id="rId10"/>
    <p:sldId id="267" r:id="rId11"/>
    <p:sldId id="272" r:id="rId12"/>
    <p:sldId id="270" r:id="rId13"/>
    <p:sldId id="274" r:id="rId14"/>
    <p:sldId id="275" r:id="rId15"/>
    <p:sldId id="276" r:id="rId16"/>
    <p:sldId id="277" r:id="rId17"/>
    <p:sldId id="281" r:id="rId18"/>
    <p:sldId id="282" r:id="rId19"/>
    <p:sldId id="284" r:id="rId20"/>
    <p:sldId id="285" r:id="rId21"/>
    <p:sldId id="286" r:id="rId22"/>
    <p:sldId id="269" r:id="rId23"/>
    <p:sldId id="279" r:id="rId24"/>
    <p:sldId id="280" r:id="rId25"/>
    <p:sldId id="283" r:id="rId26"/>
    <p:sldId id="289" r:id="rId27"/>
    <p:sldId id="287" r:id="rId28"/>
    <p:sldId id="278" r:id="rId29"/>
    <p:sldId id="262" r:id="rId30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FreesiaUPC" panose="020B0604020202020204" pitchFamily="34" charset="-34"/>
      <p:regular r:id="rId35"/>
      <p:bold r:id="rId36"/>
      <p:italic r:id="rId37"/>
      <p:boldItalic r:id="rId38"/>
    </p:embeddedFont>
    <p:embeddedFont>
      <p:font typeface="Wingdings 2" panose="05020102010507070707" pitchFamily="18" charset="2"/>
      <p:regular r:id="rId39"/>
    </p:embeddedFont>
    <p:embeddedFont>
      <p:font typeface="Shruti" panose="020B0502040204020203" pitchFamily="34" charset="0"/>
      <p:regular r:id="rId40"/>
      <p:bold r:id="rId41"/>
    </p:embeddedFont>
    <p:embeddedFont>
      <p:font typeface="Monotype Corsiva" panose="03010101010201010101" pitchFamily="66" charset="0"/>
      <p:italic r:id="rId42"/>
    </p:embeddedFont>
    <p:embeddedFont>
      <p:font typeface="Comic Sans MS" panose="030F0702030302020204" pitchFamily="66" charset="0"/>
      <p:regular r:id="rId43"/>
      <p:bold r:id="rId44"/>
    </p:embeddedFont>
    <p:embeddedFont>
      <p:font typeface="Alexandra Zeferino One" panose="03000500000000020003" pitchFamily="66" charset="0"/>
      <p:regular r:id="rId45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9966"/>
    <a:srgbClr val="FFFF66"/>
    <a:srgbClr val="660066"/>
    <a:srgbClr val="9933FF"/>
    <a:srgbClr val="006699"/>
    <a:srgbClr val="0099FF"/>
    <a:srgbClr val="66FF33"/>
    <a:srgbClr val="66CC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31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image" Target="../media/image3.jpeg"/><Relationship Id="rId4" Type="http://schemas.openxmlformats.org/officeDocument/2006/relationships/image" Target="../media/image6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6ED9DC-4B72-4322-A4D6-DD2F04E9B67E}" type="doc">
      <dgm:prSet loTypeId="urn:microsoft.com/office/officeart/2005/8/layout/vList4" loCatId="list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uk-UA"/>
        </a:p>
      </dgm:t>
    </dgm:pt>
    <dgm:pt modelId="{AEBDC1AF-9C5B-493E-85CB-8CDC4073EB72}">
      <dgm:prSet phldrT="[Текст]"/>
      <dgm:spPr>
        <a:solidFill>
          <a:srgbClr val="66CCFF">
            <a:alpha val="38824"/>
          </a:srgbClr>
        </a:solidFill>
      </dgm:spPr>
      <dgm:t>
        <a:bodyPr/>
        <a:lstStyle/>
        <a:p>
          <a:pPr algn="ctr"/>
          <a:r>
            <a:rPr lang="ru-RU" b="1" dirty="0" err="1" smtClean="0">
              <a:latin typeface="Monotype Corsiva" panose="03010101010201010101" pitchFamily="66" charset="0"/>
            </a:rPr>
            <a:t>Асиміляція</a:t>
          </a:r>
          <a:r>
            <a:rPr lang="ru-RU" b="1" dirty="0" smtClean="0">
              <a:latin typeface="Monotype Corsiva" panose="03010101010201010101" pitchFamily="66" charset="0"/>
            </a:rPr>
            <a:t> </a:t>
          </a:r>
          <a:r>
            <a:rPr lang="ru-RU" b="1" dirty="0" err="1" smtClean="0">
              <a:latin typeface="Monotype Corsiva" panose="03010101010201010101" pitchFamily="66" charset="0"/>
            </a:rPr>
            <a:t>східної</a:t>
          </a:r>
          <a:r>
            <a:rPr lang="ru-RU" b="1" dirty="0" smtClean="0">
              <a:latin typeface="Monotype Corsiva" panose="03010101010201010101" pitchFamily="66" charset="0"/>
            </a:rPr>
            <a:t> і </a:t>
          </a:r>
          <a:r>
            <a:rPr lang="ru-RU" b="1" dirty="0" err="1" smtClean="0">
              <a:latin typeface="Monotype Corsiva" panose="03010101010201010101" pitchFamily="66" charset="0"/>
            </a:rPr>
            <a:t>західної</a:t>
          </a:r>
          <a:r>
            <a:rPr lang="ru-RU" b="1" dirty="0" smtClean="0">
              <a:latin typeface="Monotype Corsiva" panose="03010101010201010101" pitchFamily="66" charset="0"/>
            </a:rPr>
            <a:t> культур — </a:t>
          </a:r>
          <a:r>
            <a:rPr lang="ru-RU" b="1" dirty="0" err="1" smtClean="0">
              <a:latin typeface="Monotype Corsiva" panose="03010101010201010101" pitchFamily="66" charset="0"/>
            </a:rPr>
            <a:t>підґрунтя</a:t>
          </a:r>
          <a:r>
            <a:rPr lang="ru-RU" b="1" dirty="0" smtClean="0">
              <a:latin typeface="Monotype Corsiva" panose="03010101010201010101" pitchFamily="66" charset="0"/>
            </a:rPr>
            <a:t> </a:t>
          </a:r>
          <a:r>
            <a:rPr lang="ru-RU" b="1" dirty="0" err="1" smtClean="0">
              <a:latin typeface="Monotype Corsiva" panose="03010101010201010101" pitchFamily="66" charset="0"/>
            </a:rPr>
            <a:t>мистецтва</a:t>
          </a:r>
          <a:r>
            <a:rPr lang="ru-RU" b="1" dirty="0" smtClean="0">
              <a:latin typeface="Monotype Corsiva" panose="03010101010201010101" pitchFamily="66" charset="0"/>
            </a:rPr>
            <a:t> </a:t>
          </a:r>
          <a:r>
            <a:rPr lang="ru-RU" b="1" dirty="0" err="1" smtClean="0">
              <a:latin typeface="Monotype Corsiva" panose="03010101010201010101" pitchFamily="66" charset="0"/>
            </a:rPr>
            <a:t>Іспанії</a:t>
          </a:r>
          <a:endParaRPr lang="uk-UA" dirty="0">
            <a:latin typeface="Monotype Corsiva" panose="03010101010201010101" pitchFamily="66" charset="0"/>
          </a:endParaRPr>
        </a:p>
      </dgm:t>
    </dgm:pt>
    <dgm:pt modelId="{DE6F0CC5-1F7D-4883-9D86-02FBF0B162AB}" type="parTrans" cxnId="{89C920E9-AB55-4FE5-9980-76E2ADF7E993}">
      <dgm:prSet/>
      <dgm:spPr/>
      <dgm:t>
        <a:bodyPr/>
        <a:lstStyle/>
        <a:p>
          <a:endParaRPr lang="uk-UA"/>
        </a:p>
      </dgm:t>
    </dgm:pt>
    <dgm:pt modelId="{09C9E5A9-04F4-4817-9EC6-8673C073F3D9}" type="sibTrans" cxnId="{89C920E9-AB55-4FE5-9980-76E2ADF7E993}">
      <dgm:prSet/>
      <dgm:spPr/>
      <dgm:t>
        <a:bodyPr/>
        <a:lstStyle/>
        <a:p>
          <a:endParaRPr lang="uk-UA"/>
        </a:p>
      </dgm:t>
    </dgm:pt>
    <dgm:pt modelId="{E38DACFD-83F2-405E-9F7E-F6682AC48CE9}">
      <dgm:prSet/>
      <dgm:spPr>
        <a:solidFill>
          <a:srgbClr val="006699">
            <a:alpha val="38824"/>
          </a:srgbClr>
        </a:solidFill>
      </dgm:spPr>
      <dgm:t>
        <a:bodyPr/>
        <a:lstStyle/>
        <a:p>
          <a:pPr algn="ctr"/>
          <a:r>
            <a:rPr lang="ru-RU" b="1" dirty="0" smtClean="0">
              <a:latin typeface="Monotype Corsiva" panose="03010101010201010101" pitchFamily="66" charset="0"/>
            </a:rPr>
            <a:t>Ель </a:t>
          </a:r>
          <a:r>
            <a:rPr lang="ru-RU" b="1" dirty="0" err="1" smtClean="0">
              <a:latin typeface="Monotype Corsiva" panose="03010101010201010101" pitchFamily="66" charset="0"/>
            </a:rPr>
            <a:t>Ґреко</a:t>
          </a:r>
          <a:r>
            <a:rPr lang="ru-RU" b="1" dirty="0" smtClean="0">
              <a:latin typeface="Monotype Corsiva" panose="03010101010201010101" pitchFamily="66" charset="0"/>
            </a:rPr>
            <a:t> — </a:t>
          </a:r>
          <a:r>
            <a:rPr lang="ru-RU" b="1" dirty="0" err="1" smtClean="0">
              <a:latin typeface="Monotype Corsiva" panose="03010101010201010101" pitchFamily="66" charset="0"/>
            </a:rPr>
            <a:t>поєднання</a:t>
          </a:r>
          <a:r>
            <a:rPr lang="ru-RU" b="1" dirty="0" smtClean="0">
              <a:latin typeface="Monotype Corsiva" panose="03010101010201010101" pitchFamily="66" charset="0"/>
            </a:rPr>
            <a:t> </a:t>
          </a:r>
          <a:r>
            <a:rPr lang="ru-RU" b="1" dirty="0" err="1" smtClean="0">
              <a:latin typeface="Monotype Corsiva" panose="03010101010201010101" pitchFamily="66" charset="0"/>
            </a:rPr>
            <a:t>візантійських</a:t>
          </a:r>
          <a:r>
            <a:rPr lang="ru-RU" b="1" dirty="0" smtClean="0">
              <a:latin typeface="Monotype Corsiva" panose="03010101010201010101" pitchFamily="66" charset="0"/>
            </a:rPr>
            <a:t> та </a:t>
          </a:r>
          <a:r>
            <a:rPr lang="ru-RU" b="1" dirty="0" err="1" smtClean="0">
              <a:latin typeface="Monotype Corsiva" panose="03010101010201010101" pitchFamily="66" charset="0"/>
            </a:rPr>
            <a:t>готичних</a:t>
          </a:r>
          <a:r>
            <a:rPr lang="ru-RU" b="1" dirty="0" smtClean="0">
              <a:latin typeface="Monotype Corsiva" panose="03010101010201010101" pitchFamily="66" charset="0"/>
            </a:rPr>
            <a:t> </a:t>
          </a:r>
          <a:r>
            <a:rPr lang="ru-RU" b="1" dirty="0" err="1" smtClean="0">
              <a:latin typeface="Monotype Corsiva" panose="03010101010201010101" pitchFamily="66" charset="0"/>
            </a:rPr>
            <a:t>традицій</a:t>
          </a:r>
          <a:r>
            <a:rPr lang="ru-RU" b="1" dirty="0" smtClean="0">
              <a:latin typeface="Monotype Corsiva" panose="03010101010201010101" pitchFamily="66" charset="0"/>
            </a:rPr>
            <a:t> у </a:t>
          </a:r>
          <a:r>
            <a:rPr lang="ru-RU" b="1" dirty="0" err="1" smtClean="0">
              <a:latin typeface="Monotype Corsiva" panose="03010101010201010101" pitchFamily="66" charset="0"/>
            </a:rPr>
            <a:t>творчості</a:t>
          </a:r>
          <a:r>
            <a:rPr lang="ru-RU" b="1" dirty="0" smtClean="0">
              <a:latin typeface="Monotype Corsiva" panose="03010101010201010101" pitchFamily="66" charset="0"/>
            </a:rPr>
            <a:t> </a:t>
          </a:r>
          <a:endParaRPr lang="uk-UA" b="1" dirty="0">
            <a:latin typeface="Monotype Corsiva" panose="03010101010201010101" pitchFamily="66" charset="0"/>
          </a:endParaRPr>
        </a:p>
      </dgm:t>
    </dgm:pt>
    <dgm:pt modelId="{04062DFD-E855-4BD3-826D-84AD286EEBAC}" type="parTrans" cxnId="{1840A8F6-885F-4556-9446-5FF442836E9C}">
      <dgm:prSet/>
      <dgm:spPr/>
      <dgm:t>
        <a:bodyPr/>
        <a:lstStyle/>
        <a:p>
          <a:endParaRPr lang="uk-UA"/>
        </a:p>
      </dgm:t>
    </dgm:pt>
    <dgm:pt modelId="{76524543-F96B-4FC6-8550-5DBA738641B9}" type="sibTrans" cxnId="{1840A8F6-885F-4556-9446-5FF442836E9C}">
      <dgm:prSet/>
      <dgm:spPr/>
      <dgm:t>
        <a:bodyPr/>
        <a:lstStyle/>
        <a:p>
          <a:endParaRPr lang="uk-UA"/>
        </a:p>
      </dgm:t>
    </dgm:pt>
    <dgm:pt modelId="{9E5A88F1-587F-44FF-A40F-F75931C6E151}">
      <dgm:prSet custT="1"/>
      <dgm:spPr>
        <a:solidFill>
          <a:srgbClr val="9933FF">
            <a:alpha val="36078"/>
          </a:srgbClr>
        </a:solidFill>
      </dgm:spPr>
      <dgm:t>
        <a:bodyPr/>
        <a:lstStyle/>
        <a:p>
          <a:pPr algn="ctr"/>
          <a:r>
            <a:rPr lang="uk-UA" sz="3600" b="1" dirty="0" err="1" smtClean="0">
              <a:latin typeface="Monotype Corsiva" panose="03010101010201010101" pitchFamily="66" charset="0"/>
            </a:rPr>
            <a:t>Франсиско</a:t>
          </a:r>
          <a:r>
            <a:rPr lang="uk-UA" sz="3600" b="1" dirty="0" smtClean="0">
              <a:latin typeface="Monotype Corsiva" panose="03010101010201010101" pitchFamily="66" charset="0"/>
            </a:rPr>
            <a:t> Гойя</a:t>
          </a:r>
          <a:endParaRPr lang="uk-UA" sz="3600" b="1" dirty="0">
            <a:latin typeface="Monotype Corsiva" panose="03010101010201010101" pitchFamily="66" charset="0"/>
          </a:endParaRPr>
        </a:p>
      </dgm:t>
    </dgm:pt>
    <dgm:pt modelId="{C834876A-05FB-4777-860F-73600D8C8FAF}" type="parTrans" cxnId="{E94D8EC2-B583-4A5E-8165-2A810B44A972}">
      <dgm:prSet/>
      <dgm:spPr/>
      <dgm:t>
        <a:bodyPr/>
        <a:lstStyle/>
        <a:p>
          <a:endParaRPr lang="uk-UA"/>
        </a:p>
      </dgm:t>
    </dgm:pt>
    <dgm:pt modelId="{660A0A5A-755B-45BD-B109-46FD5280C341}" type="sibTrans" cxnId="{E94D8EC2-B583-4A5E-8165-2A810B44A972}">
      <dgm:prSet/>
      <dgm:spPr/>
      <dgm:t>
        <a:bodyPr/>
        <a:lstStyle/>
        <a:p>
          <a:endParaRPr lang="uk-UA"/>
        </a:p>
      </dgm:t>
    </dgm:pt>
    <dgm:pt modelId="{B85C33B9-3CCF-46B3-9640-703BEDCF5BC3}">
      <dgm:prSet/>
      <dgm:spPr>
        <a:solidFill>
          <a:srgbClr val="660066">
            <a:alpha val="32157"/>
          </a:srgbClr>
        </a:solidFill>
      </dgm:spPr>
      <dgm:t>
        <a:bodyPr/>
        <a:lstStyle/>
        <a:p>
          <a:pPr algn="ctr"/>
          <a:r>
            <a:rPr lang="ru-RU" b="1" dirty="0" smtClean="0">
              <a:latin typeface="Monotype Corsiva" panose="03010101010201010101" pitchFamily="66" charset="0"/>
            </a:rPr>
            <a:t>Сальвадор </a:t>
          </a:r>
          <a:r>
            <a:rPr lang="ru-RU" b="1" dirty="0" err="1" smtClean="0">
              <a:latin typeface="Monotype Corsiva" panose="03010101010201010101" pitchFamily="66" charset="0"/>
            </a:rPr>
            <a:t>Далі</a:t>
          </a:r>
          <a:r>
            <a:rPr lang="ru-RU" b="1" dirty="0" smtClean="0">
              <a:latin typeface="Monotype Corsiva" panose="03010101010201010101" pitchFamily="66" charset="0"/>
            </a:rPr>
            <a:t> — </a:t>
          </a:r>
          <a:r>
            <a:rPr lang="ru-RU" b="1" dirty="0" err="1" smtClean="0">
              <a:latin typeface="Monotype Corsiva" panose="03010101010201010101" pitchFamily="66" charset="0"/>
            </a:rPr>
            <a:t>яскравий</a:t>
          </a:r>
          <a:r>
            <a:rPr lang="ru-RU" b="1" dirty="0" smtClean="0">
              <a:latin typeface="Monotype Corsiva" panose="03010101010201010101" pitchFamily="66" charset="0"/>
            </a:rPr>
            <a:t> </a:t>
          </a:r>
          <a:r>
            <a:rPr lang="ru-RU" b="1" dirty="0" err="1" smtClean="0">
              <a:latin typeface="Monotype Corsiva" panose="03010101010201010101" pitchFamily="66" charset="0"/>
            </a:rPr>
            <a:t>виразник</a:t>
          </a:r>
          <a:r>
            <a:rPr lang="ru-RU" b="1" dirty="0" smtClean="0">
              <a:latin typeface="Monotype Corsiva" panose="03010101010201010101" pitchFamily="66" charset="0"/>
            </a:rPr>
            <a:t> </a:t>
          </a:r>
          <a:r>
            <a:rPr lang="ru-RU" b="1" dirty="0" err="1" smtClean="0">
              <a:latin typeface="Monotype Corsiva" panose="03010101010201010101" pitchFamily="66" charset="0"/>
            </a:rPr>
            <a:t>модер­ністських</a:t>
          </a:r>
          <a:r>
            <a:rPr lang="ru-RU" b="1" dirty="0" smtClean="0">
              <a:latin typeface="Monotype Corsiva" panose="03010101010201010101" pitchFamily="66" charset="0"/>
            </a:rPr>
            <a:t> </a:t>
          </a:r>
          <a:r>
            <a:rPr lang="ru-RU" b="1" dirty="0" err="1" smtClean="0">
              <a:latin typeface="Monotype Corsiva" panose="03010101010201010101" pitchFamily="66" charset="0"/>
            </a:rPr>
            <a:t>течій</a:t>
          </a:r>
          <a:r>
            <a:rPr lang="ru-RU" b="1" dirty="0" smtClean="0">
              <a:latin typeface="Monotype Corsiva" panose="03010101010201010101" pitchFamily="66" charset="0"/>
            </a:rPr>
            <a:t> у </a:t>
          </a:r>
          <a:r>
            <a:rPr lang="ru-RU" b="1" dirty="0" err="1" smtClean="0">
              <a:latin typeface="Monotype Corsiva" panose="03010101010201010101" pitchFamily="66" charset="0"/>
            </a:rPr>
            <a:t>культурі</a:t>
          </a:r>
          <a:r>
            <a:rPr lang="ru-RU" b="1" dirty="0" smtClean="0">
              <a:latin typeface="Monotype Corsiva" panose="03010101010201010101" pitchFamily="66" charset="0"/>
            </a:rPr>
            <a:t> XX ст.</a:t>
          </a:r>
          <a:endParaRPr lang="uk-UA" b="1" dirty="0">
            <a:latin typeface="Monotype Corsiva" panose="03010101010201010101" pitchFamily="66" charset="0"/>
          </a:endParaRPr>
        </a:p>
      </dgm:t>
    </dgm:pt>
    <dgm:pt modelId="{844AB8BE-DFCB-4EEA-AAC5-6EB215AC817D}" type="parTrans" cxnId="{2D7FB649-4ED3-44DE-AFAA-347906B7626E}">
      <dgm:prSet/>
      <dgm:spPr/>
      <dgm:t>
        <a:bodyPr/>
        <a:lstStyle/>
        <a:p>
          <a:endParaRPr lang="uk-UA"/>
        </a:p>
      </dgm:t>
    </dgm:pt>
    <dgm:pt modelId="{581EE644-CF99-44D2-8CE1-8F7F392BDC8C}" type="sibTrans" cxnId="{2D7FB649-4ED3-44DE-AFAA-347906B7626E}">
      <dgm:prSet/>
      <dgm:spPr/>
      <dgm:t>
        <a:bodyPr/>
        <a:lstStyle/>
        <a:p>
          <a:endParaRPr lang="uk-UA"/>
        </a:p>
      </dgm:t>
    </dgm:pt>
    <dgm:pt modelId="{B954D611-0944-409E-B6F8-D1DB25821819}" type="pres">
      <dgm:prSet presAssocID="{686ED9DC-4B72-4322-A4D6-DD2F04E9B67E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4822C646-2733-4251-A191-7193C8ACF95F}" type="pres">
      <dgm:prSet presAssocID="{AEBDC1AF-9C5B-493E-85CB-8CDC4073EB72}" presName="comp" presStyleCnt="0"/>
      <dgm:spPr/>
    </dgm:pt>
    <dgm:pt modelId="{1946C237-FD6F-456A-B80F-0F00BCCBC74C}" type="pres">
      <dgm:prSet presAssocID="{AEBDC1AF-9C5B-493E-85CB-8CDC4073EB72}" presName="box" presStyleLbl="node1" presStyleIdx="0" presStyleCnt="4"/>
      <dgm:spPr/>
      <dgm:t>
        <a:bodyPr/>
        <a:lstStyle/>
        <a:p>
          <a:endParaRPr lang="uk-UA"/>
        </a:p>
      </dgm:t>
    </dgm:pt>
    <dgm:pt modelId="{7ECF3205-1F0E-477F-BCCC-363301B251A8}" type="pres">
      <dgm:prSet presAssocID="{AEBDC1AF-9C5B-493E-85CB-8CDC4073EB72}" presName="img" presStyleLbl="fgImgPlace1" presStyleIdx="0" presStyleCnt="4" custScaleX="111248" custScaleY="125000"/>
      <dgm:spPr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  <dgm:t>
        <a:bodyPr/>
        <a:lstStyle/>
        <a:p>
          <a:endParaRPr lang="uk-UA"/>
        </a:p>
      </dgm:t>
    </dgm:pt>
    <dgm:pt modelId="{72DF4556-5F3E-40F7-86C3-2078B7061E3F}" type="pres">
      <dgm:prSet presAssocID="{AEBDC1AF-9C5B-493E-85CB-8CDC4073EB7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5AFE9D5D-E847-4148-8D55-342D3DEEA00B}" type="pres">
      <dgm:prSet presAssocID="{09C9E5A9-04F4-4817-9EC6-8673C073F3D9}" presName="spacer" presStyleCnt="0"/>
      <dgm:spPr/>
    </dgm:pt>
    <dgm:pt modelId="{F795EAA5-D232-49E9-9D79-A9612617EF6E}" type="pres">
      <dgm:prSet presAssocID="{E38DACFD-83F2-405E-9F7E-F6682AC48CE9}" presName="comp" presStyleCnt="0"/>
      <dgm:spPr/>
    </dgm:pt>
    <dgm:pt modelId="{7CEC15B3-E545-4BC7-AD8C-B11D19E1D44D}" type="pres">
      <dgm:prSet presAssocID="{E38DACFD-83F2-405E-9F7E-F6682AC48CE9}" presName="box" presStyleLbl="node1" presStyleIdx="1" presStyleCnt="4"/>
      <dgm:spPr/>
      <dgm:t>
        <a:bodyPr/>
        <a:lstStyle/>
        <a:p>
          <a:endParaRPr lang="uk-UA"/>
        </a:p>
      </dgm:t>
    </dgm:pt>
    <dgm:pt modelId="{2711CECE-FAC6-4BB2-B37A-971CD9FE55F5}" type="pres">
      <dgm:prSet presAssocID="{E38DACFD-83F2-405E-9F7E-F6682AC48CE9}" presName="img" presStyleLbl="fgImgPlace1" presStyleIdx="1" presStyleCnt="4" custScaleX="108333" custScaleY="124971" custLinFactNeighborX="-2709" custLinFactNeighborY="-1167"/>
      <dgm:spPr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</dgm:spPr>
    </dgm:pt>
    <dgm:pt modelId="{B818FFFE-C4CB-4E3C-8CAA-FC65454CF366}" type="pres">
      <dgm:prSet presAssocID="{E38DACFD-83F2-405E-9F7E-F6682AC48CE9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5FA09D0-54D4-46C8-BC95-BFF5C1C6E255}" type="pres">
      <dgm:prSet presAssocID="{76524543-F96B-4FC6-8550-5DBA738641B9}" presName="spacer" presStyleCnt="0"/>
      <dgm:spPr/>
    </dgm:pt>
    <dgm:pt modelId="{AC016579-399B-499D-9C73-34F256B8848E}" type="pres">
      <dgm:prSet presAssocID="{9E5A88F1-587F-44FF-A40F-F75931C6E151}" presName="comp" presStyleCnt="0"/>
      <dgm:spPr/>
    </dgm:pt>
    <dgm:pt modelId="{4A94D311-0ABF-4423-ADF6-717A12B57D84}" type="pres">
      <dgm:prSet presAssocID="{9E5A88F1-587F-44FF-A40F-F75931C6E151}" presName="box" presStyleLbl="node1" presStyleIdx="2" presStyleCnt="4"/>
      <dgm:spPr/>
      <dgm:t>
        <a:bodyPr/>
        <a:lstStyle/>
        <a:p>
          <a:endParaRPr lang="uk-UA"/>
        </a:p>
      </dgm:t>
    </dgm:pt>
    <dgm:pt modelId="{E233606D-1D58-4E4A-BE29-8D74C2C9B428}" type="pres">
      <dgm:prSet presAssocID="{9E5A88F1-587F-44FF-A40F-F75931C6E151}" presName="img" presStyleLbl="fgImgPlace1" presStyleIdx="2" presStyleCnt="4" custScaleX="111248" custScaleY="124971"/>
      <dgm:spPr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</dgm:spPr>
    </dgm:pt>
    <dgm:pt modelId="{49484534-29A6-431C-862A-BEE114BEE67C}" type="pres">
      <dgm:prSet presAssocID="{9E5A88F1-587F-44FF-A40F-F75931C6E151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C498B862-303A-476F-8B57-67CE6CABBF16}" type="pres">
      <dgm:prSet presAssocID="{660A0A5A-755B-45BD-B109-46FD5280C341}" presName="spacer" presStyleCnt="0"/>
      <dgm:spPr/>
    </dgm:pt>
    <dgm:pt modelId="{2C5B7B46-2795-4785-A5C8-66F0C7E31D74}" type="pres">
      <dgm:prSet presAssocID="{B85C33B9-3CCF-46B3-9640-703BEDCF5BC3}" presName="comp" presStyleCnt="0"/>
      <dgm:spPr/>
    </dgm:pt>
    <dgm:pt modelId="{87D12F5D-0255-497A-BA98-273C11F2F25F}" type="pres">
      <dgm:prSet presAssocID="{B85C33B9-3CCF-46B3-9640-703BEDCF5BC3}" presName="box" presStyleLbl="node1" presStyleIdx="3" presStyleCnt="4"/>
      <dgm:spPr/>
      <dgm:t>
        <a:bodyPr/>
        <a:lstStyle/>
        <a:p>
          <a:endParaRPr lang="uk-UA"/>
        </a:p>
      </dgm:t>
    </dgm:pt>
    <dgm:pt modelId="{D6090440-6015-4686-8856-058C5098A05A}" type="pres">
      <dgm:prSet presAssocID="{B85C33B9-3CCF-46B3-9640-703BEDCF5BC3}" presName="img" presStyleLbl="fgImgPlace1" presStyleIdx="3" presStyleCnt="4" custScaleX="111238" custScaleY="124971"/>
      <dgm:spPr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</dgm:spPr>
    </dgm:pt>
    <dgm:pt modelId="{8F371901-5516-46FD-962D-A1B301746D9E}" type="pres">
      <dgm:prSet presAssocID="{B85C33B9-3CCF-46B3-9640-703BEDCF5BC3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CC350BC6-1467-4500-B94D-7E18A2D6400D}" type="presOf" srcId="{E38DACFD-83F2-405E-9F7E-F6682AC48CE9}" destId="{7CEC15B3-E545-4BC7-AD8C-B11D19E1D44D}" srcOrd="0" destOrd="0" presId="urn:microsoft.com/office/officeart/2005/8/layout/vList4"/>
    <dgm:cxn modelId="{0ADE7B57-C44D-4F94-A4A1-F5354820DED5}" type="presOf" srcId="{AEBDC1AF-9C5B-493E-85CB-8CDC4073EB72}" destId="{1946C237-FD6F-456A-B80F-0F00BCCBC74C}" srcOrd="0" destOrd="0" presId="urn:microsoft.com/office/officeart/2005/8/layout/vList4"/>
    <dgm:cxn modelId="{3694A935-F004-4BD1-88C7-657EB2817EC5}" type="presOf" srcId="{9E5A88F1-587F-44FF-A40F-F75931C6E151}" destId="{4A94D311-0ABF-4423-ADF6-717A12B57D84}" srcOrd="0" destOrd="0" presId="urn:microsoft.com/office/officeart/2005/8/layout/vList4"/>
    <dgm:cxn modelId="{89C920E9-AB55-4FE5-9980-76E2ADF7E993}" srcId="{686ED9DC-4B72-4322-A4D6-DD2F04E9B67E}" destId="{AEBDC1AF-9C5B-493E-85CB-8CDC4073EB72}" srcOrd="0" destOrd="0" parTransId="{DE6F0CC5-1F7D-4883-9D86-02FBF0B162AB}" sibTransId="{09C9E5A9-04F4-4817-9EC6-8673C073F3D9}"/>
    <dgm:cxn modelId="{37F82B0E-6272-4641-AC9C-714BE3F109D3}" type="presOf" srcId="{9E5A88F1-587F-44FF-A40F-F75931C6E151}" destId="{49484534-29A6-431C-862A-BEE114BEE67C}" srcOrd="1" destOrd="0" presId="urn:microsoft.com/office/officeart/2005/8/layout/vList4"/>
    <dgm:cxn modelId="{7C719F06-C0B0-4A9D-87EF-03A525D76D55}" type="presOf" srcId="{E38DACFD-83F2-405E-9F7E-F6682AC48CE9}" destId="{B818FFFE-C4CB-4E3C-8CAA-FC65454CF366}" srcOrd="1" destOrd="0" presId="urn:microsoft.com/office/officeart/2005/8/layout/vList4"/>
    <dgm:cxn modelId="{BD3C29CF-05A6-4B4F-A9E9-60CF11E9707E}" type="presOf" srcId="{AEBDC1AF-9C5B-493E-85CB-8CDC4073EB72}" destId="{72DF4556-5F3E-40F7-86C3-2078B7061E3F}" srcOrd="1" destOrd="0" presId="urn:microsoft.com/office/officeart/2005/8/layout/vList4"/>
    <dgm:cxn modelId="{1840A8F6-885F-4556-9446-5FF442836E9C}" srcId="{686ED9DC-4B72-4322-A4D6-DD2F04E9B67E}" destId="{E38DACFD-83F2-405E-9F7E-F6682AC48CE9}" srcOrd="1" destOrd="0" parTransId="{04062DFD-E855-4BD3-826D-84AD286EEBAC}" sibTransId="{76524543-F96B-4FC6-8550-5DBA738641B9}"/>
    <dgm:cxn modelId="{8DCB972A-AC0A-4816-8FBD-16C7E5B09758}" type="presOf" srcId="{B85C33B9-3CCF-46B3-9640-703BEDCF5BC3}" destId="{8F371901-5516-46FD-962D-A1B301746D9E}" srcOrd="1" destOrd="0" presId="urn:microsoft.com/office/officeart/2005/8/layout/vList4"/>
    <dgm:cxn modelId="{2D7FB649-4ED3-44DE-AFAA-347906B7626E}" srcId="{686ED9DC-4B72-4322-A4D6-DD2F04E9B67E}" destId="{B85C33B9-3CCF-46B3-9640-703BEDCF5BC3}" srcOrd="3" destOrd="0" parTransId="{844AB8BE-DFCB-4EEA-AAC5-6EB215AC817D}" sibTransId="{581EE644-CF99-44D2-8CE1-8F7F392BDC8C}"/>
    <dgm:cxn modelId="{2D33471B-F468-4D15-A6C3-55A0DDB715E1}" type="presOf" srcId="{686ED9DC-4B72-4322-A4D6-DD2F04E9B67E}" destId="{B954D611-0944-409E-B6F8-D1DB25821819}" srcOrd="0" destOrd="0" presId="urn:microsoft.com/office/officeart/2005/8/layout/vList4"/>
    <dgm:cxn modelId="{E771EF0C-186B-4B87-B65D-98F41A10C8AE}" type="presOf" srcId="{B85C33B9-3CCF-46B3-9640-703BEDCF5BC3}" destId="{87D12F5D-0255-497A-BA98-273C11F2F25F}" srcOrd="0" destOrd="0" presId="urn:microsoft.com/office/officeart/2005/8/layout/vList4"/>
    <dgm:cxn modelId="{E94D8EC2-B583-4A5E-8165-2A810B44A972}" srcId="{686ED9DC-4B72-4322-A4D6-DD2F04E9B67E}" destId="{9E5A88F1-587F-44FF-A40F-F75931C6E151}" srcOrd="2" destOrd="0" parTransId="{C834876A-05FB-4777-860F-73600D8C8FAF}" sibTransId="{660A0A5A-755B-45BD-B109-46FD5280C341}"/>
    <dgm:cxn modelId="{9AAA1092-EE17-4038-B3EC-97AC145134E5}" type="presParOf" srcId="{B954D611-0944-409E-B6F8-D1DB25821819}" destId="{4822C646-2733-4251-A191-7193C8ACF95F}" srcOrd="0" destOrd="0" presId="urn:microsoft.com/office/officeart/2005/8/layout/vList4"/>
    <dgm:cxn modelId="{F607F5F9-CAAD-463A-AAA4-D4FFBEBCE5D4}" type="presParOf" srcId="{4822C646-2733-4251-A191-7193C8ACF95F}" destId="{1946C237-FD6F-456A-B80F-0F00BCCBC74C}" srcOrd="0" destOrd="0" presId="urn:microsoft.com/office/officeart/2005/8/layout/vList4"/>
    <dgm:cxn modelId="{29581DCA-DC84-42B3-9458-3E9410A4A5BC}" type="presParOf" srcId="{4822C646-2733-4251-A191-7193C8ACF95F}" destId="{7ECF3205-1F0E-477F-BCCC-363301B251A8}" srcOrd="1" destOrd="0" presId="urn:microsoft.com/office/officeart/2005/8/layout/vList4"/>
    <dgm:cxn modelId="{D5CD552E-F23F-4C10-BECC-BB390814D3F9}" type="presParOf" srcId="{4822C646-2733-4251-A191-7193C8ACF95F}" destId="{72DF4556-5F3E-40F7-86C3-2078B7061E3F}" srcOrd="2" destOrd="0" presId="urn:microsoft.com/office/officeart/2005/8/layout/vList4"/>
    <dgm:cxn modelId="{C8A4E06F-B29A-46FC-8790-25DAF01709A9}" type="presParOf" srcId="{B954D611-0944-409E-B6F8-D1DB25821819}" destId="{5AFE9D5D-E847-4148-8D55-342D3DEEA00B}" srcOrd="1" destOrd="0" presId="urn:microsoft.com/office/officeart/2005/8/layout/vList4"/>
    <dgm:cxn modelId="{7E6F5152-6983-4019-9782-5923963FAE40}" type="presParOf" srcId="{B954D611-0944-409E-B6F8-D1DB25821819}" destId="{F795EAA5-D232-49E9-9D79-A9612617EF6E}" srcOrd="2" destOrd="0" presId="urn:microsoft.com/office/officeart/2005/8/layout/vList4"/>
    <dgm:cxn modelId="{89188280-2212-4FE3-9244-8B252494557D}" type="presParOf" srcId="{F795EAA5-D232-49E9-9D79-A9612617EF6E}" destId="{7CEC15B3-E545-4BC7-AD8C-B11D19E1D44D}" srcOrd="0" destOrd="0" presId="urn:microsoft.com/office/officeart/2005/8/layout/vList4"/>
    <dgm:cxn modelId="{2932FACA-E8A0-4E0C-A188-676B0CF98385}" type="presParOf" srcId="{F795EAA5-D232-49E9-9D79-A9612617EF6E}" destId="{2711CECE-FAC6-4BB2-B37A-971CD9FE55F5}" srcOrd="1" destOrd="0" presId="urn:microsoft.com/office/officeart/2005/8/layout/vList4"/>
    <dgm:cxn modelId="{5A71A45E-7B80-4C2C-AC14-D224CA3F9176}" type="presParOf" srcId="{F795EAA5-D232-49E9-9D79-A9612617EF6E}" destId="{B818FFFE-C4CB-4E3C-8CAA-FC65454CF366}" srcOrd="2" destOrd="0" presId="urn:microsoft.com/office/officeart/2005/8/layout/vList4"/>
    <dgm:cxn modelId="{44FD207E-88F8-49D2-82AB-9B204DF1BE34}" type="presParOf" srcId="{B954D611-0944-409E-B6F8-D1DB25821819}" destId="{65FA09D0-54D4-46C8-BC95-BFF5C1C6E255}" srcOrd="3" destOrd="0" presId="urn:microsoft.com/office/officeart/2005/8/layout/vList4"/>
    <dgm:cxn modelId="{0190A362-E710-420D-9F16-2EC027D66243}" type="presParOf" srcId="{B954D611-0944-409E-B6F8-D1DB25821819}" destId="{AC016579-399B-499D-9C73-34F256B8848E}" srcOrd="4" destOrd="0" presId="urn:microsoft.com/office/officeart/2005/8/layout/vList4"/>
    <dgm:cxn modelId="{765DE061-DA98-491F-9B51-04A6B212E310}" type="presParOf" srcId="{AC016579-399B-499D-9C73-34F256B8848E}" destId="{4A94D311-0ABF-4423-ADF6-717A12B57D84}" srcOrd="0" destOrd="0" presId="urn:microsoft.com/office/officeart/2005/8/layout/vList4"/>
    <dgm:cxn modelId="{7FFBD4A0-26EA-47DB-98F9-F645EBA96859}" type="presParOf" srcId="{AC016579-399B-499D-9C73-34F256B8848E}" destId="{E233606D-1D58-4E4A-BE29-8D74C2C9B428}" srcOrd="1" destOrd="0" presId="urn:microsoft.com/office/officeart/2005/8/layout/vList4"/>
    <dgm:cxn modelId="{12D5B894-0A00-4864-A88E-EDB18F30DD2B}" type="presParOf" srcId="{AC016579-399B-499D-9C73-34F256B8848E}" destId="{49484534-29A6-431C-862A-BEE114BEE67C}" srcOrd="2" destOrd="0" presId="urn:microsoft.com/office/officeart/2005/8/layout/vList4"/>
    <dgm:cxn modelId="{48289311-60A3-46EF-BD85-CB4070A835C2}" type="presParOf" srcId="{B954D611-0944-409E-B6F8-D1DB25821819}" destId="{C498B862-303A-476F-8B57-67CE6CABBF16}" srcOrd="5" destOrd="0" presId="urn:microsoft.com/office/officeart/2005/8/layout/vList4"/>
    <dgm:cxn modelId="{C5623681-6472-4135-8CDA-A902E1C7732A}" type="presParOf" srcId="{B954D611-0944-409E-B6F8-D1DB25821819}" destId="{2C5B7B46-2795-4785-A5C8-66F0C7E31D74}" srcOrd="6" destOrd="0" presId="urn:microsoft.com/office/officeart/2005/8/layout/vList4"/>
    <dgm:cxn modelId="{8A8A3E99-A6FD-4E92-BD11-2BC3EF0C3BE0}" type="presParOf" srcId="{2C5B7B46-2795-4785-A5C8-66F0C7E31D74}" destId="{87D12F5D-0255-497A-BA98-273C11F2F25F}" srcOrd="0" destOrd="0" presId="urn:microsoft.com/office/officeart/2005/8/layout/vList4"/>
    <dgm:cxn modelId="{547B499A-CE7E-4E29-B92A-54C4D4B51AC4}" type="presParOf" srcId="{2C5B7B46-2795-4785-A5C8-66F0C7E31D74}" destId="{D6090440-6015-4686-8856-058C5098A05A}" srcOrd="1" destOrd="0" presId="urn:microsoft.com/office/officeart/2005/8/layout/vList4"/>
    <dgm:cxn modelId="{50F991E0-189B-4910-A4A5-A034A470EE46}" type="presParOf" srcId="{2C5B7B46-2795-4785-A5C8-66F0C7E31D74}" destId="{8F371901-5516-46FD-962D-A1B301746D9E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46C237-FD6F-456A-B80F-0F00BCCBC74C}">
      <dsp:nvSpPr>
        <dsp:cNvPr id="0" name=""/>
        <dsp:cNvSpPr/>
      </dsp:nvSpPr>
      <dsp:spPr>
        <a:xfrm>
          <a:off x="0" y="0"/>
          <a:ext cx="8640960" cy="1188272"/>
        </a:xfrm>
        <a:prstGeom prst="roundRect">
          <a:avLst>
            <a:gd name="adj" fmla="val 10000"/>
          </a:avLst>
        </a:prstGeom>
        <a:solidFill>
          <a:srgbClr val="66CCFF">
            <a:alpha val="3882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err="1" smtClean="0">
              <a:latin typeface="Monotype Corsiva" panose="03010101010201010101" pitchFamily="66" charset="0"/>
            </a:rPr>
            <a:t>Асиміляція</a:t>
          </a:r>
          <a:r>
            <a:rPr lang="ru-RU" sz="3300" b="1" kern="1200" dirty="0" smtClean="0">
              <a:latin typeface="Monotype Corsiva" panose="03010101010201010101" pitchFamily="66" charset="0"/>
            </a:rPr>
            <a:t>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східної</a:t>
          </a:r>
          <a:r>
            <a:rPr lang="ru-RU" sz="3300" b="1" kern="1200" dirty="0" smtClean="0">
              <a:latin typeface="Monotype Corsiva" panose="03010101010201010101" pitchFamily="66" charset="0"/>
            </a:rPr>
            <a:t> і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західної</a:t>
          </a:r>
          <a:r>
            <a:rPr lang="ru-RU" sz="3300" b="1" kern="1200" dirty="0" smtClean="0">
              <a:latin typeface="Monotype Corsiva" panose="03010101010201010101" pitchFamily="66" charset="0"/>
            </a:rPr>
            <a:t> культур —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підґрунтя</a:t>
          </a:r>
          <a:r>
            <a:rPr lang="ru-RU" sz="3300" b="1" kern="1200" dirty="0" smtClean="0">
              <a:latin typeface="Monotype Corsiva" panose="03010101010201010101" pitchFamily="66" charset="0"/>
            </a:rPr>
            <a:t>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мистецтва</a:t>
          </a:r>
          <a:r>
            <a:rPr lang="ru-RU" sz="3300" b="1" kern="1200" dirty="0" smtClean="0">
              <a:latin typeface="Monotype Corsiva" panose="03010101010201010101" pitchFamily="66" charset="0"/>
            </a:rPr>
            <a:t>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Іспанії</a:t>
          </a:r>
          <a:endParaRPr lang="uk-UA" sz="3300" kern="1200" dirty="0">
            <a:latin typeface="Monotype Corsiva" panose="03010101010201010101" pitchFamily="66" charset="0"/>
          </a:endParaRPr>
        </a:p>
      </dsp:txBody>
      <dsp:txXfrm>
        <a:off x="1847019" y="0"/>
        <a:ext cx="6793940" cy="1188272"/>
      </dsp:txXfrm>
    </dsp:sp>
    <dsp:sp modelId="{7ECF3205-1F0E-477F-BCCC-363301B251A8}">
      <dsp:nvSpPr>
        <dsp:cNvPr id="0" name=""/>
        <dsp:cNvSpPr/>
      </dsp:nvSpPr>
      <dsp:spPr>
        <a:xfrm>
          <a:off x="21633" y="0"/>
          <a:ext cx="1922579" cy="1188272"/>
        </a:xfrm>
        <a:prstGeom prst="ellipse">
          <a:avLst/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CEC15B3-E545-4BC7-AD8C-B11D19E1D44D}">
      <dsp:nvSpPr>
        <dsp:cNvPr id="0" name=""/>
        <dsp:cNvSpPr/>
      </dsp:nvSpPr>
      <dsp:spPr>
        <a:xfrm>
          <a:off x="0" y="1307099"/>
          <a:ext cx="8640960" cy="1188272"/>
        </a:xfrm>
        <a:prstGeom prst="roundRect">
          <a:avLst>
            <a:gd name="adj" fmla="val 10000"/>
          </a:avLst>
        </a:prstGeom>
        <a:solidFill>
          <a:srgbClr val="006699">
            <a:alpha val="38824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Monotype Corsiva" panose="03010101010201010101" pitchFamily="66" charset="0"/>
            </a:rPr>
            <a:t>Ель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Ґреко</a:t>
          </a:r>
          <a:r>
            <a:rPr lang="ru-RU" sz="3300" b="1" kern="1200" dirty="0" smtClean="0">
              <a:latin typeface="Monotype Corsiva" panose="03010101010201010101" pitchFamily="66" charset="0"/>
            </a:rPr>
            <a:t> —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поєднання</a:t>
          </a:r>
          <a:r>
            <a:rPr lang="ru-RU" sz="3300" b="1" kern="1200" dirty="0" smtClean="0">
              <a:latin typeface="Monotype Corsiva" panose="03010101010201010101" pitchFamily="66" charset="0"/>
            </a:rPr>
            <a:t>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візантійських</a:t>
          </a:r>
          <a:r>
            <a:rPr lang="ru-RU" sz="3300" b="1" kern="1200" dirty="0" smtClean="0">
              <a:latin typeface="Monotype Corsiva" panose="03010101010201010101" pitchFamily="66" charset="0"/>
            </a:rPr>
            <a:t> та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готичних</a:t>
          </a:r>
          <a:r>
            <a:rPr lang="ru-RU" sz="3300" b="1" kern="1200" dirty="0" smtClean="0">
              <a:latin typeface="Monotype Corsiva" panose="03010101010201010101" pitchFamily="66" charset="0"/>
            </a:rPr>
            <a:t>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традицій</a:t>
          </a:r>
          <a:r>
            <a:rPr lang="ru-RU" sz="3300" b="1" kern="1200" dirty="0" smtClean="0">
              <a:latin typeface="Monotype Corsiva" panose="03010101010201010101" pitchFamily="66" charset="0"/>
            </a:rPr>
            <a:t> у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творчості</a:t>
          </a:r>
          <a:r>
            <a:rPr lang="ru-RU" sz="3300" b="1" kern="1200" dirty="0" smtClean="0">
              <a:latin typeface="Monotype Corsiva" panose="03010101010201010101" pitchFamily="66" charset="0"/>
            </a:rPr>
            <a:t> </a:t>
          </a:r>
          <a:endParaRPr lang="uk-UA" sz="3300" b="1" kern="1200" dirty="0">
            <a:latin typeface="Monotype Corsiva" panose="03010101010201010101" pitchFamily="66" charset="0"/>
          </a:endParaRPr>
        </a:p>
      </dsp:txBody>
      <dsp:txXfrm>
        <a:off x="1847019" y="1307099"/>
        <a:ext cx="6793940" cy="1188272"/>
      </dsp:txXfrm>
    </dsp:sp>
    <dsp:sp modelId="{2711CECE-FAC6-4BB2-B37A-971CD9FE55F5}">
      <dsp:nvSpPr>
        <dsp:cNvPr id="0" name=""/>
        <dsp:cNvSpPr/>
      </dsp:nvSpPr>
      <dsp:spPr>
        <a:xfrm>
          <a:off x="5" y="1296144"/>
          <a:ext cx="1872202" cy="118799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6000" b="-56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A94D311-0ABF-4423-ADF6-717A12B57D84}">
      <dsp:nvSpPr>
        <dsp:cNvPr id="0" name=""/>
        <dsp:cNvSpPr/>
      </dsp:nvSpPr>
      <dsp:spPr>
        <a:xfrm>
          <a:off x="0" y="2614199"/>
          <a:ext cx="8640960" cy="1188272"/>
        </a:xfrm>
        <a:prstGeom prst="roundRect">
          <a:avLst>
            <a:gd name="adj" fmla="val 10000"/>
          </a:avLst>
        </a:prstGeom>
        <a:solidFill>
          <a:srgbClr val="9933FF">
            <a:alpha val="36078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600" b="1" kern="1200" dirty="0" err="1" smtClean="0">
              <a:latin typeface="Monotype Corsiva" panose="03010101010201010101" pitchFamily="66" charset="0"/>
            </a:rPr>
            <a:t>Франсиско</a:t>
          </a:r>
          <a:r>
            <a:rPr lang="uk-UA" sz="3600" b="1" kern="1200" dirty="0" smtClean="0">
              <a:latin typeface="Monotype Corsiva" panose="03010101010201010101" pitchFamily="66" charset="0"/>
            </a:rPr>
            <a:t> Гойя</a:t>
          </a:r>
          <a:endParaRPr lang="uk-UA" sz="3600" b="1" kern="1200" dirty="0">
            <a:latin typeface="Monotype Corsiva" panose="03010101010201010101" pitchFamily="66" charset="0"/>
          </a:endParaRPr>
        </a:p>
      </dsp:txBody>
      <dsp:txXfrm>
        <a:off x="1847019" y="2614199"/>
        <a:ext cx="6793940" cy="1188272"/>
      </dsp:txXfrm>
    </dsp:sp>
    <dsp:sp modelId="{E233606D-1D58-4E4A-BE29-8D74C2C9B428}">
      <dsp:nvSpPr>
        <dsp:cNvPr id="0" name=""/>
        <dsp:cNvSpPr/>
      </dsp:nvSpPr>
      <dsp:spPr>
        <a:xfrm>
          <a:off x="21633" y="2614337"/>
          <a:ext cx="1922579" cy="118799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9000" b="-39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D12F5D-0255-497A-BA98-273C11F2F25F}">
      <dsp:nvSpPr>
        <dsp:cNvPr id="0" name=""/>
        <dsp:cNvSpPr/>
      </dsp:nvSpPr>
      <dsp:spPr>
        <a:xfrm>
          <a:off x="0" y="3921299"/>
          <a:ext cx="8640960" cy="1188272"/>
        </a:xfrm>
        <a:prstGeom prst="roundRect">
          <a:avLst>
            <a:gd name="adj" fmla="val 10000"/>
          </a:avLst>
        </a:prstGeom>
        <a:solidFill>
          <a:srgbClr val="660066">
            <a:alpha val="32157"/>
          </a:srgb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b="1" kern="1200" dirty="0" smtClean="0">
              <a:latin typeface="Monotype Corsiva" panose="03010101010201010101" pitchFamily="66" charset="0"/>
            </a:rPr>
            <a:t>Сальвадор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Далі</a:t>
          </a:r>
          <a:r>
            <a:rPr lang="ru-RU" sz="3300" b="1" kern="1200" dirty="0" smtClean="0">
              <a:latin typeface="Monotype Corsiva" panose="03010101010201010101" pitchFamily="66" charset="0"/>
            </a:rPr>
            <a:t> —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яскравий</a:t>
          </a:r>
          <a:r>
            <a:rPr lang="ru-RU" sz="3300" b="1" kern="1200" dirty="0" smtClean="0">
              <a:latin typeface="Monotype Corsiva" panose="03010101010201010101" pitchFamily="66" charset="0"/>
            </a:rPr>
            <a:t>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виразник</a:t>
          </a:r>
          <a:r>
            <a:rPr lang="ru-RU" sz="3300" b="1" kern="1200" dirty="0" smtClean="0">
              <a:latin typeface="Monotype Corsiva" panose="03010101010201010101" pitchFamily="66" charset="0"/>
            </a:rPr>
            <a:t>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модер­ністських</a:t>
          </a:r>
          <a:r>
            <a:rPr lang="ru-RU" sz="3300" b="1" kern="1200" dirty="0" smtClean="0">
              <a:latin typeface="Monotype Corsiva" panose="03010101010201010101" pitchFamily="66" charset="0"/>
            </a:rPr>
            <a:t>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течій</a:t>
          </a:r>
          <a:r>
            <a:rPr lang="ru-RU" sz="3300" b="1" kern="1200" dirty="0" smtClean="0">
              <a:latin typeface="Monotype Corsiva" panose="03010101010201010101" pitchFamily="66" charset="0"/>
            </a:rPr>
            <a:t> у </a:t>
          </a:r>
          <a:r>
            <a:rPr lang="ru-RU" sz="3300" b="1" kern="1200" dirty="0" err="1" smtClean="0">
              <a:latin typeface="Monotype Corsiva" panose="03010101010201010101" pitchFamily="66" charset="0"/>
            </a:rPr>
            <a:t>культурі</a:t>
          </a:r>
          <a:r>
            <a:rPr lang="ru-RU" sz="3300" b="1" kern="1200" dirty="0" smtClean="0">
              <a:latin typeface="Monotype Corsiva" panose="03010101010201010101" pitchFamily="66" charset="0"/>
            </a:rPr>
            <a:t> XX ст.</a:t>
          </a:r>
          <a:endParaRPr lang="uk-UA" sz="3300" b="1" kern="1200" dirty="0">
            <a:latin typeface="Monotype Corsiva" panose="03010101010201010101" pitchFamily="66" charset="0"/>
          </a:endParaRPr>
        </a:p>
      </dsp:txBody>
      <dsp:txXfrm>
        <a:off x="1847019" y="3921299"/>
        <a:ext cx="6793940" cy="1188272"/>
      </dsp:txXfrm>
    </dsp:sp>
    <dsp:sp modelId="{D6090440-6015-4686-8856-058C5098A05A}">
      <dsp:nvSpPr>
        <dsp:cNvPr id="0" name=""/>
        <dsp:cNvSpPr/>
      </dsp:nvSpPr>
      <dsp:spPr>
        <a:xfrm>
          <a:off x="21720" y="3921437"/>
          <a:ext cx="1922406" cy="1187996"/>
        </a:xfrm>
        <a:prstGeom prst="ellipse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8000" b="-18000"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383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76639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909493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CC52B-E684-496D-AAE3-8713C229E9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9706398"/>
      </p:ext>
    </p:extLst>
  </p:cSld>
  <p:clrMapOvr>
    <a:masterClrMapping/>
  </p:clrMapOvr>
  <p:transition>
    <p:wedg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85FA18-8224-4979-AD62-8BF065DBAB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Rectangle 28"/>
          <p:cNvSpPr>
            <a:spLocks noGrp="1" noChangeArrowheads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3421147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0494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0982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25755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5508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145728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245049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3136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667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88F73-D485-4226-948F-521B3F1CB3E5}" type="datetimeFigureOut">
              <a:rPr lang="uk-UA" smtClean="0"/>
              <a:t>24.09.2013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C20423-5188-49BF-AD5D-1CC303F0CA8B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0419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728192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199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Іспанія</a:t>
            </a:r>
            <a:endParaRPr lang="uk-UA" sz="199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exandra Zeferino One" panose="03000500000000020003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97152"/>
            <a:ext cx="6400800" cy="1752600"/>
          </a:xfrm>
        </p:spPr>
        <p:txBody>
          <a:bodyPr>
            <a:noAutofit/>
          </a:bodyPr>
          <a:lstStyle/>
          <a:p>
            <a:r>
              <a:rPr lang="uk-UA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Підготувала</a:t>
            </a:r>
          </a:p>
          <a:p>
            <a:r>
              <a:rPr lang="uk-UA" dirty="0">
                <a:solidFill>
                  <a:schemeClr val="bg1"/>
                </a:solidFill>
                <a:latin typeface="Monotype Corsiva" panose="03010101010201010101" pitchFamily="66" charset="0"/>
              </a:rPr>
              <a:t>у</a:t>
            </a:r>
            <a:r>
              <a:rPr lang="uk-UA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чениця 11-Б класу</a:t>
            </a:r>
          </a:p>
          <a:p>
            <a:r>
              <a:rPr lang="uk-UA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Брикова Ганна</a:t>
            </a:r>
            <a:endParaRPr lang="uk-UA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34905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0" y="476672"/>
            <a:ext cx="4211960" cy="638132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200" dirty="0">
                <a:solidFill>
                  <a:srgbClr val="002060"/>
                </a:solidFill>
                <a:latin typeface="Monotype Corsiva" panose="03010101010201010101" pitchFamily="66" charset="0"/>
              </a:rPr>
              <a:t>Специфічний стиль майстра утверджувався через невеликі кар­тини з життя Христа та Марії, які в безлічі невловимо мінливих ав­торських повторень розросталися в цілі серії. Усі їхні персонажі, як і сам автор, одержимі ідеєю духовного пошуку та подвижництва.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20688"/>
            <a:ext cx="4289387" cy="503670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076056" y="5949280"/>
            <a:ext cx="3546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«Апостоли Петро та Павло»</a:t>
            </a:r>
          </a:p>
        </p:txBody>
      </p:sp>
    </p:spTree>
    <p:extLst>
      <p:ext uri="{BB962C8B-B14F-4D97-AF65-F5344CB8AC3E}">
        <p14:creationId xmlns:p14="http://schemas.microsoft.com/office/powerpoint/2010/main" val="104177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77812"/>
            <a:ext cx="8229600" cy="70291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66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Франсиско</a:t>
            </a:r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 Гойя</a:t>
            </a:r>
            <a:endParaRPr lang="ru-RU" sz="66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exandra Zeferino One" panose="03000500000000020003" pitchFamily="66" charset="0"/>
            </a:endParaRPr>
          </a:p>
        </p:txBody>
      </p:sp>
      <p:sp>
        <p:nvSpPr>
          <p:cNvPr id="20483" name="Rectangle 11"/>
          <p:cNvSpPr>
            <a:spLocks noGrp="1" noChangeArrowheads="1"/>
          </p:cNvSpPr>
          <p:nvPr>
            <p:ph type="body" sz="half" idx="1"/>
          </p:nvPr>
        </p:nvSpPr>
        <p:spPr>
          <a:xfrm>
            <a:off x="-23882" y="1052736"/>
            <a:ext cx="4883913" cy="5688632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z="2800" dirty="0" smtClean="0"/>
              <a:t>	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Іспанський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живописець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гравер, художник.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Ім'я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Франсиско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Гойї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вимовляється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в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Іспанії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 великим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повагою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та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гордістю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бо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він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був, напевно,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останнім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зі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славних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художників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"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Севільської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школи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". Талант його був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величезний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ексцентричний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Живописні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ефекти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його картин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сильні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й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несподівані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20484" name="Picture 13" descr="0_c30bd_e57f9fe6_L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24048" y="1124744"/>
            <a:ext cx="4162788" cy="50405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71259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56559"/>
            <a:ext cx="4176464" cy="603713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555776" y="6309320"/>
            <a:ext cx="37048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«Портрет </a:t>
            </a:r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сеньйори </a:t>
            </a:r>
            <a:r>
              <a:rPr lang="uk-UA" sz="24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Бермудес</a:t>
            </a:r>
            <a:r>
              <a:rPr lang="uk-UA" sz="2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  <a:endParaRPr lang="uk-UA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56756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6" t="2873" r="3674" b="2775"/>
          <a:stretch/>
        </p:blipFill>
        <p:spPr>
          <a:xfrm>
            <a:off x="2123728" y="188640"/>
            <a:ext cx="4640793" cy="612625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987824" y="6381328"/>
            <a:ext cx="30123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«Портрет Ф. </a:t>
            </a:r>
            <a:r>
              <a:rPr lang="uk-UA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Гіймарде</a:t>
            </a:r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37184777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«Сім'я </a:t>
            </a:r>
            <a:r>
              <a:rPr lang="uk-UA" sz="4000" dirty="0">
                <a:solidFill>
                  <a:schemeClr val="bg1"/>
                </a:solidFill>
                <a:latin typeface="Monotype Corsiva" panose="03010101010201010101" pitchFamily="66" charset="0"/>
              </a:rPr>
              <a:t>Карла </a:t>
            </a:r>
            <a:r>
              <a:rPr lang="en-US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IV</a:t>
            </a:r>
            <a:r>
              <a:rPr lang="uk-UA" sz="4000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  <a:endParaRPr lang="uk-UA" sz="4000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7126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391692"/>
            <a:ext cx="4535487" cy="626469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altLang="ru-RU" sz="2400" dirty="0" smtClean="0">
                <a:latin typeface="Comic Sans MS" pitchFamily="66" charset="0"/>
              </a:rPr>
              <a:t>	</a:t>
            </a:r>
            <a:r>
              <a:rPr lang="en-US" altLang="ru-RU" sz="2400" dirty="0" smtClean="0">
                <a:latin typeface="Comic Sans MS" pitchFamily="66" charset="0"/>
              </a:rPr>
              <a:t>	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своїй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картині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Франсіско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Гойя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зобразив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двох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чарівних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молодих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жінок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які з балкона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спостерігають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за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життям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вулиці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В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глибині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на темному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тлі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неясним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силуетом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вимальовуються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фігури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їхніх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кавалерів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Щось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подібне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ще й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сьогодні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можна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побачити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на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вулицях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деяких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іспанських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міст</a:t>
            </a:r>
            <a:r>
              <a:rPr lang="ru-RU" alt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</p:txBody>
      </p:sp>
      <p:pic>
        <p:nvPicPr>
          <p:cNvPr id="29700" name="Picture 7" descr="100_40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69860" y="476672"/>
            <a:ext cx="4203242" cy="568067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9701" name="Прямоугольник 6"/>
          <p:cNvSpPr>
            <a:spLocks noChangeArrowheads="1"/>
          </p:cNvSpPr>
          <p:nvPr/>
        </p:nvSpPr>
        <p:spPr bwMode="auto">
          <a:xfrm>
            <a:off x="5715000" y="6286500"/>
            <a:ext cx="22621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«</a:t>
            </a:r>
            <a:r>
              <a:rPr lang="ru-RU" alt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Махі</a:t>
            </a:r>
            <a:r>
              <a:rPr lang="ru-RU" alt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на </a:t>
            </a:r>
            <a:r>
              <a:rPr lang="ru-RU" alt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балконі</a:t>
            </a:r>
            <a:r>
              <a:rPr lang="ru-RU" alt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586582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268760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fontAlgn="auto">
              <a:spcAft>
                <a:spcPts val="0"/>
              </a:spcAft>
              <a:defRPr/>
            </a:pPr>
            <a:r>
              <a:rPr lang="uk-UA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Сальвадор Далі</a:t>
            </a:r>
            <a:endParaRPr lang="ru-RU" sz="7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exandra Zeferino One" panose="03000500000000020003" pitchFamily="66" charset="0"/>
            </a:endParaRP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96752"/>
            <a:ext cx="4644008" cy="5400600"/>
          </a:xfrm>
        </p:spPr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Font typeface="Wingdings 2"/>
              <a:buNone/>
              <a:defRPr/>
            </a:pPr>
            <a:r>
              <a:rPr lang="uk-UA" sz="2400" dirty="0">
                <a:latin typeface="Comic Sans MS" pitchFamily="66" charset="0"/>
              </a:rPr>
              <a:t> </a:t>
            </a:r>
            <a:r>
              <a:rPr lang="uk-UA" sz="2400" dirty="0" smtClean="0">
                <a:latin typeface="Comic Sans MS" pitchFamily="66" charset="0"/>
              </a:rPr>
              <a:t>  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11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травня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1904 в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родині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дона Сальвадора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Далі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-і-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Кусі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і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доньї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Феліпе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Доменеч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народився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хлопчик,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якому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було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призначено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стати в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майбутньому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одним з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найбільших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геніїв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епохи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сюрреалізму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Звали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його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Сальвадор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Феліпе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Хасінто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Далі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</a:p>
        </p:txBody>
      </p:sp>
      <p:pic>
        <p:nvPicPr>
          <p:cNvPr id="17412" name="Picture 7" descr="090cbd3eee260b39db1318388db1483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8023" y="1124745"/>
            <a:ext cx="4057825" cy="5454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43501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404664"/>
            <a:ext cx="4499992" cy="645333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Цікаво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, що в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нього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був брат, на три роки старший за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нього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який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помер у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семимісячному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віці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Невтішні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своєму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горі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батьки назвали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наступного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хлопчика тим самим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ім'ям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Відтоді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Сальвадор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ніби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весь час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відчував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присутність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поруч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із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собою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неіснуючого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двійника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Звільнитися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від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цього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роздвоєння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він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зміг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тільки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в 1963 р., коли написав картину </a:t>
            </a:r>
            <a:endParaRPr lang="uk-UA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6904" y="548680"/>
            <a:ext cx="4614942" cy="454101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788024" y="5301207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«Портрет мого померлого брата»</a:t>
            </a:r>
          </a:p>
        </p:txBody>
      </p:sp>
    </p:spTree>
    <p:extLst>
      <p:ext uri="{BB962C8B-B14F-4D97-AF65-F5344CB8AC3E}">
        <p14:creationId xmlns:p14="http://schemas.microsoft.com/office/powerpoint/2010/main" val="242058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504" y="116633"/>
            <a:ext cx="4752528" cy="396044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У 1929 р.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Далі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зустрічає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свою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любов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та музу, що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надихатиме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його на творчість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протягом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усього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життя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—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Галу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Елюар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росіянку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за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походженням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О</a:t>
            </a:r>
            <a:r>
              <a:rPr lang="ru-RU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лен</a:t>
            </a:r>
            <a:r>
              <a:rPr lang="uk-UA" dirty="0">
                <a:solidFill>
                  <a:srgbClr val="002060"/>
                </a:solidFill>
                <a:latin typeface="Monotype Corsiva" panose="03010101010201010101" pitchFamily="66" charset="0"/>
              </a:rPr>
              <a:t>у</a:t>
            </a:r>
            <a:r>
              <a:rPr lang="ru-RU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Дьяконову, 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що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народилася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 в </a:t>
            </a:r>
            <a:r>
              <a:rPr lang="ru-RU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Казані</a:t>
            </a:r>
            <a:r>
              <a:rPr lang="ru-RU" dirty="0">
                <a:solidFill>
                  <a:srgbClr val="002060"/>
                </a:solidFill>
                <a:latin typeface="Monotype Corsiva" panose="03010101010201010101" pitchFamily="66" charset="0"/>
              </a:rPr>
              <a:t>). </a:t>
            </a:r>
            <a:endParaRPr lang="uk-UA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0648"/>
            <a:ext cx="3221682" cy="46177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725652"/>
            <a:ext cx="4176464" cy="31323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4822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188640"/>
            <a:ext cx="4040350" cy="64807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347864" y="6335855"/>
            <a:ext cx="2321469" cy="369332"/>
          </a:xfrm>
          <a:prstGeom prst="rect">
            <a:avLst/>
          </a:prstGeom>
          <a:solidFill>
            <a:srgbClr val="FFFF99">
              <a:alpha val="40000"/>
            </a:srgb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«Вечірня молитва Гала»</a:t>
            </a:r>
          </a:p>
        </p:txBody>
      </p:sp>
    </p:spTree>
    <p:extLst>
      <p:ext uri="{BB962C8B-B14F-4D97-AF65-F5344CB8AC3E}">
        <p14:creationId xmlns:p14="http://schemas.microsoft.com/office/powerpoint/2010/main" val="3311991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892480" cy="1080120"/>
          </a:xfrm>
          <a:noFill/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В цій презентації ми розглянемо</a:t>
            </a:r>
            <a:endParaRPr lang="uk-UA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exandra Zeferino One" panose="03000500000000020003" pitchFamily="66" charset="0"/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390818"/>
              </p:ext>
            </p:extLst>
          </p:nvPr>
        </p:nvGraphicFramePr>
        <p:xfrm>
          <a:off x="251520" y="1484784"/>
          <a:ext cx="8640960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9288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6632"/>
            <a:ext cx="7350234" cy="655778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203848" y="6165304"/>
            <a:ext cx="32848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«Портрет Гали з омаром»</a:t>
            </a:r>
            <a:endParaRPr lang="uk-UA" sz="2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68209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88640"/>
            <a:ext cx="4471604" cy="655272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3491880" y="6165304"/>
            <a:ext cx="190468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Портрет Гала</a:t>
            </a:r>
          </a:p>
        </p:txBody>
      </p:sp>
    </p:spTree>
    <p:extLst>
      <p:ext uri="{BB962C8B-B14F-4D97-AF65-F5344CB8AC3E}">
        <p14:creationId xmlns:p14="http://schemas.microsoft.com/office/powerpoint/2010/main" val="1092414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88640"/>
            <a:ext cx="4536504" cy="62646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У 1936 </a:t>
            </a:r>
            <a:r>
              <a:rPr lang="en-US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p. </a:t>
            </a:r>
            <a:r>
              <a:rPr lang="uk-UA" sz="3600" dirty="0">
                <a:solidFill>
                  <a:srgbClr val="002060"/>
                </a:solidFill>
                <a:latin typeface="Monotype Corsiva" panose="03010101010201010101" pitchFamily="66" charset="0"/>
              </a:rPr>
              <a:t>С. Далі здійснив несподіваний по­ворот до італійського класицизму. У своїй творчос­ті Далі звертався до найрізноманітніших джерел — нідерландського реалізму, італійського бароко, абстракціонізму, поп-арту.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727416" cy="589688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580112" y="6309320"/>
            <a:ext cx="26500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«Обличчя </a:t>
            </a:r>
            <a:r>
              <a:rPr lang="uk-UA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Мей</a:t>
            </a:r>
            <a:r>
              <a:rPr lang="uk-UA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uk-UA" sz="2400" b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Уест</a:t>
            </a:r>
            <a:r>
              <a:rPr lang="uk-UA" sz="2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»</a:t>
            </a:r>
            <a:endParaRPr lang="uk-UA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6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89438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8" descr="r_pic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28184" y="2852936"/>
            <a:ext cx="2738437" cy="27860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2543" name="Rectangle 15"/>
          <p:cNvSpPr>
            <a:spLocks noGrp="1" noChangeArrowheads="1"/>
          </p:cNvSpPr>
          <p:nvPr>
            <p:ph type="body" sz="half" idx="2"/>
          </p:nvPr>
        </p:nvSpPr>
        <p:spPr>
          <a:xfrm>
            <a:off x="755576" y="4077072"/>
            <a:ext cx="4572000" cy="487362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uk-UA" altLang="ru-RU" sz="2400" b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“Лебеді, відображені в слонах”(1937 р.)</a:t>
            </a:r>
          </a:p>
          <a:p>
            <a:pPr>
              <a:buFont typeface="Wingdings" pitchFamily="2" charset="2"/>
              <a:buNone/>
            </a:pPr>
            <a:endParaRPr lang="uk-UA" altLang="ru-RU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uk-UA" altLang="ru-RU" sz="2800" dirty="0" smtClean="0">
              <a:latin typeface="Comic Sans MS" pitchFamily="66" charset="0"/>
            </a:endParaRPr>
          </a:p>
          <a:p>
            <a:pPr>
              <a:buFont typeface="Wingdings" pitchFamily="2" charset="2"/>
              <a:buNone/>
            </a:pPr>
            <a:endParaRPr lang="uk-UA" altLang="ru-RU" sz="2800" dirty="0" smtClean="0">
              <a:latin typeface="Comic Sans MS" pitchFamily="66" charset="0"/>
            </a:endParaRPr>
          </a:p>
        </p:txBody>
      </p:sp>
      <p:pic>
        <p:nvPicPr>
          <p:cNvPr id="8197" name="Picture 12" descr="r_pic (1)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512" y="188640"/>
            <a:ext cx="5818188" cy="3714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6660232" y="5754145"/>
            <a:ext cx="202170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uk-UA" altLang="ru-RU" dirty="0">
                <a:latin typeface="Comic Sans MS" pitchFamily="66" charset="0"/>
              </a:rPr>
              <a:t> </a:t>
            </a:r>
            <a:r>
              <a:rPr lang="uk-UA" alt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“Воїн” (1982 р.)</a:t>
            </a:r>
            <a:endParaRPr lang="ru-RU" altLang="ru-RU" sz="2400" b="1" dirty="0">
              <a:solidFill>
                <a:schemeClr val="bg1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0" y="10754"/>
            <a:ext cx="9252520" cy="25202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uk-UA" dirty="0">
                <a:solidFill>
                  <a:srgbClr val="002060"/>
                </a:solidFill>
                <a:latin typeface="Monotype Corsiva" panose="03010101010201010101" pitchFamily="66" charset="0"/>
              </a:rPr>
              <a:t>У 1982 р. пішла з життя Гала, а разом з нею зникає ексцентричний та екстравагантний сюрреаліст Далі. Залишившись без підтримки своєї музи, він перетворюється на хворого генія, покірного та довірливого. Проте Далі продовжує невтомно працювати.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429241"/>
            <a:ext cx="4038600" cy="415975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502"/>
          <a:stretch/>
        </p:blipFill>
        <p:spPr bwMode="auto">
          <a:xfrm>
            <a:off x="6660232" y="2564904"/>
            <a:ext cx="2294936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18" r="8261"/>
          <a:stretch/>
        </p:blipFill>
        <p:spPr bwMode="auto">
          <a:xfrm>
            <a:off x="107504" y="2564904"/>
            <a:ext cx="2208180" cy="388843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180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07504" y="1124744"/>
            <a:ext cx="4316288" cy="49341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Мовчки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 простоявши </a:t>
            </a:r>
            <a:r>
              <a:rPr lang="ru-RU" sz="4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7 годин 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над </a:t>
            </a:r>
            <a:r>
              <a:rPr lang="ru-RU" sz="4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труною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4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коханої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, Сальвадор </a:t>
            </a:r>
            <a:r>
              <a:rPr lang="ru-RU" sz="4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Далі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 тихо </a:t>
            </a:r>
            <a:r>
              <a:rPr lang="ru-RU" sz="40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промовив</a:t>
            </a:r>
            <a:r>
              <a:rPr lang="ru-RU" sz="4000" dirty="0">
                <a:solidFill>
                  <a:srgbClr val="002060"/>
                </a:solidFill>
                <a:latin typeface="Monotype Corsiva" panose="03010101010201010101" pitchFamily="66" charset="0"/>
              </a:rPr>
              <a:t>: </a:t>
            </a:r>
            <a:r>
              <a:rPr lang="ru-RU" sz="6000" dirty="0">
                <a:solidFill>
                  <a:srgbClr val="002060"/>
                </a:solidFill>
                <a:latin typeface="Monotype Corsiva" panose="03010101010201010101" pitchFamily="66" charset="0"/>
              </a:rPr>
              <a:t>«</a:t>
            </a:r>
            <a:r>
              <a:rPr lang="ru-RU" sz="6000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Бачиш</a:t>
            </a:r>
            <a:r>
              <a:rPr lang="ru-RU" sz="6000" dirty="0">
                <a:solidFill>
                  <a:srgbClr val="002060"/>
                </a:solidFill>
                <a:latin typeface="Monotype Corsiva" panose="03010101010201010101" pitchFamily="66" charset="0"/>
              </a:rPr>
              <a:t>, я не </a:t>
            </a:r>
            <a:r>
              <a:rPr lang="ru-RU" sz="60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плачу…»</a:t>
            </a:r>
            <a:endParaRPr lang="uk-UA" sz="60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76672"/>
            <a:ext cx="4486652" cy="58326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926989923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3851920" y="188640"/>
            <a:ext cx="4968552" cy="666936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Помер художник </a:t>
            </a:r>
            <a:r>
              <a:rPr lang="uk-UA" sz="28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у </a:t>
            </a:r>
            <a:r>
              <a:rPr lang="uk-UA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1989 р. там же, де й народився, — у </a:t>
            </a:r>
            <a:r>
              <a:rPr lang="uk-UA" sz="28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Фігерасі</a:t>
            </a:r>
            <a:r>
              <a:rPr lang="uk-UA" sz="28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що в Каталонії. </a:t>
            </a:r>
            <a:r>
              <a:rPr lang="uk-UA" sz="28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Життя </a:t>
            </a:r>
            <a:r>
              <a:rPr lang="uk-UA" sz="2800" dirty="0">
                <a:solidFill>
                  <a:srgbClr val="002060"/>
                </a:solidFill>
                <a:latin typeface="Monotype Corsiva" panose="03010101010201010101" pitchFamily="66" charset="0"/>
              </a:rPr>
              <a:t>та творчість митця дивно сплелись в єдине містичне ціле, як і його твори, в яких поєдналися віртуозне володіння художньо формою зі здібностями неперевершеного копіїста; бунтарство та відкидання творів класичного мистецтва з парадоксальним поєднанням ірраціонального та натуралістичного, віра в рятівну силу досконалої форми та оспівування краси жіночого тіла. </a:t>
            </a:r>
          </a:p>
        </p:txBody>
      </p:sp>
    </p:spTree>
    <p:extLst>
      <p:ext uri="{BB962C8B-B14F-4D97-AF65-F5344CB8AC3E}">
        <p14:creationId xmlns:p14="http://schemas.microsoft.com/office/powerpoint/2010/main" val="9112500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3717032"/>
            <a:ext cx="8928992" cy="3024336"/>
          </a:xfrm>
          <a:solidFill>
            <a:srgbClr val="FFFF99">
              <a:alpha val="45882"/>
            </a:srgbClr>
          </a:solidFill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uk-UA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Видатних митців Іспанії, окрім надзвичай­ної талановитості, завжди відрізняли неординар­не світосприйняття та сміливий підхід до вирі­шення творчого завдання. В образотворчому мистецтві це чудові живописці Ель </a:t>
            </a:r>
            <a:r>
              <a:rPr lang="uk-UA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Греко</a:t>
            </a:r>
            <a:r>
              <a:rPr lang="uk-UA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Дієго </a:t>
            </a:r>
            <a:r>
              <a:rPr lang="uk-UA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Веласкес</a:t>
            </a:r>
            <a:r>
              <a:rPr lang="uk-UA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uk-UA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Франсіско</a:t>
            </a:r>
            <a:r>
              <a:rPr lang="uk-UA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Гойя, </a:t>
            </a:r>
            <a:r>
              <a:rPr lang="uk-UA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Пабло</a:t>
            </a:r>
            <a:r>
              <a:rPr lang="uk-UA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Пікассо</a:t>
            </a:r>
            <a:r>
              <a:rPr lang="uk-UA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, Саль­вадор Далі, в архітектурі — неперевершений </a:t>
            </a:r>
            <a:r>
              <a:rPr lang="uk-UA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Антоніо</a:t>
            </a:r>
            <a: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Гауді</a:t>
            </a:r>
            <a:r>
              <a:rPr lang="uk-UA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1969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712968" cy="1228998"/>
          </a:xfrm>
          <a:solidFill>
            <a:srgbClr val="FFFF66">
              <a:alpha val="34118"/>
            </a:srgbClr>
          </a:solidFill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Використана література</a:t>
            </a:r>
            <a:endParaRPr lang="uk-U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exandra Zeferino One" panose="03000500000000020003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4"/>
            <a:ext cx="8424936" cy="4968552"/>
          </a:xfrm>
          <a:solidFill>
            <a:srgbClr val="FF9966">
              <a:alpha val="40000"/>
            </a:srgbClr>
          </a:solidFill>
        </p:spPr>
        <p:txBody>
          <a:bodyPr/>
          <a:lstStyle/>
          <a:p>
            <a:r>
              <a:rPr lang="en-US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http://narodna-osvita.com.ua/266-kultura-spanyi-hudozhnya-kultura-11-klas.html</a:t>
            </a:r>
            <a:endParaRPr lang="uk-UA" sz="36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en-US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http://ref.km.ua/index.php?option=com_content&amp;view=article&amp;id=1063:-------------s--xvii-----s-----xix--&amp;catid=48:------11-&amp;Itemid=7</a:t>
            </a:r>
            <a:endParaRPr lang="uk-UA" sz="36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http://</a:t>
            </a:r>
            <a:r>
              <a:rPr lang="en-US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notatka.at.ua/publ/konspekti_urokiv_khudozhnoji_kulturi_11_klas/urok_8_tvorchist_fransisko_gojji_ta_salvadora_dali/39-1-0-368</a:t>
            </a:r>
            <a:endParaRPr lang="uk-UA" sz="36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41728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r>
              <a:rPr lang="uk-UA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lexandra Zeferino One" panose="03000500000000020003" pitchFamily="66" charset="0"/>
              </a:rPr>
              <a:t>Асиміляція східної і західної культур </a:t>
            </a:r>
            <a:endParaRPr lang="uk-UA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lexandra Zeferino One" panose="03000500000000020003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2208359" y="1487445"/>
            <a:ext cx="4241569" cy="512864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Панування арабів на Піренейському півост­рові, починаючи з 711 р., протягом восьми століть сприяло створенню неповторного поєднання двох великих культур — східної та західної. Серед ар­хітектурних пам'яток світову популярність здобу­ли:</a:t>
            </a:r>
            <a:endParaRPr lang="uk-UA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30" r="8484"/>
          <a:stretch/>
        </p:blipFill>
        <p:spPr>
          <a:xfrm>
            <a:off x="179512" y="1052736"/>
            <a:ext cx="2266545" cy="22653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30" t="-760" r="13830" b="760"/>
          <a:stretch/>
        </p:blipFill>
        <p:spPr bwMode="auto">
          <a:xfrm>
            <a:off x="245444" y="3951796"/>
            <a:ext cx="1992880" cy="26642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perspectiveLeft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0" y="3284984"/>
            <a:ext cx="2483768" cy="646331"/>
          </a:xfrm>
          <a:prstGeom prst="rect">
            <a:avLst/>
          </a:prstGeom>
          <a:scene3d>
            <a:camera prst="obliqueTopLeft"/>
            <a:lightRig rig="threePt" dir="t"/>
          </a:scene3d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bg1"/>
                </a:solidFill>
                <a:cs typeface="FreesiaUPC" panose="020B0604020202020204" pitchFamily="34" charset="-34"/>
              </a:rPr>
              <a:t>палац </a:t>
            </a:r>
            <a:r>
              <a:rPr lang="uk-UA" b="1" dirty="0" err="1" smtClean="0">
                <a:solidFill>
                  <a:schemeClr val="bg1"/>
                </a:solidFill>
                <a:cs typeface="FreesiaUPC" panose="020B0604020202020204" pitchFamily="34" charset="-34"/>
              </a:rPr>
              <a:t>Альгамбра</a:t>
            </a:r>
            <a:r>
              <a:rPr lang="uk-UA" b="1" dirty="0" smtClean="0">
                <a:solidFill>
                  <a:schemeClr val="bg1"/>
                </a:solidFill>
                <a:cs typeface="FreesiaUPC" panose="020B0604020202020204" pitchFamily="34" charset="-34"/>
              </a:rPr>
              <a:t> в </a:t>
            </a:r>
            <a:r>
              <a:rPr lang="uk-UA" b="1" dirty="0" err="1" smtClean="0">
                <a:solidFill>
                  <a:schemeClr val="bg1"/>
                </a:solidFill>
                <a:cs typeface="FreesiaUPC" panose="020B0604020202020204" pitchFamily="34" charset="-34"/>
              </a:rPr>
              <a:t>Гранаді</a:t>
            </a:r>
            <a:endParaRPr lang="uk-UA" b="1" dirty="0">
              <a:solidFill>
                <a:schemeClr val="bg1"/>
              </a:solidFill>
              <a:cs typeface="FreesiaUPC" panose="020B0604020202020204" pitchFamily="34" charset="-34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12399" y="6052756"/>
            <a:ext cx="192592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000" b="1" dirty="0" smtClean="0">
                <a:solidFill>
                  <a:schemeClr val="bg1"/>
                </a:solidFill>
              </a:rPr>
              <a:t>мечеть у Кордові</a:t>
            </a:r>
            <a:endParaRPr lang="uk-UA" sz="2000" b="1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3699" r="3187" b="2316"/>
          <a:stretch/>
        </p:blipFill>
        <p:spPr bwMode="auto">
          <a:xfrm>
            <a:off x="6372200" y="980728"/>
            <a:ext cx="2771800" cy="47373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44208" y="5718099"/>
            <a:ext cx="2699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err="1" smtClean="0">
                <a:solidFill>
                  <a:schemeClr val="bg1"/>
                </a:solidFill>
              </a:rPr>
              <a:t>мінарет</a:t>
            </a:r>
            <a:r>
              <a:rPr lang="ru-RU" sz="2000" b="1" dirty="0" smtClean="0">
                <a:solidFill>
                  <a:schemeClr val="bg1"/>
                </a:solidFill>
              </a:rPr>
              <a:t> Ла </a:t>
            </a:r>
            <a:r>
              <a:rPr lang="ru-RU" sz="2000" b="1" dirty="0" err="1" smtClean="0">
                <a:solidFill>
                  <a:schemeClr val="bg1"/>
                </a:solidFill>
              </a:rPr>
              <a:t>Хіральда</a:t>
            </a:r>
            <a:r>
              <a:rPr lang="ru-RU" sz="2000" b="1" dirty="0" smtClean="0">
                <a:solidFill>
                  <a:schemeClr val="bg1"/>
                </a:solidFill>
              </a:rPr>
              <a:t> в </a:t>
            </a:r>
            <a:r>
              <a:rPr lang="ru-RU" sz="2000" b="1" dirty="0" err="1" smtClean="0">
                <a:solidFill>
                  <a:schemeClr val="bg1"/>
                </a:solidFill>
              </a:rPr>
              <a:t>Севільї</a:t>
            </a:r>
            <a:endParaRPr lang="uk-UA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9345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700808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Ель </a:t>
            </a:r>
            <a:r>
              <a:rPr lang="uk-UA" sz="9600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Ґреко</a:t>
            </a:r>
            <a:r>
              <a:rPr lang="uk-UA" sz="960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 </a:t>
            </a:r>
            <a:endParaRPr lang="uk-UA" sz="960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exandra Zeferino One" panose="03000500000000020003" pitchFamily="66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898" y="1628800"/>
            <a:ext cx="4846414" cy="49738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uk-UA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Справжнє ім'я </a:t>
            </a:r>
            <a:r>
              <a:rPr lang="uk-UA" sz="32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Доменіко</a:t>
            </a:r>
            <a:r>
              <a:rPr lang="uk-UA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uk-UA" sz="32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Теотокопулі</a:t>
            </a:r>
            <a:r>
              <a:rPr lang="uk-UA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(1541-1614), іспанський живописець, за походженням грек. Розквіт таланту Ель </a:t>
            </a:r>
            <a:r>
              <a:rPr lang="uk-UA" sz="3200" b="1" dirty="0" err="1">
                <a:solidFill>
                  <a:srgbClr val="002060"/>
                </a:solidFill>
                <a:latin typeface="Monotype Corsiva" panose="03010101010201010101" pitchFamily="66" charset="0"/>
              </a:rPr>
              <a:t>Греко</a:t>
            </a:r>
            <a:r>
              <a:rPr lang="uk-UA" sz="3200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 наступив в Іспанії, куди він переїхав близько 1577 і де, не отримавши визнання при королівському дворі в Мадриді, поселився в Толедо. </a:t>
            </a:r>
            <a:endParaRPr lang="uk-UA" sz="32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412776"/>
            <a:ext cx="4038646" cy="500141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084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539552" y="1340768"/>
            <a:ext cx="7859216" cy="43924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Ель </a:t>
            </a:r>
            <a:r>
              <a:rPr lang="uk-UA" sz="44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Греко</a:t>
            </a:r>
            <a:r>
              <a:rPr lang="uk-UA" sz="44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— художник доби маньєризму, що настала після Відродження й визначалася втратою в мистецтві ренесансної гармонії між тілесним і духовним, природою та людиною. </a:t>
            </a:r>
            <a:endParaRPr lang="uk-UA" sz="4400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191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6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179513" y="260648"/>
            <a:ext cx="4104455" cy="6233021"/>
          </a:xfrm>
        </p:spPr>
        <p:txBody>
          <a:bodyPr>
            <a:normAutofit/>
          </a:bodyPr>
          <a:lstStyle/>
          <a:p>
            <a:pPr marL="274320" indent="-274320" fontAlgn="auto">
              <a:lnSpc>
                <a:spcPct val="90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dirty="0" smtClean="0"/>
              <a:t>	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Різкі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ракурси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неприродньо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витягнуті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пропорції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часом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створюють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ефект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стрімкої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зміни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масштабу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фігур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предметів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. То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зненацька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виростають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то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зникають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в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глибині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картинного простору.</a:t>
            </a:r>
          </a:p>
        </p:txBody>
      </p:sp>
      <p:pic>
        <p:nvPicPr>
          <p:cNvPr id="23556" name="Picture 12" descr="el_greco07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35"/>
          <a:stretch/>
        </p:blipFill>
        <p:spPr>
          <a:xfrm>
            <a:off x="4786313" y="285750"/>
            <a:ext cx="4070350" cy="59107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3557" name="Прямоугольник 6"/>
          <p:cNvSpPr>
            <a:spLocks noChangeArrowheads="1"/>
          </p:cNvSpPr>
          <p:nvPr/>
        </p:nvSpPr>
        <p:spPr bwMode="auto">
          <a:xfrm>
            <a:off x="4357688" y="6308725"/>
            <a:ext cx="478631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/>
            <a:r>
              <a:rPr lang="ru-RU" altLang="ru-RU" sz="2000" b="1" dirty="0">
                <a:solidFill>
                  <a:schemeClr val="bg1"/>
                </a:solidFill>
                <a:latin typeface="Monotype Corsiva" panose="03010101010201010101" pitchFamily="66" charset="0"/>
                <a:cs typeface="Shruti" panose="020B0502040204020203" pitchFamily="34" charset="0"/>
              </a:rPr>
              <a:t>«</a:t>
            </a:r>
            <a:r>
              <a:rPr lang="ru-RU" altLang="ru-RU" sz="2000" b="1" dirty="0" err="1">
                <a:solidFill>
                  <a:schemeClr val="bg1"/>
                </a:solidFill>
                <a:latin typeface="Monotype Corsiva" panose="03010101010201010101" pitchFamily="66" charset="0"/>
                <a:cs typeface="Shruti" panose="020B0502040204020203" pitchFamily="34" charset="0"/>
              </a:rPr>
              <a:t>Мучеництво</a:t>
            </a:r>
            <a:r>
              <a:rPr lang="ru-RU" altLang="ru-RU" sz="2000" b="1" dirty="0">
                <a:solidFill>
                  <a:schemeClr val="bg1"/>
                </a:solidFill>
                <a:latin typeface="Monotype Corsiva" panose="03010101010201010101" pitchFamily="66" charset="0"/>
                <a:cs typeface="Shruti" panose="020B0502040204020203" pitchFamily="34" charset="0"/>
              </a:rPr>
              <a:t> св. </a:t>
            </a:r>
            <a:r>
              <a:rPr lang="ru-RU" altLang="ru-RU" sz="2000" b="1" dirty="0" err="1">
                <a:solidFill>
                  <a:schemeClr val="bg1"/>
                </a:solidFill>
                <a:latin typeface="Monotype Corsiva" panose="03010101010201010101" pitchFamily="66" charset="0"/>
                <a:cs typeface="Shruti" panose="020B0502040204020203" pitchFamily="34" charset="0"/>
              </a:rPr>
              <a:t>Маврикія</a:t>
            </a:r>
            <a:r>
              <a:rPr lang="ru-RU" altLang="ru-RU" sz="2000" b="1" dirty="0">
                <a:solidFill>
                  <a:schemeClr val="bg1"/>
                </a:solidFill>
                <a:latin typeface="Monotype Corsiva" panose="03010101010201010101" pitchFamily="66" charset="0"/>
                <a:cs typeface="Shruti" panose="020B0502040204020203" pitchFamily="34" charset="0"/>
              </a:rPr>
              <a:t>» (1580-82 </a:t>
            </a:r>
            <a:r>
              <a:rPr lang="ru-RU" altLang="ru-RU" sz="2000" b="1" dirty="0" err="1">
                <a:solidFill>
                  <a:schemeClr val="bg1"/>
                </a:solidFill>
                <a:latin typeface="Monotype Corsiva" panose="03010101010201010101" pitchFamily="66" charset="0"/>
                <a:cs typeface="Shruti" panose="020B0502040204020203" pitchFamily="34" charset="0"/>
              </a:rPr>
              <a:t>р.р</a:t>
            </a:r>
            <a:r>
              <a:rPr lang="ru-RU" altLang="ru-RU" sz="2000" b="1" dirty="0">
                <a:solidFill>
                  <a:schemeClr val="bg1"/>
                </a:solidFill>
                <a:latin typeface="Monotype Corsiva" panose="03010101010201010101" pitchFamily="66" charset="0"/>
                <a:cs typeface="Shruti" panose="020B0502040204020203" pitchFamily="34" charset="0"/>
              </a:rPr>
              <a:t>.) </a:t>
            </a:r>
          </a:p>
        </p:txBody>
      </p:sp>
    </p:spTree>
    <p:extLst>
      <p:ext uri="{BB962C8B-B14F-4D97-AF65-F5344CB8AC3E}">
        <p14:creationId xmlns:p14="http://schemas.microsoft.com/office/powerpoint/2010/main" val="19902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0"/>
            <a:ext cx="9036496" cy="1124744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sz="8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П</a:t>
            </a:r>
            <a:r>
              <a:rPr lang="uk-UA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lexandra Zeferino One" panose="03000500000000020003" pitchFamily="66" charset="0"/>
              </a:rPr>
              <a:t>ереворот у живописі</a:t>
            </a:r>
            <a:endParaRPr lang="uk-UA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lexandra Zeferino One" panose="03000500000000020003" pitchFamily="66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323528" y="1124744"/>
            <a:ext cx="8208912" cy="33123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uk-UA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Ель </a:t>
            </a:r>
            <a:r>
              <a:rPr lang="uk-UA" sz="3200" b="1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Греко</a:t>
            </a:r>
            <a:r>
              <a:rPr lang="uk-UA" sz="32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здійснив справжній переворот у живописі. Він єдиний із видатних європейських художників, який неповторно поєднав символічний світ візантійських ікон із гуманістичним світоглядом епохи Відродження. </a:t>
            </a:r>
            <a:endParaRPr lang="uk-UA" sz="32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" name="Объект 1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3716301"/>
            <a:ext cx="6120680" cy="270567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275856" y="6421978"/>
            <a:ext cx="30115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chemeClr val="bg1"/>
                </a:solidFill>
              </a:rPr>
              <a:t>«Поховання графа </a:t>
            </a:r>
            <a:r>
              <a:rPr lang="uk-UA" b="1" dirty="0" err="1">
                <a:solidFill>
                  <a:schemeClr val="bg1"/>
                </a:solidFill>
              </a:rPr>
              <a:t>Оргаса</a:t>
            </a:r>
            <a:r>
              <a:rPr lang="uk-UA" b="1" dirty="0" smtClean="0">
                <a:solidFill>
                  <a:schemeClr val="bg1"/>
                </a:solidFill>
              </a:rPr>
              <a:t>» </a:t>
            </a:r>
            <a:endParaRPr lang="uk-UA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022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3"/>
          <a:stretch/>
        </p:blipFill>
        <p:spPr>
          <a:xfrm>
            <a:off x="1979712" y="188640"/>
            <a:ext cx="5227624" cy="654341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3059832" y="6381328"/>
            <a:ext cx="2936253" cy="369332"/>
          </a:xfrm>
          <a:prstGeom prst="rect">
            <a:avLst/>
          </a:prstGeom>
          <a:solidFill>
            <a:srgbClr val="FFFF99">
              <a:alpha val="36863"/>
            </a:srgbClr>
          </a:solidFill>
        </p:spPr>
        <p:txBody>
          <a:bodyPr wrap="none">
            <a:spAutoFit/>
          </a:bodyPr>
          <a:lstStyle/>
          <a:p>
            <a:r>
              <a:rPr lang="uk-UA" b="1" dirty="0">
                <a:solidFill>
                  <a:srgbClr val="002060"/>
                </a:solidFill>
              </a:rPr>
              <a:t>«Поховання графа </a:t>
            </a:r>
            <a:r>
              <a:rPr lang="uk-UA" b="1" dirty="0" err="1">
                <a:solidFill>
                  <a:srgbClr val="002060"/>
                </a:solidFill>
              </a:rPr>
              <a:t>Оргаса</a:t>
            </a:r>
            <a:r>
              <a:rPr lang="uk-UA" b="1" dirty="0" smtClean="0">
                <a:solidFill>
                  <a:srgbClr val="002060"/>
                </a:solidFill>
              </a:rPr>
              <a:t>»</a:t>
            </a:r>
            <a:endParaRPr lang="uk-UA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399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340768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Риси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ірреальності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,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містичного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візіонерства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наростають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в </a:t>
            </a:r>
            <a:r>
              <a:rPr lang="ru-RU" sz="3600" dirty="0" err="1" smtClean="0">
                <a:solidFill>
                  <a:srgbClr val="002060"/>
                </a:solidFill>
                <a:latin typeface="Monotype Corsiva" panose="03010101010201010101" pitchFamily="66" charset="0"/>
              </a:rPr>
              <a:t>пізніх</a:t>
            </a:r>
            <a:r>
              <a:rPr lang="ru-RU" sz="3600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 картинах Ель Греко. </a:t>
            </a:r>
            <a:endParaRPr lang="ru-RU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25603" name="Picture 13" descr="el_greco19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193"/>
          <a:stretch/>
        </p:blipFill>
        <p:spPr>
          <a:xfrm>
            <a:off x="107504" y="1628800"/>
            <a:ext cx="4494212" cy="3434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5604" name="Picture 14" descr="el_greco21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"/>
          <a:stretch/>
        </p:blipFill>
        <p:spPr>
          <a:xfrm>
            <a:off x="4800599" y="1468438"/>
            <a:ext cx="4124413" cy="44808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5605" name="Прямоугольник 6"/>
          <p:cNvSpPr>
            <a:spLocks noChangeArrowheads="1"/>
          </p:cNvSpPr>
          <p:nvPr/>
        </p:nvSpPr>
        <p:spPr bwMode="auto">
          <a:xfrm>
            <a:off x="6183680" y="6093296"/>
            <a:ext cx="12859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"Лаокоон"</a:t>
            </a:r>
          </a:p>
        </p:txBody>
      </p:sp>
      <p:sp>
        <p:nvSpPr>
          <p:cNvPr id="25606" name="Прямоугольник 7"/>
          <p:cNvSpPr>
            <a:spLocks noChangeArrowheads="1"/>
          </p:cNvSpPr>
          <p:nvPr/>
        </p:nvSpPr>
        <p:spPr bwMode="auto">
          <a:xfrm>
            <a:off x="755649" y="5164897"/>
            <a:ext cx="305724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eaLnBrk="1" hangingPunct="1"/>
            <a:r>
              <a:rPr lang="ru-RU" alt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"</a:t>
            </a:r>
            <a:r>
              <a:rPr lang="ru-RU" alt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Зняття</a:t>
            </a:r>
            <a:r>
              <a:rPr lang="ru-RU" alt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П'ятої</a:t>
            </a:r>
            <a:r>
              <a:rPr lang="ru-RU" alt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 </a:t>
            </a:r>
            <a:r>
              <a:rPr lang="ru-RU" altLang="ru-RU" sz="2400" b="1" dirty="0" err="1">
                <a:solidFill>
                  <a:schemeClr val="bg1"/>
                </a:solidFill>
                <a:latin typeface="Monotype Corsiva" panose="03010101010201010101" pitchFamily="66" charset="0"/>
              </a:rPr>
              <a:t>печаті</a:t>
            </a:r>
            <a:r>
              <a:rPr lang="ru-RU" altLang="ru-RU" sz="2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" </a:t>
            </a:r>
          </a:p>
        </p:txBody>
      </p:sp>
    </p:spTree>
    <p:extLst>
      <p:ext uri="{BB962C8B-B14F-4D97-AF65-F5344CB8AC3E}">
        <p14:creationId xmlns:p14="http://schemas.microsoft.com/office/powerpoint/2010/main" val="347305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625</TotalTime>
  <Words>725</Words>
  <Application>Microsoft Office PowerPoint</Application>
  <PresentationFormat>Экран (4:3)</PresentationFormat>
  <Paragraphs>56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9" baseType="lpstr">
      <vt:lpstr>Arial</vt:lpstr>
      <vt:lpstr>Calibri</vt:lpstr>
      <vt:lpstr>FreesiaUPC</vt:lpstr>
      <vt:lpstr>Wingdings</vt:lpstr>
      <vt:lpstr>Wingdings 2</vt:lpstr>
      <vt:lpstr>Shruti</vt:lpstr>
      <vt:lpstr>Monotype Corsiva</vt:lpstr>
      <vt:lpstr>Comic Sans MS</vt:lpstr>
      <vt:lpstr>Alexandra Zeferino One</vt:lpstr>
      <vt:lpstr>Тема Office</vt:lpstr>
      <vt:lpstr>Іспанія</vt:lpstr>
      <vt:lpstr>В цій презентації ми розглянемо</vt:lpstr>
      <vt:lpstr>Асиміляція східної і західної культур </vt:lpstr>
      <vt:lpstr>Ель Ґреко </vt:lpstr>
      <vt:lpstr>Презентация PowerPoint</vt:lpstr>
      <vt:lpstr>Презентация PowerPoint</vt:lpstr>
      <vt:lpstr>Переворот у живописі</vt:lpstr>
      <vt:lpstr>Презентация PowerPoint</vt:lpstr>
      <vt:lpstr>Риси ірреальності, містичного візіонерства наростають в пізніх картинах Ель Греко. </vt:lpstr>
      <vt:lpstr>Презентация PowerPoint</vt:lpstr>
      <vt:lpstr>Франсиско Гойя</vt:lpstr>
      <vt:lpstr>Презентация PowerPoint</vt:lpstr>
      <vt:lpstr>Презентация PowerPoint</vt:lpstr>
      <vt:lpstr>«Сім'я Карла IV»</vt:lpstr>
      <vt:lpstr>Презентация PowerPoint</vt:lpstr>
      <vt:lpstr>Сальвадор Далі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Використана література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</dc:creator>
  <cp:lastModifiedBy>Анна</cp:lastModifiedBy>
  <cp:revision>37</cp:revision>
  <dcterms:created xsi:type="dcterms:W3CDTF">2013-09-22T08:58:45Z</dcterms:created>
  <dcterms:modified xsi:type="dcterms:W3CDTF">2013-09-24T18:41:31Z</dcterms:modified>
</cp:coreProperties>
</file>