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69" r:id="rId4"/>
    <p:sldId id="266" r:id="rId5"/>
    <p:sldId id="262" r:id="rId6"/>
    <p:sldId id="267" r:id="rId7"/>
    <p:sldId id="258" r:id="rId8"/>
    <p:sldId id="259" r:id="rId9"/>
    <p:sldId id="260" r:id="rId10"/>
    <p:sldId id="261" r:id="rId11"/>
    <p:sldId id="263" r:id="rId12"/>
    <p:sldId id="264"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21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48CFF0-BEE7-4A59-A30C-5032E4ED9BF5}" type="datetimeFigureOut">
              <a:rPr lang="uk-UA" smtClean="0"/>
              <a:t>13.04.2014</a:t>
            </a:fld>
            <a:endParaRPr lang="uk-UA"/>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9733A8-3A8E-4893-B205-62B2D91D000A}" type="slidenum">
              <a:rPr lang="uk-UA" smtClean="0"/>
              <a:t>‹#›</a:t>
            </a:fld>
            <a:endParaRPr lang="uk-UA"/>
          </a:p>
        </p:txBody>
      </p:sp>
    </p:spTree>
    <p:extLst>
      <p:ext uri="{BB962C8B-B14F-4D97-AF65-F5344CB8AC3E}">
        <p14:creationId xmlns:p14="http://schemas.microsoft.com/office/powerpoint/2010/main" val="789179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4C71EC6-210F-42DE-9C53-41977AD35B3D}" type="datetimeFigureOut">
              <a:rPr lang="ru-RU" smtClean="0"/>
              <a:t>13.04.2014</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13.04.2014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13.04.2014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13.04.2014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13.04.2014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13.04.2014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B4C71EC6-210F-42DE-9C53-41977AD35B3D}" type="datetimeFigureOut">
              <a:rPr lang="ru-RU" smtClean="0"/>
              <a:t>13.04.2014</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B4C71EC6-210F-42DE-9C53-41977AD35B3D}" type="datetimeFigureOut">
              <a:rPr lang="ru-RU" smtClean="0"/>
              <a:t>13.04.2014</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4C71EC6-210F-42DE-9C53-41977AD35B3D}" type="datetimeFigureOut">
              <a:rPr lang="ru-RU" smtClean="0"/>
              <a:t>13.04.2014</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jpg"/></Relationships>
</file>

<file path=ppt/slides/_rels/slide12.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7.png"/><Relationship Id="rId4" Type="http://schemas.openxmlformats.org/officeDocument/2006/relationships/image" Target="../media/image56.jpg"/></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www.worldsmile.org/" TargetMode="External"/><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uk.wikipedia.org/wiki/%D0%A4%D0%B0%D0%B9%D0%BB:Face-grin.svg" TargetMode="External"/><Relationship Id="rId13" Type="http://schemas.openxmlformats.org/officeDocument/2006/relationships/image" Target="../media/image26.png"/><Relationship Id="rId18" Type="http://schemas.openxmlformats.org/officeDocument/2006/relationships/hyperlink" Target="http://uk.wikipedia.org/wiki/%D0%A4%D0%B0%D0%B9%D0%BB:Cry.png" TargetMode="External"/><Relationship Id="rId26" Type="http://schemas.openxmlformats.org/officeDocument/2006/relationships/image" Target="../media/image33.png"/><Relationship Id="rId3" Type="http://schemas.openxmlformats.org/officeDocument/2006/relationships/image" Target="../media/image21.png"/><Relationship Id="rId21" Type="http://schemas.openxmlformats.org/officeDocument/2006/relationships/image" Target="../media/image30.png"/><Relationship Id="rId34" Type="http://schemas.openxmlformats.org/officeDocument/2006/relationships/image" Target="../media/image41.png"/><Relationship Id="rId7" Type="http://schemas.openxmlformats.org/officeDocument/2006/relationships/image" Target="../media/image23.png"/><Relationship Id="rId12" Type="http://schemas.openxmlformats.org/officeDocument/2006/relationships/hyperlink" Target="http://uk.wikipedia.org/wiki/%D0%A4%D0%B0%D0%B9%D0%BB:Face-kiss.svg" TargetMode="External"/><Relationship Id="rId17" Type="http://schemas.openxmlformats.org/officeDocument/2006/relationships/image" Target="../media/image28.png"/><Relationship Id="rId25" Type="http://schemas.openxmlformats.org/officeDocument/2006/relationships/image" Target="../media/image32.png"/><Relationship Id="rId33" Type="http://schemas.openxmlformats.org/officeDocument/2006/relationships/image" Target="../media/image40.png"/><Relationship Id="rId2" Type="http://schemas.openxmlformats.org/officeDocument/2006/relationships/hyperlink" Target="http://uk.wikipedia.org/wiki/%D0%A4%D0%B0%D0%B9%D0%BB:Face-smile.svg" TargetMode="External"/><Relationship Id="rId16" Type="http://schemas.openxmlformats.org/officeDocument/2006/relationships/hyperlink" Target="http://uk.wikipedia.org/wiki/%D0%A4%D0%B0%D0%B9%D0%BB:Face-blush.svg" TargetMode="External"/><Relationship Id="rId20" Type="http://schemas.openxmlformats.org/officeDocument/2006/relationships/hyperlink" Target="http://uk.wikipedia.org/wiki/%D0%A4%D0%B0%D0%B9%D0%BB:Face-angel.svg" TargetMode="External"/><Relationship Id="rId29"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hyperlink" Target="http://uk.wikipedia.org/wiki/%D0%A4%D0%B0%D0%B9%D0%BB:Face-wink.svg" TargetMode="External"/><Relationship Id="rId11" Type="http://schemas.openxmlformats.org/officeDocument/2006/relationships/image" Target="../media/image25.png"/><Relationship Id="rId24" Type="http://schemas.openxmlformats.org/officeDocument/2006/relationships/hyperlink" Target="http://uk.wikipedia.org/wiki/%D0%A4%D0%B0%D0%B9%D0%BB:Shade.png" TargetMode="External"/><Relationship Id="rId32" Type="http://schemas.openxmlformats.org/officeDocument/2006/relationships/image" Target="../media/image39.png"/><Relationship Id="rId5" Type="http://schemas.openxmlformats.org/officeDocument/2006/relationships/image" Target="../media/image22.png"/><Relationship Id="rId15" Type="http://schemas.openxmlformats.org/officeDocument/2006/relationships/image" Target="../media/image27.png"/><Relationship Id="rId23" Type="http://schemas.openxmlformats.org/officeDocument/2006/relationships/image" Target="../media/image31.png"/><Relationship Id="rId28" Type="http://schemas.openxmlformats.org/officeDocument/2006/relationships/image" Target="../media/image35.jpg"/><Relationship Id="rId10" Type="http://schemas.openxmlformats.org/officeDocument/2006/relationships/hyperlink" Target="http://uk.wikipedia.org/wiki/%D0%A4%D0%B0%D0%B9%D0%BB:Face-tongue.svg" TargetMode="External"/><Relationship Id="rId19" Type="http://schemas.openxmlformats.org/officeDocument/2006/relationships/image" Target="../media/image29.png"/><Relationship Id="rId31" Type="http://schemas.openxmlformats.org/officeDocument/2006/relationships/image" Target="../media/image38.gif"/><Relationship Id="rId4" Type="http://schemas.openxmlformats.org/officeDocument/2006/relationships/hyperlink" Target="http://uk.wikipedia.org/wiki/%D0%A4%D0%B0%D0%B9%D0%BB:Face-sad.svg" TargetMode="External"/><Relationship Id="rId9" Type="http://schemas.openxmlformats.org/officeDocument/2006/relationships/image" Target="../media/image24.png"/><Relationship Id="rId14" Type="http://schemas.openxmlformats.org/officeDocument/2006/relationships/hyperlink" Target="http://uk.wikipedia.org/wiki/%D0%A4%D0%B0%D0%B9%D0%BB:Face-surprise.svg" TargetMode="External"/><Relationship Id="rId22" Type="http://schemas.openxmlformats.org/officeDocument/2006/relationships/hyperlink" Target="http://uk.wikipedia.org/wiki/%D0%A4%D0%B0%D0%B9%D0%BB:Face-devil-grin.svg" TargetMode="External"/><Relationship Id="rId27" Type="http://schemas.openxmlformats.org/officeDocument/2006/relationships/image" Target="../media/image34.png"/><Relationship Id="rId30" Type="http://schemas.openxmlformats.org/officeDocument/2006/relationships/image" Target="../media/image37.jpg"/></Relationships>
</file>

<file path=ppt/slides/_rels/slide9.xml.rels><?xml version="1.0" encoding="UTF-8" standalone="yes"?>
<Relationships xmlns="http://schemas.openxmlformats.org/package/2006/relationships"><Relationship Id="rId8" Type="http://schemas.openxmlformats.org/officeDocument/2006/relationships/image" Target="../media/image48.gif"/><Relationship Id="rId3" Type="http://schemas.openxmlformats.org/officeDocument/2006/relationships/image" Target="../media/image43.png"/><Relationship Id="rId7" Type="http://schemas.openxmlformats.org/officeDocument/2006/relationships/image" Target="../media/image47.jp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e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655671" y="188640"/>
            <a:ext cx="3759363" cy="923330"/>
          </a:xfrm>
          <a:prstGeom prst="rect">
            <a:avLst/>
          </a:prstGeom>
          <a:noFill/>
        </p:spPr>
        <p:txBody>
          <a:bodyPr wrap="none" lIns="91440" tIns="45720" rIns="91440" bIns="45720">
            <a:prstTxWarp prst="textDoubleWave1">
              <a:avLst/>
            </a:prstTxWarp>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Смайлики</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TextBox 3"/>
          <p:cNvSpPr txBox="1"/>
          <p:nvPr/>
        </p:nvSpPr>
        <p:spPr>
          <a:xfrm>
            <a:off x="6119866" y="5013176"/>
            <a:ext cx="2808312" cy="923330"/>
          </a:xfrm>
          <a:prstGeom prst="rect">
            <a:avLst/>
          </a:prstGeom>
          <a:noFill/>
        </p:spPr>
        <p:txBody>
          <a:bodyPr wrap="square" rtlCol="0">
            <a:spAutoFit/>
          </a:bodyPr>
          <a:lstStyle/>
          <a:p>
            <a:r>
              <a:rPr lang="uk-UA" dirty="0" smtClean="0">
                <a:solidFill>
                  <a:srgbClr val="FFFF00"/>
                </a:solidFill>
              </a:rPr>
              <a:t>Презентацію підготувала </a:t>
            </a:r>
          </a:p>
          <a:p>
            <a:r>
              <a:rPr lang="uk-UA" dirty="0" err="1" smtClean="0">
                <a:solidFill>
                  <a:srgbClr val="FFFF00"/>
                </a:solidFill>
              </a:rPr>
              <a:t>ліцеїстка</a:t>
            </a:r>
            <a:r>
              <a:rPr lang="uk-UA" dirty="0" smtClean="0">
                <a:solidFill>
                  <a:srgbClr val="FFFF00"/>
                </a:solidFill>
              </a:rPr>
              <a:t> ІІІ-М курсу</a:t>
            </a:r>
          </a:p>
          <a:p>
            <a:r>
              <a:rPr lang="uk-UA" dirty="0" err="1" smtClean="0">
                <a:solidFill>
                  <a:srgbClr val="FFFF00"/>
                </a:solidFill>
              </a:rPr>
              <a:t>Туренко</a:t>
            </a:r>
            <a:r>
              <a:rPr lang="uk-UA" dirty="0" smtClean="0">
                <a:solidFill>
                  <a:srgbClr val="FFFF00"/>
                </a:solidFill>
              </a:rPr>
              <a:t> Єлизавета</a:t>
            </a:r>
            <a:endParaRPr lang="uk-UA" dirty="0">
              <a:solidFill>
                <a:srgbClr val="FFFF00"/>
              </a:solidFill>
            </a:endParaRPr>
          </a:p>
        </p:txBody>
      </p:sp>
    </p:spTree>
    <p:extLst>
      <p:ext uri="{BB962C8B-B14F-4D97-AF65-F5344CB8AC3E}">
        <p14:creationId xmlns:p14="http://schemas.microsoft.com/office/powerpoint/2010/main" val="95269272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1020989" y="776784"/>
            <a:ext cx="6984776" cy="2308324"/>
          </a:xfrm>
          <a:prstGeom prst="rect">
            <a:avLst/>
          </a:prstGeom>
        </p:spPr>
        <p:txBody>
          <a:bodyPr wrap="square">
            <a:spAutoFit/>
          </a:bodyPr>
          <a:lstStyle/>
          <a:p>
            <a:r>
              <a:rPr lang="uk-UA" dirty="0"/>
              <a:t>К</a:t>
            </a:r>
            <a:r>
              <a:rPr lang="uk-UA" dirty="0" smtClean="0"/>
              <a:t>ілька </a:t>
            </a:r>
            <a:r>
              <a:rPr lang="uk-UA" dirty="0"/>
              <a:t>прикладів національних стилів, що не</a:t>
            </a:r>
          </a:p>
          <a:p>
            <a:r>
              <a:rPr lang="uk-UA" dirty="0"/>
              <a:t>дісталися світового визнання. Такими є смайли з</a:t>
            </a:r>
          </a:p>
          <a:p>
            <a:r>
              <a:rPr lang="uk-UA" dirty="0"/>
              <a:t>корейських ієрогліфів, на приклад, </a:t>
            </a:r>
            <a:r>
              <a:rPr lang="ko-KR" altLang="en-US" dirty="0"/>
              <a:t>ㅇㅅㅇ </a:t>
            </a:r>
            <a:r>
              <a:rPr lang="uk-UA" dirty="0"/>
              <a:t>чи </a:t>
            </a:r>
            <a:r>
              <a:rPr lang="ko-KR" altLang="en-US" dirty="0"/>
              <a:t>ㅇㅂㅇ</a:t>
            </a:r>
            <a:r>
              <a:rPr lang="en-US" altLang="ko-KR" dirty="0"/>
              <a:t>. </a:t>
            </a:r>
            <a:r>
              <a:rPr lang="uk-UA" dirty="0"/>
              <a:t>А</a:t>
            </a:r>
          </a:p>
          <a:p>
            <a:r>
              <a:rPr lang="uk-UA" dirty="0"/>
              <a:t>подивившись на арабські літери, можна збагнути, що ніяких</a:t>
            </a:r>
          </a:p>
          <a:p>
            <a:r>
              <a:rPr lang="uk-UA" dirty="0" err="1"/>
              <a:t>смайлів</a:t>
            </a:r>
            <a:r>
              <a:rPr lang="uk-UA" dirty="0"/>
              <a:t> насправді і не потрібно</a:t>
            </a:r>
            <a:r>
              <a:rPr lang="uk-UA" dirty="0" smtClean="0"/>
              <a:t>:</a:t>
            </a:r>
          </a:p>
          <a:p>
            <a:r>
              <a:rPr lang="ar-AE" dirty="0" smtClean="0"/>
              <a:t>ت -</a:t>
            </a:r>
            <a:r>
              <a:rPr lang="en-US" dirty="0"/>
              <a:t>[</a:t>
            </a:r>
            <a:r>
              <a:rPr lang="en-US" dirty="0" smtClean="0"/>
              <a:t>t] </a:t>
            </a:r>
            <a:r>
              <a:rPr lang="uk-UA" dirty="0" smtClean="0"/>
              <a:t>наприкінці</a:t>
            </a:r>
            <a:r>
              <a:rPr lang="en-US" dirty="0" smtClean="0"/>
              <a:t> </a:t>
            </a:r>
            <a:r>
              <a:rPr lang="uk-UA" dirty="0" smtClean="0"/>
              <a:t>слова</a:t>
            </a:r>
            <a:endParaRPr lang="uk-UA" dirty="0"/>
          </a:p>
          <a:p>
            <a:r>
              <a:rPr lang="ar-AE" dirty="0"/>
              <a:t>هبه – </a:t>
            </a:r>
            <a:r>
              <a:rPr lang="uk-UA" dirty="0" smtClean="0"/>
              <a:t>окрема</a:t>
            </a:r>
            <a:r>
              <a:rPr lang="en-US" dirty="0" smtClean="0"/>
              <a:t> </a:t>
            </a:r>
            <a:r>
              <a:rPr lang="uk-UA" dirty="0" smtClean="0"/>
              <a:t>[</a:t>
            </a:r>
            <a:r>
              <a:rPr lang="en-US" dirty="0" smtClean="0"/>
              <a:t>b</a:t>
            </a:r>
            <a:r>
              <a:rPr lang="en-US" dirty="0"/>
              <a:t>] </a:t>
            </a:r>
            <a:r>
              <a:rPr lang="uk-UA" dirty="0"/>
              <a:t>між двома окремими [</a:t>
            </a:r>
            <a:r>
              <a:rPr lang="en-US" dirty="0"/>
              <a:t>h]</a:t>
            </a:r>
          </a:p>
          <a:p>
            <a:r>
              <a:rPr lang="uk-UA" dirty="0"/>
              <a:t>Ось і все. </a:t>
            </a:r>
            <a:r>
              <a:rPr lang="uk-UA" dirty="0" smtClean="0"/>
              <a:t>&lt;@&gt;___&lt;@&gt;</a:t>
            </a:r>
            <a:endParaRPr lang="uk-UA" dirty="0"/>
          </a:p>
        </p:txBody>
      </p:sp>
      <p:sp>
        <p:nvSpPr>
          <p:cNvPr id="21" name="Прямоугольник 20"/>
          <p:cNvSpPr/>
          <p:nvPr/>
        </p:nvSpPr>
        <p:spPr>
          <a:xfrm>
            <a:off x="1640401" y="5177391"/>
            <a:ext cx="2088232" cy="523220"/>
          </a:xfrm>
          <a:prstGeom prst="rect">
            <a:avLst/>
          </a:prstGeom>
        </p:spPr>
        <p:txBody>
          <a:bodyPr wrap="square">
            <a:spAutoFit/>
          </a:bodyPr>
          <a:lstStyle/>
          <a:p>
            <a:r>
              <a:rPr lang="uk-UA" sz="1400" i="1" dirty="0"/>
              <a:t>Прапор</a:t>
            </a:r>
          </a:p>
          <a:p>
            <a:r>
              <a:rPr lang="uk-UA" sz="1400" i="1" dirty="0" err="1"/>
              <a:t>Зіньківського</a:t>
            </a:r>
            <a:r>
              <a:rPr lang="uk-UA" sz="1400" i="1" dirty="0"/>
              <a:t> </a:t>
            </a:r>
            <a:r>
              <a:rPr lang="uk-UA" sz="1400" i="1" dirty="0" err="1"/>
              <a:t>Повку</a:t>
            </a:r>
            <a:r>
              <a:rPr lang="uk-UA" sz="1400" i="1" dirty="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401" y="3212976"/>
            <a:ext cx="1605444" cy="189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3377" y="3212976"/>
            <a:ext cx="3140769" cy="156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Прямоугольник 21"/>
          <p:cNvSpPr/>
          <p:nvPr/>
        </p:nvSpPr>
        <p:spPr>
          <a:xfrm>
            <a:off x="5004048" y="4868595"/>
            <a:ext cx="2482783" cy="523220"/>
          </a:xfrm>
          <a:prstGeom prst="rect">
            <a:avLst/>
          </a:prstGeom>
        </p:spPr>
        <p:txBody>
          <a:bodyPr wrap="square">
            <a:spAutoFit/>
          </a:bodyPr>
          <a:lstStyle/>
          <a:p>
            <a:r>
              <a:rPr lang="ru-RU" sz="1400" i="1" dirty="0"/>
              <a:t>Прапор </a:t>
            </a:r>
            <a:r>
              <a:rPr lang="ru-RU" sz="1400" i="1" dirty="0" err="1"/>
              <a:t>Північно</a:t>
            </a:r>
            <a:r>
              <a:rPr lang="ru-RU" sz="1400" i="1" dirty="0"/>
              <a:t>-</a:t>
            </a:r>
          </a:p>
          <a:p>
            <a:r>
              <a:rPr lang="ru-RU" sz="1400" i="1" dirty="0" err="1"/>
              <a:t>Кавказького</a:t>
            </a:r>
            <a:r>
              <a:rPr lang="ru-RU" sz="1400" i="1" dirty="0"/>
              <a:t> </a:t>
            </a:r>
            <a:r>
              <a:rPr lang="ru-RU" sz="1400" i="1" dirty="0" err="1"/>
              <a:t>Емірату</a:t>
            </a:r>
            <a:r>
              <a:rPr lang="ru-RU" sz="1400" i="1" dirty="0"/>
              <a:t>. </a:t>
            </a:r>
            <a:endParaRPr lang="uk-UA" sz="1400" i="1" dirty="0"/>
          </a:p>
        </p:txBody>
      </p:sp>
    </p:spTree>
    <p:extLst>
      <p:ext uri="{BB962C8B-B14F-4D97-AF65-F5344CB8AC3E}">
        <p14:creationId xmlns:p14="http://schemas.microsoft.com/office/powerpoint/2010/main" val="313211193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908720"/>
            <a:ext cx="3073524" cy="3073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кутник 1"/>
          <p:cNvSpPr/>
          <p:nvPr/>
        </p:nvSpPr>
        <p:spPr>
          <a:xfrm>
            <a:off x="941912" y="980728"/>
            <a:ext cx="3990128" cy="1754326"/>
          </a:xfrm>
          <a:prstGeom prst="rect">
            <a:avLst/>
          </a:prstGeom>
        </p:spPr>
        <p:txBody>
          <a:bodyPr wrap="square">
            <a:spAutoFit/>
          </a:bodyPr>
          <a:lstStyle/>
          <a:p>
            <a:r>
              <a:rPr lang="ru-RU" dirty="0" err="1"/>
              <a:t>Багато</a:t>
            </a:r>
            <a:r>
              <a:rPr lang="ru-RU" dirty="0"/>
              <a:t> </a:t>
            </a:r>
            <a:r>
              <a:rPr lang="ru-RU" dirty="0" err="1"/>
              <a:t>хто</a:t>
            </a:r>
            <a:r>
              <a:rPr lang="ru-RU" dirty="0"/>
              <a:t> з нас </a:t>
            </a:r>
            <a:r>
              <a:rPr lang="ru-RU" dirty="0" err="1"/>
              <a:t>вже</a:t>
            </a:r>
            <a:r>
              <a:rPr lang="ru-RU" dirty="0"/>
              <a:t> не </a:t>
            </a:r>
            <a:r>
              <a:rPr lang="ru-RU" dirty="0" err="1"/>
              <a:t>уявляє</a:t>
            </a:r>
            <a:r>
              <a:rPr lang="ru-RU" dirty="0"/>
              <a:t> </a:t>
            </a:r>
            <a:r>
              <a:rPr lang="ru-RU" dirty="0" err="1"/>
              <a:t>спілкування</a:t>
            </a:r>
            <a:r>
              <a:rPr lang="ru-RU" dirty="0"/>
              <a:t> на просторах </a:t>
            </a:r>
            <a:r>
              <a:rPr lang="ru-RU" dirty="0" err="1"/>
              <a:t>Інтернету</a:t>
            </a:r>
            <a:r>
              <a:rPr lang="ru-RU" dirty="0"/>
              <a:t> без </a:t>
            </a:r>
            <a:r>
              <a:rPr lang="ru-RU" dirty="0" err="1"/>
              <a:t>цих</a:t>
            </a:r>
            <a:r>
              <a:rPr lang="ru-RU" dirty="0"/>
              <a:t> </a:t>
            </a:r>
            <a:r>
              <a:rPr lang="ru-RU" dirty="0" err="1"/>
              <a:t>звичних</a:t>
            </a:r>
            <a:r>
              <a:rPr lang="ru-RU" dirty="0"/>
              <a:t> </a:t>
            </a:r>
            <a:r>
              <a:rPr lang="ru-RU" dirty="0" err="1"/>
              <a:t>усміхнених</a:t>
            </a:r>
            <a:r>
              <a:rPr lang="ru-RU" dirty="0"/>
              <a:t> </a:t>
            </a:r>
            <a:r>
              <a:rPr lang="ru-RU" dirty="0" err="1"/>
              <a:t>дужок</a:t>
            </a:r>
            <a:r>
              <a:rPr lang="ru-RU" dirty="0" smtClean="0"/>
              <a:t>. Але </a:t>
            </a:r>
            <a:r>
              <a:rPr lang="ru-RU" dirty="0" err="1" smtClean="0"/>
              <a:t>потрібно</a:t>
            </a:r>
            <a:r>
              <a:rPr lang="ru-RU" dirty="0" smtClean="0"/>
              <a:t> </a:t>
            </a:r>
            <a:r>
              <a:rPr lang="ru-RU" dirty="0" err="1" smtClean="0"/>
              <a:t>виражати</a:t>
            </a:r>
            <a:r>
              <a:rPr lang="ru-RU" dirty="0" smtClean="0"/>
              <a:t> </a:t>
            </a:r>
            <a:r>
              <a:rPr lang="ru-RU" dirty="0" err="1" smtClean="0"/>
              <a:t>емоції</a:t>
            </a:r>
            <a:r>
              <a:rPr lang="ru-RU" dirty="0" smtClean="0"/>
              <a:t> і в реальному </a:t>
            </a:r>
            <a:r>
              <a:rPr lang="ru-RU" dirty="0" err="1" smtClean="0"/>
              <a:t>житті</a:t>
            </a:r>
            <a:r>
              <a:rPr lang="ru-RU" dirty="0" smtClean="0"/>
              <a:t>.</a:t>
            </a:r>
            <a:endParaRPr lang="uk-UA"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784" y="2780928"/>
            <a:ext cx="3456384" cy="3456384"/>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3668" y="4149080"/>
            <a:ext cx="1638300" cy="1885950"/>
          </a:xfrm>
          <a:prstGeom prst="rect">
            <a:avLst/>
          </a:prstGeom>
        </p:spPr>
      </p:pic>
    </p:spTree>
    <p:extLst>
      <p:ext uri="{BB962C8B-B14F-4D97-AF65-F5344CB8AC3E}">
        <p14:creationId xmlns:p14="http://schemas.microsoft.com/office/powerpoint/2010/main" val="78811870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кутник 1"/>
          <p:cNvSpPr/>
          <p:nvPr/>
        </p:nvSpPr>
        <p:spPr>
          <a:xfrm>
            <a:off x="395536" y="404664"/>
            <a:ext cx="8496944" cy="3416320"/>
          </a:xfrm>
          <a:prstGeom prst="rect">
            <a:avLst/>
          </a:prstGeom>
        </p:spPr>
        <p:txBody>
          <a:bodyPr wrap="square">
            <a:spAutoFit/>
          </a:bodyPr>
          <a:lstStyle/>
          <a:p>
            <a:r>
              <a:rPr lang="uk-UA" sz="2400" dirty="0" err="1"/>
              <a:t>Смайлик</a:t>
            </a:r>
            <a:r>
              <a:rPr lang="uk-UA" sz="2400" dirty="0"/>
              <a:t>, безсумнівно, - чудовий винахід, який допомагає краще передати емоційне забарвлення текстового повідомлення. Іноді саме ці кілька закорючок змушують нас посміхатися, сумувати, сміятися. Звичайно, живе спілкування завжди краще, але буває так, що людина далеко від нас, і тоді на допомогу приходить Інтернет, </a:t>
            </a:r>
            <a:r>
              <a:rPr lang="uk-UA" sz="2400" dirty="0" err="1"/>
              <a:t>смс-повідомлення</a:t>
            </a:r>
            <a:r>
              <a:rPr lang="uk-UA" sz="2400" dirty="0"/>
              <a:t>, і </a:t>
            </a:r>
            <a:r>
              <a:rPr lang="uk-UA" sz="2400" dirty="0" err="1"/>
              <a:t>смайлики</a:t>
            </a:r>
            <a:r>
              <a:rPr lang="uk-UA" sz="2400" dirty="0"/>
              <a:t> серед набору літер нагадують нам про реальні </a:t>
            </a:r>
            <a:r>
              <a:rPr lang="uk-UA" sz="2400" dirty="0" smtClean="0"/>
              <a:t>усмішки </a:t>
            </a:r>
            <a:r>
              <a:rPr lang="uk-UA" sz="2400" dirty="0"/>
              <a:t>рідних і близьких нам людей! </a:t>
            </a:r>
          </a:p>
        </p:txBody>
      </p:sp>
    </p:spTree>
    <p:extLst>
      <p:ext uri="{BB962C8B-B14F-4D97-AF65-F5344CB8AC3E}">
        <p14:creationId xmlns:p14="http://schemas.microsoft.com/office/powerpoint/2010/main" val="207618368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l="-10000" r="-10000"/>
          </a:stretch>
        </a:blipFill>
        <a:effectLst/>
      </p:bgPr>
    </p:bg>
    <p:spTree>
      <p:nvGrpSpPr>
        <p:cNvPr id="1" name=""/>
        <p:cNvGrpSpPr/>
        <p:nvPr/>
      </p:nvGrpSpPr>
      <p:grpSpPr>
        <a:xfrm>
          <a:off x="0" y="0"/>
          <a:ext cx="0" cy="0"/>
          <a:chOff x="0" y="0"/>
          <a:chExt cx="0" cy="0"/>
        </a:xfrm>
      </p:grpSpPr>
      <p:sp>
        <p:nvSpPr>
          <p:cNvPr id="2" name="Прямокутник 1"/>
          <p:cNvSpPr/>
          <p:nvPr/>
        </p:nvSpPr>
        <p:spPr>
          <a:xfrm>
            <a:off x="177783" y="1628800"/>
            <a:ext cx="8585427" cy="923330"/>
          </a:xfrm>
          <a:prstGeom prst="rect">
            <a:avLst/>
          </a:prstGeom>
          <a:noFill/>
        </p:spPr>
        <p:txBody>
          <a:bodyPr wrap="none" lIns="91440" tIns="45720" rIns="91440" bIns="45720">
            <a:spAutoFit/>
          </a:bodyPr>
          <a:lstStyle/>
          <a:p>
            <a:pPr algn="ctr"/>
            <a:r>
              <a:rPr lang="uk-UA"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Посміхайтеся частіше!))</a:t>
            </a:r>
            <a:endParaRPr lang="uk-UA"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3" name="c49b4c2150726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52320" y="5589240"/>
            <a:ext cx="609600" cy="609600"/>
          </a:xfrm>
          <a:prstGeom prst="rect">
            <a:avLst/>
          </a:prstGeom>
        </p:spPr>
      </p:pic>
    </p:spTree>
    <p:extLst>
      <p:ext uri="{BB962C8B-B14F-4D97-AF65-F5344CB8AC3E}">
        <p14:creationId xmlns:p14="http://schemas.microsoft.com/office/powerpoint/2010/main" val="75727965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28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59632" y="836712"/>
            <a:ext cx="6912768" cy="2308324"/>
          </a:xfrm>
          <a:prstGeom prst="rect">
            <a:avLst/>
          </a:prstGeom>
        </p:spPr>
        <p:txBody>
          <a:bodyPr wrap="square">
            <a:spAutoFit/>
          </a:bodyPr>
          <a:lstStyle/>
          <a:p>
            <a:r>
              <a:rPr lang="vi-VN" dirty="0"/>
              <a:t>Смайл, сма́йлик </a:t>
            </a:r>
            <a:r>
              <a:rPr lang="en-US" dirty="0" smtClean="0"/>
              <a:t>— </a:t>
            </a:r>
            <a:r>
              <a:rPr lang="vi-VN" dirty="0"/>
              <a:t>схематичне зображення людського обличчя, що використовується для передачі </a:t>
            </a:r>
            <a:r>
              <a:rPr lang="vi-VN" dirty="0" smtClean="0"/>
              <a:t>емоцій</a:t>
            </a:r>
            <a:r>
              <a:rPr lang="uk-UA" dirty="0" smtClean="0"/>
              <a:t>.</a:t>
            </a:r>
            <a:r>
              <a:rPr lang="uk-UA" dirty="0"/>
              <a:t> Може складатися з різноманітних символів, як то букв алфавіту, знаків пунктуації та різних службових символів. Особливе розповсюдження смайли набули з поширенням </a:t>
            </a:r>
            <a:r>
              <a:rPr lang="uk-UA" dirty="0" err="1" smtClean="0"/>
              <a:t>інтернету</a:t>
            </a:r>
            <a:r>
              <a:rPr lang="uk-UA" dirty="0" smtClean="0"/>
              <a:t> (чати</a:t>
            </a:r>
            <a:r>
              <a:rPr lang="uk-UA" dirty="0"/>
              <a:t>, форуми,</a:t>
            </a:r>
            <a:r>
              <a:rPr lang="en-US" dirty="0"/>
              <a:t>ICQ </a:t>
            </a:r>
            <a:r>
              <a:rPr lang="uk-UA" dirty="0"/>
              <a:t>тощо) та мобільних телефонів (короткі повідомлення — </a:t>
            </a:r>
            <a:r>
              <a:rPr lang="en-US" dirty="0"/>
              <a:t>SMS), </a:t>
            </a:r>
            <a:r>
              <a:rPr lang="uk-UA" dirty="0"/>
              <a:t>де широко використовуються користувачами для обміну </a:t>
            </a:r>
            <a:r>
              <a:rPr lang="uk-UA" dirty="0" smtClean="0"/>
              <a:t>повідомленнями.</a:t>
            </a:r>
            <a:endParaRPr lang="uk-UA"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3145036"/>
            <a:ext cx="3182976" cy="2740926"/>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3223546"/>
            <a:ext cx="2609850" cy="2667000"/>
          </a:xfrm>
          <a:prstGeom prst="rect">
            <a:avLst/>
          </a:prstGeom>
        </p:spPr>
      </p:pic>
    </p:spTree>
    <p:extLst>
      <p:ext uri="{BB962C8B-B14F-4D97-AF65-F5344CB8AC3E}">
        <p14:creationId xmlns:p14="http://schemas.microsoft.com/office/powerpoint/2010/main" val="42014932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783" y="3140968"/>
            <a:ext cx="4913313"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кутник 1"/>
          <p:cNvSpPr/>
          <p:nvPr/>
        </p:nvSpPr>
        <p:spPr>
          <a:xfrm>
            <a:off x="2476112" y="4633322"/>
            <a:ext cx="4572000" cy="523220"/>
          </a:xfrm>
          <a:prstGeom prst="rect">
            <a:avLst/>
          </a:prstGeom>
        </p:spPr>
        <p:txBody>
          <a:bodyPr>
            <a:spAutoFit/>
          </a:bodyPr>
          <a:lstStyle/>
          <a:p>
            <a:pPr algn="ctr"/>
            <a:r>
              <a:rPr lang="ru-RU" sz="1400" i="1" dirty="0" err="1"/>
              <a:t>Смайли</a:t>
            </a:r>
            <a:r>
              <a:rPr lang="ru-RU" sz="1400" i="1" dirty="0"/>
              <a:t>, </a:t>
            </a:r>
            <a:r>
              <a:rPr lang="ru-RU" sz="1400" i="1" dirty="0" err="1"/>
              <a:t>опубліковані</a:t>
            </a:r>
            <a:r>
              <a:rPr lang="ru-RU" sz="1400" i="1" dirty="0"/>
              <a:t> 30 березня1881 року у </a:t>
            </a:r>
            <a:r>
              <a:rPr lang="ru-RU" sz="1400" i="1" dirty="0" err="1"/>
              <a:t>випуску</a:t>
            </a:r>
            <a:r>
              <a:rPr lang="ru-RU" sz="1400" i="1" dirty="0"/>
              <a:t> журналу «</a:t>
            </a:r>
            <a:r>
              <a:rPr lang="ru-RU" sz="1400" i="1" dirty="0" err="1"/>
              <a:t>Puck</a:t>
            </a:r>
            <a:r>
              <a:rPr lang="ru-RU" sz="1400" i="1" dirty="0"/>
              <a:t>».</a:t>
            </a:r>
          </a:p>
        </p:txBody>
      </p:sp>
      <p:sp>
        <p:nvSpPr>
          <p:cNvPr id="3" name="Прямокутник 2"/>
          <p:cNvSpPr/>
          <p:nvPr/>
        </p:nvSpPr>
        <p:spPr>
          <a:xfrm>
            <a:off x="1331640" y="836712"/>
            <a:ext cx="6624736" cy="1569660"/>
          </a:xfrm>
          <a:prstGeom prst="rect">
            <a:avLst/>
          </a:prstGeom>
        </p:spPr>
        <p:txBody>
          <a:bodyPr wrap="square">
            <a:spAutoFit/>
          </a:bodyPr>
          <a:lstStyle/>
          <a:p>
            <a:r>
              <a:rPr lang="uk-UA" sz="1600" dirty="0" smtClean="0"/>
              <a:t>Одна </a:t>
            </a:r>
            <a:r>
              <a:rPr lang="uk-UA" sz="1600" dirty="0"/>
              <a:t>з перших спроб використання топографічних конструкцій для вираження емоцій була здійснена ще у 1881 р. редакцією американського гумористичного журналу “</a:t>
            </a:r>
            <a:r>
              <a:rPr lang="en-US" sz="1600" dirty="0"/>
              <a:t>Puck.” </a:t>
            </a:r>
            <a:r>
              <a:rPr lang="uk-UA" sz="1600" dirty="0"/>
              <a:t>У 1953 р. </a:t>
            </a:r>
            <a:r>
              <a:rPr lang="uk-UA" sz="1600" dirty="0" err="1"/>
              <a:t>смайлики</a:t>
            </a:r>
            <a:r>
              <a:rPr lang="uk-UA" sz="1600" dirty="0"/>
              <a:t> </a:t>
            </a:r>
            <a:r>
              <a:rPr lang="uk-UA" sz="1600" dirty="0" err="1"/>
              <a:t>зявляються</a:t>
            </a:r>
            <a:r>
              <a:rPr lang="uk-UA" sz="1600" dirty="0"/>
              <a:t> на шпальтах газети "Нью-Йорк </a:t>
            </a:r>
            <a:r>
              <a:rPr lang="uk-UA" sz="1600" dirty="0" err="1"/>
              <a:t>Гералд</a:t>
            </a:r>
            <a:r>
              <a:rPr lang="uk-UA" sz="1600" dirty="0"/>
              <a:t> </a:t>
            </a:r>
            <a:r>
              <a:rPr lang="uk-UA" sz="1600" dirty="0" err="1"/>
              <a:t>Трибюн</a:t>
            </a:r>
            <a:r>
              <a:rPr lang="uk-UA" sz="1600" dirty="0"/>
              <a:t>" (англ. “</a:t>
            </a:r>
            <a:r>
              <a:rPr lang="en-US" sz="1600" dirty="0"/>
              <a:t>New York Herald Tribune”), </a:t>
            </a:r>
            <a:r>
              <a:rPr lang="uk-UA" sz="1600" dirty="0"/>
              <a:t>де їх використали у рекламі художнього фільму “</a:t>
            </a:r>
            <a:r>
              <a:rPr lang="en-US" sz="1600" dirty="0" err="1"/>
              <a:t>Lili</a:t>
            </a:r>
            <a:r>
              <a:rPr lang="en-US" sz="1600" dirty="0"/>
              <a:t>”. </a:t>
            </a:r>
          </a:p>
        </p:txBody>
      </p:sp>
    </p:spTree>
    <p:extLst>
      <p:ext uri="{BB962C8B-B14F-4D97-AF65-F5344CB8AC3E}">
        <p14:creationId xmlns:p14="http://schemas.microsoft.com/office/powerpoint/2010/main" val="113332939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971600" y="764704"/>
            <a:ext cx="3816424" cy="2062103"/>
          </a:xfrm>
          <a:prstGeom prst="rect">
            <a:avLst/>
          </a:prstGeom>
        </p:spPr>
        <p:txBody>
          <a:bodyPr wrap="square">
            <a:spAutoFit/>
          </a:bodyPr>
          <a:lstStyle/>
          <a:p>
            <a:r>
              <a:rPr lang="uk-UA" sz="1600" dirty="0"/>
              <a:t>в Америці в грудні 1963 року художник </a:t>
            </a:r>
            <a:r>
              <a:rPr lang="uk-UA" sz="1600" dirty="0" err="1"/>
              <a:t>Харві</a:t>
            </a:r>
            <a:r>
              <a:rPr lang="uk-UA" sz="1600" dirty="0"/>
              <a:t> </a:t>
            </a:r>
            <a:r>
              <a:rPr lang="uk-UA" sz="1600" dirty="0" err="1"/>
              <a:t>Белл</a:t>
            </a:r>
            <a:r>
              <a:rPr lang="uk-UA" sz="1600" dirty="0"/>
              <a:t>, з нагоди злиття двох страхових компаній в одну корпорацію </a:t>
            </a:r>
            <a:r>
              <a:rPr lang="en-US" sz="1600" dirty="0"/>
              <a:t>State Mutual Life Assurance Cos. of America </a:t>
            </a:r>
            <a:r>
              <a:rPr lang="uk-UA" sz="1600" dirty="0"/>
              <a:t>намалював першу бадьору усміхнену пику, яку розмістили на значках співробітників компанії.</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9076" y="764704"/>
            <a:ext cx="2956396" cy="2956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3068960"/>
            <a:ext cx="2880320" cy="2620476"/>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976" y="3887730"/>
            <a:ext cx="3203848" cy="2002405"/>
          </a:xfrm>
          <a:prstGeom prst="rect">
            <a:avLst/>
          </a:prstGeom>
        </p:spPr>
      </p:pic>
    </p:spTree>
    <p:extLst>
      <p:ext uri="{BB962C8B-B14F-4D97-AF65-F5344CB8AC3E}">
        <p14:creationId xmlns:p14="http://schemas.microsoft.com/office/powerpoint/2010/main" val="339389651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2616" y="898464"/>
            <a:ext cx="2857500" cy="2143125"/>
          </a:xfrm>
          <a:prstGeom prst="rect">
            <a:avLst/>
          </a:prstGeom>
        </p:spPr>
      </p:pic>
      <p:sp>
        <p:nvSpPr>
          <p:cNvPr id="4" name="Прямокутник 3"/>
          <p:cNvSpPr/>
          <p:nvPr/>
        </p:nvSpPr>
        <p:spPr>
          <a:xfrm>
            <a:off x="1115616" y="954363"/>
            <a:ext cx="3827326" cy="1815882"/>
          </a:xfrm>
          <a:prstGeom prst="rect">
            <a:avLst/>
          </a:prstGeom>
        </p:spPr>
        <p:txBody>
          <a:bodyPr wrap="square">
            <a:spAutoFit/>
          </a:bodyPr>
          <a:lstStyle/>
          <a:p>
            <a:r>
              <a:rPr lang="ru-RU" sz="1600" dirty="0"/>
              <a:t>У 70-х роках </a:t>
            </a:r>
            <a:r>
              <a:rPr lang="ru-RU" sz="1600" dirty="0" err="1"/>
              <a:t>смайл</a:t>
            </a:r>
            <a:r>
              <a:rPr lang="ru-RU" sz="1600" dirty="0"/>
              <a:t> </a:t>
            </a:r>
            <a:r>
              <a:rPr lang="ru-RU" sz="1600" dirty="0" err="1"/>
              <a:t>придбав</a:t>
            </a:r>
            <a:r>
              <a:rPr lang="ru-RU" sz="1600" dirty="0"/>
              <a:t> </a:t>
            </a:r>
            <a:r>
              <a:rPr lang="ru-RU" sz="1600" dirty="0" err="1"/>
              <a:t>величезну</a:t>
            </a:r>
            <a:r>
              <a:rPr lang="ru-RU" sz="1600" dirty="0"/>
              <a:t> </a:t>
            </a:r>
            <a:r>
              <a:rPr lang="ru-RU" sz="1600" dirty="0" err="1"/>
              <a:t>популярність</a:t>
            </a:r>
            <a:r>
              <a:rPr lang="ru-RU" sz="1600" dirty="0"/>
              <a:t>: </a:t>
            </a:r>
            <a:r>
              <a:rPr lang="ru-RU" sz="1600" dirty="0" err="1"/>
              <a:t>його</a:t>
            </a:r>
            <a:r>
              <a:rPr lang="ru-RU" sz="1600" dirty="0"/>
              <a:t> почали </a:t>
            </a:r>
            <a:r>
              <a:rPr lang="ru-RU" sz="1600" dirty="0" err="1"/>
              <a:t>друкувати</a:t>
            </a:r>
            <a:r>
              <a:rPr lang="ru-RU" sz="1600" dirty="0"/>
              <a:t> на марках, футболках, рюкзаках, </a:t>
            </a:r>
            <a:r>
              <a:rPr lang="ru-RU" sz="1600" dirty="0" err="1" smtClean="0"/>
              <a:t>олівцях</a:t>
            </a:r>
            <a:r>
              <a:rPr lang="ru-RU" sz="1600" dirty="0" smtClean="0"/>
              <a:t> </a:t>
            </a:r>
            <a:r>
              <a:rPr lang="ru-RU" sz="1600" dirty="0"/>
              <a:t>… </a:t>
            </a:r>
            <a:r>
              <a:rPr lang="ru-RU" sz="1600" dirty="0" err="1"/>
              <a:t>Продукція</a:t>
            </a:r>
            <a:r>
              <a:rPr lang="ru-RU" sz="1600" dirty="0"/>
              <a:t> з </a:t>
            </a:r>
            <a:r>
              <a:rPr lang="ru-RU" sz="1600" dirty="0" err="1"/>
              <a:t>зображенням</a:t>
            </a:r>
            <a:r>
              <a:rPr lang="ru-RU" sz="1600" dirty="0"/>
              <a:t> </a:t>
            </a:r>
            <a:r>
              <a:rPr lang="ru-RU" sz="1600" dirty="0" err="1"/>
              <a:t>смайликів</a:t>
            </a:r>
            <a:r>
              <a:rPr lang="ru-RU" sz="1600" dirty="0"/>
              <a:t> приносила </a:t>
            </a:r>
            <a:r>
              <a:rPr lang="ru-RU" sz="1600" dirty="0" err="1"/>
              <a:t>величезні</a:t>
            </a:r>
            <a:r>
              <a:rPr lang="ru-RU" sz="1600" dirty="0"/>
              <a:t> доходи </a:t>
            </a:r>
            <a:r>
              <a:rPr lang="ru-RU" sz="1600" dirty="0" err="1"/>
              <a:t>всім</a:t>
            </a:r>
            <a:r>
              <a:rPr lang="ru-RU" sz="1600" dirty="0"/>
              <a:t>, </a:t>
            </a:r>
            <a:r>
              <a:rPr lang="ru-RU" sz="1600" dirty="0" err="1"/>
              <a:t>окрім</a:t>
            </a:r>
            <a:r>
              <a:rPr lang="ru-RU" sz="1600" dirty="0"/>
              <a:t> </a:t>
            </a:r>
            <a:r>
              <a:rPr lang="ru-RU" sz="1600" dirty="0" err="1"/>
              <a:t>свого</a:t>
            </a:r>
            <a:r>
              <a:rPr lang="ru-RU" sz="1600" dirty="0"/>
              <a:t> </a:t>
            </a:r>
            <a:r>
              <a:rPr lang="ru-RU" sz="1600" dirty="0" err="1"/>
              <a:t>творця</a:t>
            </a:r>
            <a:r>
              <a:rPr lang="ru-RU" sz="1600" dirty="0"/>
              <a:t>.</a:t>
            </a:r>
            <a:endParaRPr lang="uk-UA"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279256"/>
            <a:ext cx="1734356" cy="2709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5168" y="3572184"/>
            <a:ext cx="215265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6719" y="3501008"/>
            <a:ext cx="2465851" cy="1849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19983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989856" y="764704"/>
            <a:ext cx="4230216" cy="2554545"/>
          </a:xfrm>
          <a:prstGeom prst="rect">
            <a:avLst/>
          </a:prstGeom>
        </p:spPr>
        <p:txBody>
          <a:bodyPr wrap="square">
            <a:spAutoFit/>
          </a:bodyPr>
          <a:lstStyle/>
          <a:p>
            <a:r>
              <a:rPr lang="uk-UA" sz="1600" dirty="0"/>
              <a:t>Що ж стосується </a:t>
            </a:r>
            <a:r>
              <a:rPr lang="uk-UA" sz="1600" dirty="0" err="1"/>
              <a:t>Харві</a:t>
            </a:r>
            <a:r>
              <a:rPr lang="uk-UA" sz="1600" dirty="0"/>
              <a:t> Белла, то він врешті-решт теж запатентував свій </a:t>
            </a:r>
            <a:r>
              <a:rPr lang="uk-UA" sz="1600" dirty="0" err="1"/>
              <a:t>смайл</a:t>
            </a:r>
            <a:r>
              <a:rPr lang="uk-UA" sz="1600" dirty="0"/>
              <a:t> і створив компанію </a:t>
            </a:r>
            <a:r>
              <a:rPr lang="en-US" sz="1600" i="1" dirty="0"/>
              <a:t>World Smile </a:t>
            </a:r>
            <a:r>
              <a:rPr lang="en-US" sz="1600" i="1" dirty="0" smtClean="0"/>
              <a:t>Corporation</a:t>
            </a:r>
            <a:r>
              <a:rPr lang="uk-UA" sz="1600" dirty="0" smtClean="0"/>
              <a:t>. </a:t>
            </a:r>
            <a:r>
              <a:rPr lang="uk-UA" sz="1600" dirty="0"/>
              <a:t>У цієї людини була мрія – стати «міжнародним послом щастя» на всій Землі. Саме </a:t>
            </a:r>
            <a:r>
              <a:rPr lang="uk-UA" sz="1600" dirty="0" err="1"/>
              <a:t>Харві</a:t>
            </a:r>
            <a:r>
              <a:rPr lang="uk-UA" sz="1600" dirty="0"/>
              <a:t> </a:t>
            </a:r>
            <a:r>
              <a:rPr lang="uk-UA" sz="1600" dirty="0" err="1"/>
              <a:t>Белл</a:t>
            </a:r>
            <a:r>
              <a:rPr lang="uk-UA" sz="1600" dirty="0"/>
              <a:t> запропонував відзначати 1 жовтня міжнародний день посмішки. Весь прибуток від компанії </a:t>
            </a:r>
            <a:r>
              <a:rPr lang="en-US" sz="1600" dirty="0"/>
              <a:t>World Smile Corporation </a:t>
            </a:r>
            <a:r>
              <a:rPr lang="uk-UA" sz="1600" dirty="0"/>
              <a:t>було вирішено використати в благодійних цілях.</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836712"/>
            <a:ext cx="2862263"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кутник 2"/>
          <p:cNvSpPr/>
          <p:nvPr/>
        </p:nvSpPr>
        <p:spPr>
          <a:xfrm>
            <a:off x="4901683" y="3819050"/>
            <a:ext cx="3499039" cy="646331"/>
          </a:xfrm>
          <a:prstGeom prst="rect">
            <a:avLst/>
          </a:prstGeom>
        </p:spPr>
        <p:txBody>
          <a:bodyPr wrap="square">
            <a:spAutoFit/>
          </a:bodyPr>
          <a:lstStyle/>
          <a:p>
            <a:pPr algn="ctr"/>
            <a:r>
              <a:rPr lang="en-US" dirty="0">
                <a:hlinkClick r:id="rId3"/>
              </a:rPr>
              <a:t>http://</a:t>
            </a:r>
            <a:r>
              <a:rPr lang="en-US" dirty="0" smtClean="0">
                <a:hlinkClick r:id="rId3"/>
              </a:rPr>
              <a:t>www.worldsmile.org</a:t>
            </a:r>
            <a:endParaRPr lang="uk-UA" dirty="0" smtClean="0"/>
          </a:p>
          <a:p>
            <a:r>
              <a:rPr lang="uk-UA" dirty="0" smtClean="0"/>
              <a:t>Офіційна сторінка корпорації</a:t>
            </a:r>
            <a:endParaRPr lang="uk-UA" dirty="0"/>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8652" y="4478143"/>
            <a:ext cx="2705100" cy="1685925"/>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9672" y="3444692"/>
            <a:ext cx="2592288" cy="2553403"/>
          </a:xfrm>
          <a:prstGeom prst="rect">
            <a:avLst/>
          </a:prstGeom>
        </p:spPr>
      </p:pic>
    </p:spTree>
    <p:extLst>
      <p:ext uri="{BB962C8B-B14F-4D97-AF65-F5344CB8AC3E}">
        <p14:creationId xmlns:p14="http://schemas.microsoft.com/office/powerpoint/2010/main" val="209861672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908719"/>
            <a:ext cx="4536504" cy="2308324"/>
          </a:xfrm>
          <a:prstGeom prst="rect">
            <a:avLst/>
          </a:prstGeom>
        </p:spPr>
        <p:txBody>
          <a:bodyPr wrap="square">
            <a:spAutoFit/>
          </a:bodyPr>
          <a:lstStyle/>
          <a:p>
            <a:r>
              <a:rPr lang="uk-UA" sz="1600" dirty="0"/>
              <a:t>Масштабна експансія смайликів у друкованому тексті почалася з виникненням Інтернету. За короткий проміжок часу інтернет-спільнота успішно адаптувала певні символи через їхню простоту та легкість написання, адже їх можна зобразити типографічними знаками, що розміщені на клавіатурі. Смайлики увійшли до графічно-стилістичного атрибуту </a:t>
            </a:r>
            <a:r>
              <a:rPr lang="uk-UA" sz="1600" dirty="0" smtClean="0"/>
              <a:t>нетикету.</a:t>
            </a:r>
            <a:endParaRPr lang="uk-UA" sz="16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114851"/>
            <a:ext cx="2736304" cy="2133024"/>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3356992"/>
            <a:ext cx="4499992" cy="2812495"/>
          </a:xfrm>
          <a:prstGeom prst="rect">
            <a:avLst/>
          </a:prstGeom>
        </p:spPr>
      </p:pic>
    </p:spTree>
    <p:extLst>
      <p:ext uri="{BB962C8B-B14F-4D97-AF65-F5344CB8AC3E}">
        <p14:creationId xmlns:p14="http://schemas.microsoft.com/office/powerpoint/2010/main" val="366435264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645737331"/>
              </p:ext>
            </p:extLst>
          </p:nvPr>
        </p:nvGraphicFramePr>
        <p:xfrm>
          <a:off x="1115616" y="2502615"/>
          <a:ext cx="6984774" cy="3486668"/>
        </p:xfrm>
        <a:graphic>
          <a:graphicData uri="http://schemas.openxmlformats.org/drawingml/2006/table">
            <a:tbl>
              <a:tblPr firstRow="1" firstCol="1" bandRow="1"/>
              <a:tblGrid>
                <a:gridCol w="525736"/>
                <a:gridCol w="1201681"/>
                <a:gridCol w="600841"/>
                <a:gridCol w="525736"/>
                <a:gridCol w="1201681"/>
                <a:gridCol w="600841"/>
                <a:gridCol w="525736"/>
                <a:gridCol w="1201681"/>
                <a:gridCol w="600841"/>
              </a:tblGrid>
              <a:tr h="518689">
                <a:tc>
                  <a:txBody>
                    <a:bodyPr/>
                    <a:lstStyle/>
                    <a:p>
                      <a:pPr algn="ctr">
                        <a:lnSpc>
                          <a:spcPct val="115000"/>
                        </a:lnSpc>
                        <a:spcBef>
                          <a:spcPts val="1200"/>
                        </a:spcBef>
                        <a:spcAft>
                          <a:spcPts val="1200"/>
                        </a:spcAft>
                      </a:pPr>
                      <a:r>
                        <a:rPr lang="uk-UA" sz="700" b="1" dirty="0" err="1">
                          <a:solidFill>
                            <a:srgbClr val="000000"/>
                          </a:solidFill>
                          <a:effectLst/>
                          <a:latin typeface="Calibri"/>
                          <a:ea typeface="Calibri"/>
                          <a:cs typeface="Times New Roman"/>
                        </a:rPr>
                        <a:t>Смайл</a:t>
                      </a:r>
                      <a:endParaRPr lang="uk-UA" sz="800" dirty="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a:lnSpc>
                          <a:spcPct val="115000"/>
                        </a:lnSpc>
                        <a:spcBef>
                          <a:spcPts val="1200"/>
                        </a:spcBef>
                        <a:spcAft>
                          <a:spcPts val="1200"/>
                        </a:spcAft>
                      </a:pPr>
                      <a:r>
                        <a:rPr lang="uk-UA" sz="700" b="1" dirty="0">
                          <a:solidFill>
                            <a:srgbClr val="000000"/>
                          </a:solidFill>
                          <a:effectLst/>
                          <a:latin typeface="Calibri"/>
                          <a:ea typeface="Calibri"/>
                          <a:cs typeface="Times New Roman"/>
                        </a:rPr>
                        <a:t>Значення</a:t>
                      </a:r>
                      <a:endParaRPr lang="uk-UA" sz="800" dirty="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a:lnSpc>
                          <a:spcPct val="115000"/>
                        </a:lnSpc>
                        <a:spcBef>
                          <a:spcPts val="1200"/>
                        </a:spcBef>
                        <a:spcAft>
                          <a:spcPts val="1200"/>
                        </a:spcAft>
                      </a:pPr>
                      <a:r>
                        <a:rPr lang="uk-UA" sz="700" b="1">
                          <a:solidFill>
                            <a:srgbClr val="000000"/>
                          </a:solidFill>
                          <a:effectLst/>
                          <a:latin typeface="Calibri"/>
                          <a:ea typeface="Calibri"/>
                          <a:cs typeface="Times New Roman"/>
                        </a:rPr>
                        <a:t>Графічне зображення</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a:lnSpc>
                          <a:spcPct val="115000"/>
                        </a:lnSpc>
                        <a:spcBef>
                          <a:spcPts val="1200"/>
                        </a:spcBef>
                        <a:spcAft>
                          <a:spcPts val="1200"/>
                        </a:spcAft>
                      </a:pPr>
                      <a:r>
                        <a:rPr lang="uk-UA" sz="700" b="1">
                          <a:solidFill>
                            <a:srgbClr val="000000"/>
                          </a:solidFill>
                          <a:effectLst/>
                          <a:latin typeface="Calibri"/>
                          <a:ea typeface="Calibri"/>
                          <a:cs typeface="Times New Roman"/>
                        </a:rPr>
                        <a:t>Смайл</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a:lnSpc>
                          <a:spcPct val="115000"/>
                        </a:lnSpc>
                        <a:spcBef>
                          <a:spcPts val="1200"/>
                        </a:spcBef>
                        <a:spcAft>
                          <a:spcPts val="1200"/>
                        </a:spcAft>
                      </a:pPr>
                      <a:r>
                        <a:rPr lang="uk-UA" sz="700" b="1">
                          <a:solidFill>
                            <a:srgbClr val="000000"/>
                          </a:solidFill>
                          <a:effectLst/>
                          <a:latin typeface="Calibri"/>
                          <a:ea typeface="Calibri"/>
                          <a:cs typeface="Times New Roman"/>
                        </a:rPr>
                        <a:t>Значення</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a:lnSpc>
                          <a:spcPct val="115000"/>
                        </a:lnSpc>
                        <a:spcBef>
                          <a:spcPts val="1200"/>
                        </a:spcBef>
                        <a:spcAft>
                          <a:spcPts val="1200"/>
                        </a:spcAft>
                      </a:pPr>
                      <a:r>
                        <a:rPr lang="uk-UA" sz="700" b="1">
                          <a:solidFill>
                            <a:srgbClr val="000000"/>
                          </a:solidFill>
                          <a:effectLst/>
                          <a:latin typeface="Calibri"/>
                          <a:ea typeface="Calibri"/>
                          <a:cs typeface="Times New Roman"/>
                        </a:rPr>
                        <a:t>Графічне зображення</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a:lnSpc>
                          <a:spcPct val="115000"/>
                        </a:lnSpc>
                        <a:spcBef>
                          <a:spcPts val="1200"/>
                        </a:spcBef>
                        <a:spcAft>
                          <a:spcPts val="1200"/>
                        </a:spcAft>
                      </a:pPr>
                      <a:r>
                        <a:rPr lang="uk-UA" sz="700" b="1">
                          <a:solidFill>
                            <a:srgbClr val="000000"/>
                          </a:solidFill>
                          <a:effectLst/>
                          <a:latin typeface="Calibri"/>
                          <a:ea typeface="Calibri"/>
                          <a:cs typeface="Times New Roman"/>
                        </a:rPr>
                        <a:t>Смайл</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a:lnSpc>
                          <a:spcPct val="115000"/>
                        </a:lnSpc>
                        <a:spcBef>
                          <a:spcPts val="1200"/>
                        </a:spcBef>
                        <a:spcAft>
                          <a:spcPts val="1200"/>
                        </a:spcAft>
                      </a:pPr>
                      <a:r>
                        <a:rPr lang="uk-UA" sz="700" b="1">
                          <a:solidFill>
                            <a:srgbClr val="000000"/>
                          </a:solidFill>
                          <a:effectLst/>
                          <a:latin typeface="Calibri"/>
                          <a:ea typeface="Calibri"/>
                          <a:cs typeface="Times New Roman"/>
                        </a:rPr>
                        <a:t>Значення</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a:lnSpc>
                          <a:spcPct val="115000"/>
                        </a:lnSpc>
                        <a:spcBef>
                          <a:spcPts val="1200"/>
                        </a:spcBef>
                        <a:spcAft>
                          <a:spcPts val="1200"/>
                        </a:spcAft>
                      </a:pPr>
                      <a:r>
                        <a:rPr lang="uk-UA" sz="700" b="1">
                          <a:solidFill>
                            <a:srgbClr val="000000"/>
                          </a:solidFill>
                          <a:effectLst/>
                          <a:latin typeface="Calibri"/>
                          <a:ea typeface="Calibri"/>
                          <a:cs typeface="Times New Roman"/>
                        </a:rPr>
                        <a:t>Графічне зображення</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r>
              <a:tr h="297741">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 або :)</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усмішка, щастя</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ctr">
                        <a:lnSpc>
                          <a:spcPct val="115000"/>
                        </a:lnSpc>
                        <a:spcBef>
                          <a:spcPts val="1200"/>
                        </a:spcBef>
                        <a:spcAft>
                          <a:spcPts val="1200"/>
                        </a:spcAft>
                      </a:pPr>
                      <a:endParaRPr lang="uk-UA" sz="700">
                        <a:solidFill>
                          <a:srgbClr val="000000"/>
                        </a:solidFill>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 або :(</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сум, депресія, не весело</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ctr">
                        <a:lnSpc>
                          <a:spcPct val="115000"/>
                        </a:lnSpc>
                        <a:spcBef>
                          <a:spcPts val="1200"/>
                        </a:spcBef>
                        <a:spcAft>
                          <a:spcPts val="1200"/>
                        </a:spcAft>
                      </a:pPr>
                      <a:endParaRPr lang="uk-UA" sz="700">
                        <a:solidFill>
                          <a:srgbClr val="000000"/>
                        </a:solidFill>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 або ;)</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підморгування</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ctr">
                        <a:lnSpc>
                          <a:spcPct val="115000"/>
                        </a:lnSpc>
                        <a:spcBef>
                          <a:spcPts val="1200"/>
                        </a:spcBef>
                        <a:spcAft>
                          <a:spcPts val="1200"/>
                        </a:spcAft>
                      </a:pPr>
                      <a:endParaRPr lang="uk-UA" sz="700">
                        <a:solidFill>
                          <a:srgbClr val="000000"/>
                        </a:solidFill>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297741">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:-D</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сміх</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ctr">
                        <a:lnSpc>
                          <a:spcPct val="115000"/>
                        </a:lnSpc>
                        <a:spcBef>
                          <a:spcPts val="1200"/>
                        </a:spcBef>
                        <a:spcAft>
                          <a:spcPts val="1200"/>
                        </a:spcAft>
                      </a:pPr>
                      <a:endParaRPr lang="uk-UA" sz="700">
                        <a:solidFill>
                          <a:srgbClr val="000000"/>
                        </a:solidFill>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dirty="0">
                          <a:solidFill>
                            <a:srgbClr val="000000"/>
                          </a:solidFill>
                          <a:effectLst/>
                          <a:latin typeface="Calibri"/>
                          <a:ea typeface="Calibri"/>
                          <a:cs typeface="Times New Roman"/>
                        </a:rPr>
                        <a:t>:-P або :P</a:t>
                      </a:r>
                      <a:endParaRPr lang="uk-UA" sz="800" dirty="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показувати язика</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ctr">
                        <a:lnSpc>
                          <a:spcPct val="115000"/>
                        </a:lnSpc>
                        <a:spcBef>
                          <a:spcPts val="1200"/>
                        </a:spcBef>
                        <a:spcAft>
                          <a:spcPts val="1200"/>
                        </a:spcAft>
                      </a:pPr>
                      <a:endParaRPr lang="uk-UA" sz="700">
                        <a:solidFill>
                          <a:srgbClr val="000000"/>
                        </a:solidFill>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поцілунок</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ctr">
                        <a:lnSpc>
                          <a:spcPct val="115000"/>
                        </a:lnSpc>
                        <a:spcBef>
                          <a:spcPts val="1200"/>
                        </a:spcBef>
                        <a:spcAft>
                          <a:spcPts val="1200"/>
                        </a:spcAft>
                      </a:pPr>
                      <a:endParaRPr lang="uk-UA" sz="700">
                        <a:solidFill>
                          <a:srgbClr val="000000"/>
                        </a:solidFill>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518689">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:-O або</a:t>
                      </a:r>
                      <a:br>
                        <a:rPr lang="uk-UA" sz="700">
                          <a:solidFill>
                            <a:srgbClr val="000000"/>
                          </a:solidFill>
                          <a:effectLst/>
                          <a:latin typeface="Calibri"/>
                          <a:ea typeface="Calibri"/>
                          <a:cs typeface="Times New Roman"/>
                        </a:rPr>
                      </a:br>
                      <a:r>
                        <a:rPr lang="uk-UA" sz="700">
                          <a:solidFill>
                            <a:srgbClr val="000000"/>
                          </a:solidFill>
                          <a:effectLst/>
                          <a:latin typeface="Calibri"/>
                          <a:ea typeface="Calibri"/>
                          <a:cs typeface="Times New Roman"/>
                        </a:rPr>
                        <a:t>=-O</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здивування, шок</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ctr">
                        <a:lnSpc>
                          <a:spcPct val="115000"/>
                        </a:lnSpc>
                        <a:spcBef>
                          <a:spcPts val="1200"/>
                        </a:spcBef>
                        <a:spcAft>
                          <a:spcPts val="1200"/>
                        </a:spcAft>
                      </a:pPr>
                      <a:endParaRPr lang="uk-UA" sz="700">
                        <a:solidFill>
                          <a:srgbClr val="000000"/>
                        </a:solidFill>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зашарівся, почервонів</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ctr">
                        <a:lnSpc>
                          <a:spcPct val="115000"/>
                        </a:lnSpc>
                        <a:spcBef>
                          <a:spcPts val="1200"/>
                        </a:spcBef>
                        <a:spcAft>
                          <a:spcPts val="1200"/>
                        </a:spcAft>
                      </a:pPr>
                      <a:endParaRPr lang="uk-UA" sz="700">
                        <a:solidFill>
                          <a:srgbClr val="000000"/>
                        </a:solidFill>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плач</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ctr">
                        <a:lnSpc>
                          <a:spcPct val="115000"/>
                        </a:lnSpc>
                        <a:spcBef>
                          <a:spcPts val="1200"/>
                        </a:spcBef>
                        <a:spcAft>
                          <a:spcPts val="1200"/>
                        </a:spcAft>
                      </a:pPr>
                      <a:endParaRPr lang="uk-UA" sz="700">
                        <a:solidFill>
                          <a:srgbClr val="000000"/>
                        </a:solidFill>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297741">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O:-)</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ангел</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ctr">
                        <a:lnSpc>
                          <a:spcPct val="115000"/>
                        </a:lnSpc>
                        <a:spcBef>
                          <a:spcPts val="1200"/>
                        </a:spcBef>
                        <a:spcAft>
                          <a:spcPts val="1200"/>
                        </a:spcAft>
                      </a:pPr>
                      <a:endParaRPr lang="uk-UA" sz="700">
                        <a:solidFill>
                          <a:srgbClr val="000000"/>
                        </a:solidFill>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]:-&gt; або &gt;:)</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дідько, диявол</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ctr">
                        <a:lnSpc>
                          <a:spcPct val="115000"/>
                        </a:lnSpc>
                        <a:spcBef>
                          <a:spcPts val="1200"/>
                        </a:spcBef>
                        <a:spcAft>
                          <a:spcPts val="1200"/>
                        </a:spcAft>
                      </a:pPr>
                      <a:endParaRPr lang="uk-UA" sz="700">
                        <a:solidFill>
                          <a:srgbClr val="000000"/>
                        </a:solidFill>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8-) або B-)</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в окулярах, крутий</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ctr">
                        <a:lnSpc>
                          <a:spcPct val="115000"/>
                        </a:lnSpc>
                        <a:spcBef>
                          <a:spcPts val="1200"/>
                        </a:spcBef>
                        <a:spcAft>
                          <a:spcPts val="1200"/>
                        </a:spcAft>
                      </a:pPr>
                      <a:endParaRPr lang="uk-UA" sz="700">
                        <a:solidFill>
                          <a:srgbClr val="000000"/>
                        </a:solidFill>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518689">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&gt;:O або</a:t>
                      </a:r>
                      <a:br>
                        <a:rPr lang="uk-UA" sz="700">
                          <a:solidFill>
                            <a:srgbClr val="000000"/>
                          </a:solidFill>
                          <a:effectLst/>
                          <a:latin typeface="Calibri"/>
                          <a:ea typeface="Calibri"/>
                          <a:cs typeface="Times New Roman"/>
                        </a:rPr>
                      </a:br>
                      <a:r>
                        <a:rPr lang="uk-UA" sz="700">
                          <a:solidFill>
                            <a:srgbClr val="000000"/>
                          </a:solidFill>
                          <a:effectLst/>
                          <a:latin typeface="Calibri"/>
                          <a:ea typeface="Calibri"/>
                          <a:cs typeface="Times New Roman"/>
                        </a:rPr>
                        <a:t>&gt;:(</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розлючений</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pPr>
                      <a:endParaRPr lang="uk-UA" sz="800">
                        <a:effectLst/>
                        <a:latin typeface="Calibri"/>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:-X</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dirty="0">
                          <a:solidFill>
                            <a:srgbClr val="000000"/>
                          </a:solidFill>
                          <a:effectLst/>
                          <a:latin typeface="Calibri"/>
                          <a:ea typeface="Calibri"/>
                          <a:cs typeface="Times New Roman"/>
                        </a:rPr>
                        <a:t>стулені губи, обіцянка мовчати</a:t>
                      </a:r>
                      <a:endParaRPr lang="uk-UA" sz="800" dirty="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pPr>
                      <a:endParaRPr lang="uk-UA" sz="800" dirty="0">
                        <a:effectLst/>
                        <a:latin typeface="Calibri"/>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не розумію, чекаю</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pPr>
                      <a:endParaRPr lang="uk-UA" sz="800">
                        <a:effectLst/>
                        <a:latin typeface="Calibri"/>
                      </a:endParaRPr>
                    </a:p>
                  </a:txBody>
                  <a:tcPr marL="6662" marR="6662" marT="6662" marB="6662"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518689">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нудота, відраза</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pPr>
                      <a:endParaRPr lang="uk-UA" sz="800" dirty="0">
                        <a:effectLst/>
                        <a:latin typeface="Calibri"/>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dirty="0">
                          <a:solidFill>
                            <a:srgbClr val="000000"/>
                          </a:solidFill>
                          <a:effectLst/>
                          <a:latin typeface="Calibri"/>
                          <a:ea typeface="Calibri"/>
                          <a:cs typeface="Times New Roman"/>
                        </a:rPr>
                        <a:t>кричати в гніві, розгніваний</a:t>
                      </a:r>
                      <a:endParaRPr lang="uk-UA" sz="800" dirty="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pPr>
                      <a:endParaRPr lang="uk-UA" sz="800" dirty="0">
                        <a:effectLst/>
                        <a:latin typeface="Calibri"/>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dirty="0">
                          <a:solidFill>
                            <a:srgbClr val="000000"/>
                          </a:solidFill>
                          <a:effectLst/>
                          <a:latin typeface="Calibri"/>
                          <a:ea typeface="Calibri"/>
                          <a:cs typeface="Times New Roman"/>
                        </a:rPr>
                        <a:t>@}-&gt;--</a:t>
                      </a:r>
                      <a:endParaRPr lang="uk-UA" sz="800" dirty="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dirty="0">
                          <a:solidFill>
                            <a:srgbClr val="000000"/>
                          </a:solidFill>
                          <a:effectLst/>
                          <a:latin typeface="Calibri"/>
                          <a:ea typeface="Calibri"/>
                          <a:cs typeface="Times New Roman"/>
                        </a:rPr>
                        <a:t>троянда</a:t>
                      </a:r>
                      <a:endParaRPr lang="uk-UA" sz="800" dirty="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pPr>
                      <a:endParaRPr lang="uk-UA" sz="800" dirty="0">
                        <a:effectLst/>
                        <a:latin typeface="Calibri"/>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518689">
                <a:tc>
                  <a:txBody>
                    <a:bodyPr/>
                    <a:lstStyle/>
                    <a:p>
                      <a:pPr>
                        <a:lnSpc>
                          <a:spcPct val="115000"/>
                        </a:lnSpc>
                        <a:spcBef>
                          <a:spcPts val="1200"/>
                        </a:spcBef>
                        <a:spcAft>
                          <a:spcPts val="1200"/>
                        </a:spcAft>
                      </a:pPr>
                      <a:r>
                        <a:rPr lang="uk-UA" sz="700" dirty="0">
                          <a:solidFill>
                            <a:srgbClr val="000000"/>
                          </a:solidFill>
                          <a:effectLst/>
                          <a:latin typeface="Calibri"/>
                          <a:ea typeface="Calibri"/>
                          <a:cs typeface="Times New Roman"/>
                        </a:rPr>
                        <a:t>:'-)</a:t>
                      </a:r>
                      <a:endParaRPr lang="uk-UA" sz="800" dirty="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dirty="0">
                          <a:solidFill>
                            <a:srgbClr val="000000"/>
                          </a:solidFill>
                          <a:effectLst/>
                          <a:latin typeface="Calibri"/>
                          <a:ea typeface="Calibri"/>
                          <a:cs typeface="Times New Roman"/>
                        </a:rPr>
                        <a:t>сльози радості, посмішка крізь сльози</a:t>
                      </a:r>
                      <a:endParaRPr lang="uk-UA" sz="800" dirty="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pPr>
                      <a:r>
                        <a:rPr lang="uk-UA" sz="800" b="0" i="0" dirty="0" smtClean="0">
                          <a:solidFill>
                            <a:srgbClr val="000000"/>
                          </a:solidFill>
                          <a:effectLst/>
                          <a:latin typeface="tahoma"/>
                        </a:rPr>
                        <a:t> </a:t>
                      </a:r>
                      <a:endParaRPr lang="uk-UA" sz="800" dirty="0">
                        <a:effectLst/>
                        <a:latin typeface="Calibri"/>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плутанина, сум'яття; божевільний</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pPr>
                      <a:endParaRPr lang="uk-UA" sz="800" dirty="0">
                        <a:effectLst/>
                        <a:latin typeface="Calibri"/>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a:solidFill>
                            <a:srgbClr val="000000"/>
                          </a:solidFill>
                          <a:effectLst/>
                          <a:latin typeface="Calibri"/>
                          <a:ea typeface="Calibri"/>
                          <a:cs typeface="Times New Roman"/>
                        </a:rPr>
                        <a:t>:*)</a:t>
                      </a:r>
                      <a:endParaRPr lang="uk-UA" sz="80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uk-UA" sz="700" dirty="0">
                          <a:solidFill>
                            <a:srgbClr val="000000"/>
                          </a:solidFill>
                          <a:effectLst/>
                          <a:latin typeface="Calibri"/>
                          <a:ea typeface="Calibri"/>
                          <a:cs typeface="Times New Roman"/>
                        </a:rPr>
                        <a:t>напідпитку</a:t>
                      </a:r>
                      <a:endParaRPr lang="uk-UA" sz="800" dirty="0">
                        <a:effectLst/>
                        <a:latin typeface="Calibri"/>
                        <a:ea typeface="Calibri"/>
                        <a:cs typeface="Times New Roman"/>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pPr>
                      <a:endParaRPr lang="uk-UA" sz="800" dirty="0">
                        <a:effectLst/>
                        <a:latin typeface="Calibri"/>
                      </a:endParaRPr>
                    </a:p>
                  </a:txBody>
                  <a:tcPr marL="21320" marR="21320" marT="21320" marB="2132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bl>
          </a:graphicData>
        </a:graphic>
      </p:graphicFrame>
      <p:pic>
        <p:nvPicPr>
          <p:cNvPr id="1036" name="Рисунок 13" descr="Face-smile.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557" y="3071751"/>
            <a:ext cx="23812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Рисунок 12" descr="Face-sad.s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3567" y="3071750"/>
            <a:ext cx="23812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Рисунок 11" descr="Face-wink.sv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8897" y="3068984"/>
            <a:ext cx="23812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Рисунок 10" descr="Face-grin.sv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7554" y="3313666"/>
            <a:ext cx="23812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Рисунок 9" descr="Face-tongue.sv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64086" y="3324661"/>
            <a:ext cx="23812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Рисунок 8" descr="Face-kiss.sv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48897" y="3324660"/>
            <a:ext cx="23812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Рисунок 7" descr="Face-surprise.sv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57558" y="3789040"/>
            <a:ext cx="23812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Рисунок 6" descr="Face-blush.sv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94527" y="3789040"/>
            <a:ext cx="23812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Рисунок 5" descr="Cry.png">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48896" y="3789040"/>
            <a:ext cx="23812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Рисунок 4" descr="Face-angel.svg">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57555" y="4149080"/>
            <a:ext cx="23812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Рисунок 3" descr="Face-devil-grin.svg">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94528" y="4150378"/>
            <a:ext cx="23812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Рисунок 2" descr="Shade.png">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648897" y="4168669"/>
            <a:ext cx="238125" cy="238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7321" y="836712"/>
            <a:ext cx="7200800" cy="1323439"/>
          </a:xfrm>
          <a:prstGeom prst="rect">
            <a:avLst/>
          </a:prstGeom>
          <a:noFill/>
        </p:spPr>
        <p:txBody>
          <a:bodyPr wrap="square" rtlCol="0">
            <a:spAutoFit/>
          </a:bodyPr>
          <a:lstStyle/>
          <a:p>
            <a:r>
              <a:rPr lang="uk-UA" sz="1600" dirty="0"/>
              <a:t>Одні й ті ж емоції іноді записуються різними смайликами, деякі смайли функціонують лише у вузькому колі людей. Але є смайли, які поширені повсюдно і мають усталений запис. Часто вони уже вбудовані в інтернет-програми та мобільні телефони, і при виведенні на екран текстові смайли автоматично заміняються на відповідні графічні зображення.</a:t>
            </a:r>
          </a:p>
        </p:txBody>
      </p:sp>
      <p:pic>
        <p:nvPicPr>
          <p:cNvPr id="5" name="Рисунок 4"/>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060989" y="4584770"/>
            <a:ext cx="231262" cy="231262"/>
          </a:xfrm>
          <a:prstGeom prst="rect">
            <a:avLst/>
          </a:prstGeom>
        </p:spPr>
      </p:pic>
      <p:pic>
        <p:nvPicPr>
          <p:cNvPr id="6" name="Рисунок 5"/>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406948" y="5661248"/>
            <a:ext cx="152400" cy="152400"/>
          </a:xfrm>
          <a:prstGeom prst="rect">
            <a:avLst/>
          </a:prstGeom>
        </p:spPr>
      </p:pic>
      <p:pic>
        <p:nvPicPr>
          <p:cNvPr id="7" name="Рисунок 6"/>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624608" y="4557051"/>
            <a:ext cx="286699" cy="286699"/>
          </a:xfrm>
          <a:prstGeom prst="rect">
            <a:avLst/>
          </a:prstGeom>
        </p:spPr>
      </p:pic>
      <p:pic>
        <p:nvPicPr>
          <p:cNvPr id="9" name="Рисунок 8"/>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653266" y="5604098"/>
            <a:ext cx="266700" cy="266700"/>
          </a:xfrm>
          <a:prstGeom prst="rect">
            <a:avLst/>
          </a:prstGeom>
        </p:spPr>
      </p:pic>
      <p:pic>
        <p:nvPicPr>
          <p:cNvPr id="10" name="Рисунок 9"/>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305468" y="5101953"/>
            <a:ext cx="354321" cy="236214"/>
          </a:xfrm>
          <a:prstGeom prst="rect">
            <a:avLst/>
          </a:prstGeom>
        </p:spPr>
      </p:pic>
      <p:pic>
        <p:nvPicPr>
          <p:cNvPr id="11" name="Рисунок 10"/>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333177" y="4511232"/>
            <a:ext cx="304800" cy="304800"/>
          </a:xfrm>
          <a:prstGeom prst="rect">
            <a:avLst/>
          </a:prstGeom>
        </p:spPr>
      </p:pic>
      <p:pic>
        <p:nvPicPr>
          <p:cNvPr id="1037" name="Picture 1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100416" y="5658049"/>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670133" y="5080611"/>
            <a:ext cx="249833" cy="249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Рисунок 12"/>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081365" y="5101804"/>
            <a:ext cx="214317" cy="214317"/>
          </a:xfrm>
          <a:prstGeom prst="rect">
            <a:avLst/>
          </a:prstGeom>
        </p:spPr>
      </p:pic>
    </p:spTree>
    <p:extLst>
      <p:ext uri="{BB962C8B-B14F-4D97-AF65-F5344CB8AC3E}">
        <p14:creationId xmlns:p14="http://schemas.microsoft.com/office/powerpoint/2010/main" val="291896211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15616" y="836712"/>
            <a:ext cx="6048672" cy="2031325"/>
          </a:xfrm>
          <a:prstGeom prst="rect">
            <a:avLst/>
          </a:prstGeom>
        </p:spPr>
        <p:txBody>
          <a:bodyPr wrap="square">
            <a:spAutoFit/>
          </a:bodyPr>
          <a:lstStyle/>
          <a:p>
            <a:r>
              <a:rPr lang="uk-UA" dirty="0"/>
              <a:t>В середовищі українських користувачів зародилися так звані українські патріотичні </a:t>
            </a:r>
            <a:r>
              <a:rPr lang="uk-UA" dirty="0" smtClean="0"/>
              <a:t>смайли:</a:t>
            </a:r>
            <a:endParaRPr lang="uk-UA" dirty="0"/>
          </a:p>
          <a:p>
            <a:endParaRPr lang="uk-UA" dirty="0"/>
          </a:p>
          <a:p>
            <a:pPr marL="285750" indent="-285750">
              <a:buFont typeface="Arial" panose="020B0604020202020204" pitchFamily="34" charset="0"/>
              <a:buChar char="•"/>
            </a:pPr>
            <a:r>
              <a:rPr lang="uk-UA" dirty="0"/>
              <a:t>чоловічі — з «козацьким оселедцем»:</a:t>
            </a:r>
          </a:p>
          <a:p>
            <a:r>
              <a:rPr lang="uk-UA" dirty="0"/>
              <a:t>~:-)    ~;-</a:t>
            </a:r>
            <a:r>
              <a:rPr lang="en-US" dirty="0"/>
              <a:t>P    ~;-|    ~8-)    ~8-D    </a:t>
            </a:r>
            <a:endParaRPr lang="uk-UA" dirty="0" smtClean="0"/>
          </a:p>
          <a:p>
            <a:pPr marL="285750" indent="-285750">
              <a:buFont typeface="Arial" panose="020B0604020202020204" pitchFamily="34" charset="0"/>
              <a:buChar char="•"/>
            </a:pPr>
            <a:r>
              <a:rPr lang="uk-UA" dirty="0" smtClean="0"/>
              <a:t>жіночі </a:t>
            </a:r>
            <a:r>
              <a:rPr lang="uk-UA" dirty="0"/>
              <a:t>— з «квіткою</a:t>
            </a:r>
            <a:r>
              <a:rPr lang="uk-UA" dirty="0" smtClean="0"/>
              <a:t>»:</a:t>
            </a:r>
          </a:p>
          <a:p>
            <a:r>
              <a:rPr lang="uk-UA" dirty="0" smtClean="0"/>
              <a:t>*;-)    </a:t>
            </a:r>
            <a:r>
              <a:rPr lang="uk-UA" dirty="0"/>
              <a:t>*;-</a:t>
            </a:r>
            <a:r>
              <a:rPr lang="en-US" dirty="0"/>
              <a:t>P    *;-D    *;-|    *'_'*</a:t>
            </a:r>
            <a:endParaRPr lang="uk-UA" dirty="0"/>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6582" y="1988840"/>
            <a:ext cx="24765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4516582" y="2420888"/>
            <a:ext cx="360039" cy="36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2441580"/>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2610925"/>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2469683"/>
            <a:ext cx="220216" cy="220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8419" y="3646312"/>
            <a:ext cx="2482622" cy="1911619"/>
          </a:xfrm>
          <a:prstGeom prst="rect">
            <a:avLst/>
          </a:prstGeom>
        </p:spPr>
      </p:pic>
      <p:pic>
        <p:nvPicPr>
          <p:cNvPr id="5" name="Рисунок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24128" y="3561967"/>
            <a:ext cx="1669439" cy="2058212"/>
          </a:xfrm>
          <a:prstGeom prst="rect">
            <a:avLst/>
          </a:prstGeom>
        </p:spPr>
      </p:pic>
      <p:pic>
        <p:nvPicPr>
          <p:cNvPr id="205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16398" y="1688767"/>
            <a:ext cx="765151" cy="2002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91383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196</TotalTime>
  <Words>688</Words>
  <Application>Microsoft Office PowerPoint</Application>
  <PresentationFormat>Экран (4:3)</PresentationFormat>
  <Paragraphs>87</Paragraphs>
  <Slides>13</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Кнопка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Мишаня</dc:creator>
  <cp:lastModifiedBy>Мишаня</cp:lastModifiedBy>
  <cp:revision>16</cp:revision>
  <dcterms:created xsi:type="dcterms:W3CDTF">2014-03-02T10:38:19Z</dcterms:created>
  <dcterms:modified xsi:type="dcterms:W3CDTF">2014-04-13T12:02:05Z</dcterms:modified>
</cp:coreProperties>
</file>