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88" r:id="rId1"/>
  </p:sldMasterIdLst>
  <p:sldIdLst>
    <p:sldId id="256" r:id="rId2"/>
    <p:sldId id="259" r:id="rId3"/>
    <p:sldId id="261" r:id="rId4"/>
    <p:sldId id="262" r:id="rId5"/>
    <p:sldId id="263" r:id="rId6"/>
    <p:sldId id="264" r:id="rId7"/>
    <p:sldId id="265" r:id="rId8"/>
    <p:sldId id="266" r:id="rId9"/>
    <p:sldId id="267" r:id="rId10"/>
    <p:sldId id="268" r:id="rId11"/>
    <p:sldId id="269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600" y="-22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Равнобедренный треугольник 6"/>
          <p:cNvSpPr/>
          <p:nvPr/>
        </p:nvSpPr>
        <p:spPr>
          <a:xfrm rot="16200000">
            <a:off x="7554353" y="5254283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540544" y="776288"/>
            <a:ext cx="8062912" cy="1470025"/>
          </a:xfrm>
        </p:spPr>
        <p:txBody>
          <a:bodyPr anchor="b">
            <a:normAutofit/>
          </a:bodyPr>
          <a:lstStyle>
            <a:lvl1pPr algn="r">
              <a:defRPr sz="440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540544" y="2250280"/>
            <a:ext cx="8062912" cy="1752600"/>
          </a:xfrm>
        </p:spPr>
        <p:txBody>
          <a:bodyPr/>
          <a:lstStyle>
            <a:lvl1pPr marL="0" marR="36576" indent="0" algn="r">
              <a:spcBef>
                <a:spcPts val="0"/>
              </a:spcBef>
              <a:buNone/>
              <a:defRPr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1371600" y="6012656"/>
            <a:ext cx="5791200" cy="365125"/>
          </a:xfrm>
        </p:spPr>
        <p:txBody>
          <a:bodyPr tIns="0" bIns="0" anchor="t"/>
          <a:lstStyle>
            <a:lvl1pPr algn="r">
              <a:defRPr sz="1000"/>
            </a:lvl1pPr>
          </a:lstStyle>
          <a:p>
            <a:fld id="{9C51BD7F-3F34-4032-A396-D3777617CABE}" type="datetimeFigureOut">
              <a:rPr lang="ru-RU" smtClean="0"/>
              <a:pPr/>
              <a:t>20.11.2014</a:t>
            </a:fld>
            <a:endParaRPr lang="ru-RU" dirty="0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1371600" y="5650704"/>
            <a:ext cx="5791200" cy="365125"/>
          </a:xfrm>
        </p:spPr>
        <p:txBody>
          <a:bodyPr tIns="0" bIns="0" anchor="b"/>
          <a:lstStyle>
            <a:lvl1pPr algn="r">
              <a:defRPr sz="1100"/>
            </a:lvl1pPr>
          </a:lstStyle>
          <a:p>
            <a:endParaRPr lang="ru-RU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92247" y="5752307"/>
            <a:ext cx="502920" cy="365125"/>
          </a:xfrm>
        </p:spPr>
        <p:txBody>
          <a:bodyPr anchor="ctr"/>
          <a:lstStyle>
            <a:lvl1pPr algn="ctr">
              <a:defRPr sz="1300">
                <a:solidFill>
                  <a:srgbClr val="FFFFFF"/>
                </a:solidFill>
              </a:defRPr>
            </a:lvl1pPr>
          </a:lstStyle>
          <a:p>
            <a:fld id="{DE3D1804-2BB2-432A-9435-574E4C3E9DF6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spd="med">
    <p:newsflash/>
    <p:sndAc>
      <p:stSnd>
        <p:snd r:embed="rId1" name="applause.wav"/>
      </p:stSnd>
    </p:sndAc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51BD7F-3F34-4032-A396-D3777617CABE}" type="datetimeFigureOut">
              <a:rPr lang="ru-RU" smtClean="0"/>
              <a:pPr/>
              <a:t>20.11.2014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3D1804-2BB2-432A-9435-574E4C3E9DF6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spd="med">
    <p:newsflash/>
    <p:sndAc>
      <p:stSnd>
        <p:snd r:embed="rId1" name="applause.wav"/>
      </p:stSnd>
    </p:sndAc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381000"/>
            <a:ext cx="1905000" cy="5486400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51BD7F-3F34-4032-A396-D3777617CABE}" type="datetimeFigureOut">
              <a:rPr lang="ru-RU" smtClean="0"/>
              <a:pPr/>
              <a:t>20.11.2014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3D1804-2BB2-432A-9435-574E4C3E9DF6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spd="med">
    <p:newsflash/>
    <p:sndAc>
      <p:stSnd>
        <p:snd r:embed="rId1" name="applause.wav"/>
      </p:stSnd>
    </p:sndAc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882808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91456" y="6480048"/>
            <a:ext cx="2133600" cy="301752"/>
          </a:xfrm>
        </p:spPr>
        <p:txBody>
          <a:bodyPr/>
          <a:lstStyle/>
          <a:p>
            <a:fld id="{9C51BD7F-3F34-4032-A396-D3777617CABE}" type="datetimeFigureOut">
              <a:rPr lang="ru-RU" smtClean="0"/>
              <a:pPr/>
              <a:t>20.11.2014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0831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3D1804-2BB2-432A-9435-574E4C3E9DF6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spd="med">
    <p:newsflash/>
    <p:sndAc>
      <p:stSnd>
        <p:snd r:embed="rId1" name="applause.wav"/>
      </p:stSnd>
    </p:sndAc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ый треугольник 8"/>
          <p:cNvSpPr/>
          <p:nvPr/>
        </p:nvSpPr>
        <p:spPr>
          <a:xfrm flipV="1">
            <a:off x="7034" y="7034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algn="ctr" defTabSz="914400" rtl="0" eaLnBrk="1" latinLnBrk="0" hangingPunct="1"/>
            <a:endParaRPr kumimoji="0" lang="en-US" sz="1800" kern="1200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Равнобедренный треугольник 7"/>
          <p:cNvSpPr/>
          <p:nvPr/>
        </p:nvSpPr>
        <p:spPr>
          <a:xfrm rot="5400000" flipV="1">
            <a:off x="7554353" y="309490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955632" y="6477000"/>
            <a:ext cx="2133600" cy="304800"/>
          </a:xfrm>
        </p:spPr>
        <p:txBody>
          <a:bodyPr/>
          <a:lstStyle/>
          <a:p>
            <a:fld id="{9C51BD7F-3F34-4032-A396-D3777617CABE}" type="datetimeFigureOut">
              <a:rPr lang="ru-RU" smtClean="0"/>
              <a:pPr/>
              <a:t>20.11.2014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619376" y="6480969"/>
            <a:ext cx="4260056" cy="300831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451056" y="809624"/>
            <a:ext cx="502920" cy="300831"/>
          </a:xfrm>
        </p:spPr>
        <p:txBody>
          <a:bodyPr/>
          <a:lstStyle/>
          <a:p>
            <a:fld id="{DE3D1804-2BB2-432A-9435-574E4C3E9DF6}" type="slidenum">
              <a:rPr lang="ru-RU" smtClean="0"/>
              <a:pPr/>
              <a:t>‹#›</a:t>
            </a:fld>
            <a:endParaRPr lang="ru-RU" dirty="0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 rot="10800000">
            <a:off x="6468794" y="9381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 flipV="1"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271464"/>
            <a:ext cx="7239000" cy="1362075"/>
          </a:xfrm>
        </p:spPr>
        <p:txBody>
          <a:bodyPr anchor="ctr"/>
          <a:lstStyle>
            <a:lvl1pPr marL="0" algn="l">
              <a:buNone/>
              <a:defRPr sz="3600" b="1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1633536"/>
            <a:ext cx="3886200" cy="2286000"/>
          </a:xfrm>
        </p:spPr>
        <p:txBody>
          <a:bodyPr anchor="t"/>
          <a:lstStyle>
            <a:lvl1pPr marL="54864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med">
    <p:newsflash/>
    <p:sndAc>
      <p:stSnd>
        <p:snd r:embed="rId1" name="applause.wav"/>
      </p:stSnd>
    </p:sndAc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 algn="l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9C51BD7F-3F34-4032-A396-D3777617CABE}" type="datetimeFigureOut">
              <a:rPr lang="ru-RU" smtClean="0"/>
              <a:pPr/>
              <a:t>20.11.2014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1752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DE3D1804-2BB2-432A-9435-574E4C3E9DF6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spd="med">
    <p:newsflash/>
    <p:sndAc>
      <p:stSnd>
        <p:snd r:embed="rId1" name="applause.wav"/>
      </p:stSnd>
    </p:sndAc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8198" y="290732"/>
            <a:ext cx="1066800" cy="6153912"/>
          </a:xfrm>
        </p:spPr>
        <p:txBody>
          <a:bodyPr vert="vert270" anchor="b"/>
          <a:lstStyle>
            <a:lvl1pPr marL="0" algn="ctr">
              <a:defRPr sz="3300" b="1">
                <a:ln w="6350">
                  <a:solidFill>
                    <a:schemeClr val="tx1"/>
                  </a:solidFill>
                </a:ln>
                <a:solidFill>
                  <a:schemeClr val="tx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65006" y="290732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1365006" y="3427124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2022230" y="290732"/>
            <a:ext cx="6858000" cy="301752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2022230" y="3427124"/>
            <a:ext cx="6858000" cy="301752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0552" cy="301752"/>
          </a:xfrm>
        </p:spPr>
        <p:txBody>
          <a:bodyPr/>
          <a:lstStyle/>
          <a:p>
            <a:fld id="{9C51BD7F-3F34-4032-A396-D3777617CABE}" type="datetimeFigureOut">
              <a:rPr lang="ru-RU" smtClean="0"/>
              <a:pPr/>
              <a:t>20.11.2014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1104" cy="301752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7589520" y="6483096"/>
            <a:ext cx="502920" cy="301752"/>
          </a:xfrm>
        </p:spPr>
        <p:txBody>
          <a:bodyPr/>
          <a:lstStyle>
            <a:lvl1pPr algn="ctr">
              <a:defRPr/>
            </a:lvl1pPr>
          </a:lstStyle>
          <a:p>
            <a:fld id="{DE3D1804-2BB2-432A-9435-574E4C3E9DF6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med">
    <p:newsflash/>
    <p:sndAc>
      <p:stSnd>
        <p:snd r:embed="rId1" name="applause.wav"/>
      </p:stSnd>
    </p:sndAc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51BD7F-3F34-4032-A396-D3777617CABE}" type="datetimeFigureOut">
              <a:rPr lang="ru-RU" smtClean="0"/>
              <a:pPr/>
              <a:t>20.11.2014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3D1804-2BB2-432A-9435-574E4C3E9DF6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spd="med">
    <p:newsflash/>
    <p:sndAc>
      <p:stSnd>
        <p:snd r:embed="rId1" name="applause.wav"/>
      </p:stSnd>
    </p:sndAc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9C51BD7F-3F34-4032-A396-D3777617CABE}" type="datetimeFigureOut">
              <a:rPr lang="ru-RU" smtClean="0"/>
              <a:pPr/>
              <a:t>20.11.2014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457200" y="6481890"/>
            <a:ext cx="4260056" cy="300831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DE3D1804-2BB2-432A-9435-574E4C3E9DF6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spd="med">
    <p:newsflash/>
    <p:sndAc>
      <p:stSnd>
        <p:snd r:embed="rId1" name="applause.wav"/>
      </p:stSnd>
    </p:sndAc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456" y="367664"/>
            <a:ext cx="914400" cy="5943600"/>
          </a:xfrm>
        </p:spPr>
        <p:txBody>
          <a:bodyPr vert="vert270" anchor="b"/>
          <a:lstStyle>
            <a:lvl1pPr marL="0" marR="18288" algn="r">
              <a:spcBef>
                <a:spcPts val="0"/>
              </a:spcBef>
              <a:buNone/>
              <a:defRPr sz="2900" b="0" cap="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1135856" y="367664"/>
            <a:ext cx="2438400" cy="5943600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651250" y="320040"/>
            <a:ext cx="5276088" cy="5989320"/>
          </a:xfrm>
        </p:spPr>
        <p:txBody>
          <a:bodyPr/>
          <a:lstStyle>
            <a:lvl1pPr>
              <a:spcBef>
                <a:spcPts val="0"/>
              </a:spcBef>
              <a:defRPr sz="30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278976" y="6556248"/>
            <a:ext cx="2133600" cy="301752"/>
          </a:xfrm>
        </p:spPr>
        <p:txBody>
          <a:bodyPr/>
          <a:lstStyle>
            <a:lvl1pPr>
              <a:defRPr sz="900"/>
            </a:lvl1pPr>
          </a:lstStyle>
          <a:p>
            <a:fld id="{9C51BD7F-3F34-4032-A396-D3777617CABE}" type="datetimeFigureOut">
              <a:rPr lang="ru-RU" smtClean="0"/>
              <a:pPr/>
              <a:t>20.11.2014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1135856" y="6556248"/>
            <a:ext cx="5143120" cy="301752"/>
          </a:xfrm>
        </p:spPr>
        <p:txBody>
          <a:bodyPr/>
          <a:lstStyle>
            <a:lvl1pPr>
              <a:defRPr sz="9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410576" y="6556248"/>
            <a:ext cx="502920" cy="301752"/>
          </a:xfrm>
        </p:spPr>
        <p:txBody>
          <a:bodyPr/>
          <a:lstStyle>
            <a:lvl1pPr>
              <a:defRPr sz="900"/>
            </a:lvl1pPr>
          </a:lstStyle>
          <a:p>
            <a:fld id="{DE3D1804-2BB2-432A-9435-574E4C3E9DF6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med">
    <p:newsflash/>
    <p:sndAc>
      <p:stSnd>
        <p:snd r:embed="rId1" name="applause.wav"/>
      </p:stSnd>
    </p:sndAc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456" y="150896"/>
            <a:ext cx="914400" cy="6400800"/>
          </a:xfrm>
        </p:spPr>
        <p:txBody>
          <a:bodyPr vert="vert270" anchor="b"/>
          <a:lstStyle>
            <a:lvl1pPr marL="0" algn="l">
              <a:buNone/>
              <a:defRPr sz="3000" b="0" cap="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138237" y="373966"/>
            <a:ext cx="7333488" cy="5486400"/>
          </a:xfrm>
          <a:solidFill>
            <a:schemeClr val="bg2">
              <a:shade val="5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dirty="0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3000" y="5867400"/>
            <a:ext cx="7333488" cy="685800"/>
          </a:xfrm>
          <a:solidFill>
            <a:schemeClr val="accent1">
              <a:alpha val="15000"/>
            </a:schemeClr>
          </a:solidFill>
          <a:ln>
            <a:solidFill>
              <a:schemeClr val="accent1"/>
            </a:solidFill>
            <a:miter lim="800000"/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108192" y="6556248"/>
            <a:ext cx="2103120" cy="301752"/>
          </a:xfrm>
        </p:spPr>
        <p:txBody>
          <a:bodyPr/>
          <a:lstStyle>
            <a:lvl1pPr>
              <a:defRPr sz="900"/>
            </a:lvl1pPr>
          </a:lstStyle>
          <a:p>
            <a:fld id="{9C51BD7F-3F34-4032-A396-D3777617CABE}" type="datetimeFigureOut">
              <a:rPr lang="ru-RU" smtClean="0"/>
              <a:pPr/>
              <a:t>20.11.2014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1170432" y="6557169"/>
            <a:ext cx="4948072" cy="301752"/>
          </a:xfrm>
        </p:spPr>
        <p:txBody>
          <a:bodyPr/>
          <a:lstStyle>
            <a:lvl1pPr>
              <a:defRPr sz="9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17192" y="6556248"/>
            <a:ext cx="365760" cy="301752"/>
          </a:xfrm>
        </p:spPr>
        <p:txBody>
          <a:bodyPr/>
          <a:lstStyle>
            <a:lvl1pPr algn="ctr">
              <a:defRPr sz="900"/>
            </a:lvl1pPr>
          </a:lstStyle>
          <a:p>
            <a:fld id="{DE3D1804-2BB2-432A-9435-574E4C3E9DF6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med">
    <p:newsflash/>
    <p:sndAc>
      <p:stSnd>
        <p:snd r:embed="rId1" name="applause.wav"/>
      </p:stSnd>
    </p:sndAc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audio" Target="../media/audio1.wav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ый треугольник 10"/>
          <p:cNvSpPr/>
          <p:nvPr/>
        </p:nvSpPr>
        <p:spPr>
          <a:xfrm>
            <a:off x="7034" y="14068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 rot="10800000" flipV="1">
            <a:off x="6468794" y="4948410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882808"/>
            <a:ext cx="8229600" cy="4572000"/>
          </a:xfrm>
          <a:prstGeom prst="rect">
            <a:avLst/>
          </a:prstGeom>
        </p:spPr>
        <p:txBody>
          <a:bodyPr vert="horz" anchor="t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791456" y="6480969"/>
            <a:ext cx="2133600" cy="301752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 b="0">
                <a:solidFill>
                  <a:schemeClr val="tx1"/>
                </a:solidFill>
              </a:defRPr>
            </a:lvl1pPr>
          </a:lstStyle>
          <a:p>
            <a:fld id="{9C51BD7F-3F34-4032-A396-D3777617CABE}" type="datetimeFigureOut">
              <a:rPr lang="ru-RU" smtClean="0"/>
              <a:pPr/>
              <a:t>20.11.2014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457200" y="6481890"/>
            <a:ext cx="4260056" cy="300831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589520" y="6480969"/>
            <a:ext cx="502920" cy="301752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/>
                </a:solidFill>
              </a:defRPr>
            </a:lvl1pPr>
          </a:lstStyle>
          <a:p>
            <a:fld id="{DE3D1804-2BB2-432A-9435-574E4C3E9DF6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889" r:id="rId1"/>
    <p:sldLayoutId id="2147483890" r:id="rId2"/>
    <p:sldLayoutId id="2147483891" r:id="rId3"/>
    <p:sldLayoutId id="2147483892" r:id="rId4"/>
    <p:sldLayoutId id="2147483893" r:id="rId5"/>
    <p:sldLayoutId id="2147483894" r:id="rId6"/>
    <p:sldLayoutId id="2147483895" r:id="rId7"/>
    <p:sldLayoutId id="2147483896" r:id="rId8"/>
    <p:sldLayoutId id="2147483897" r:id="rId9"/>
    <p:sldLayoutId id="2147483898" r:id="rId10"/>
    <p:sldLayoutId id="2147483899" r:id="rId11"/>
  </p:sldLayoutIdLst>
  <p:transition spd="med">
    <p:newsflash/>
    <p:sndAc>
      <p:stSnd>
        <p:snd r:embed="rId13" name="applause.wav"/>
      </p:stSnd>
    </p:sndAc>
  </p:transition>
  <p:txStyles>
    <p:titleStyle>
      <a:lvl1pPr marL="484632" algn="l" rtl="0" eaLnBrk="1" latinLnBrk="0" hangingPunct="1">
        <a:spcBef>
          <a:spcPct val="0"/>
        </a:spcBef>
        <a:buNone/>
        <a:defRPr kumimoji="0" sz="4200" kern="1200">
          <a:ln w="6350">
            <a:solidFill>
              <a:schemeClr val="accent1">
                <a:shade val="43000"/>
              </a:schemeClr>
            </a:solidFill>
          </a:ln>
          <a:solidFill>
            <a:schemeClr val="accent1">
              <a:tint val="83000"/>
              <a:satMod val="150000"/>
            </a:schemeClr>
          </a:solidFill>
          <a:effectLst>
            <a:outerShdw blurRad="26000" dist="26000" dir="145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448056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822960" indent="-285750" algn="l" rtl="0" eaLnBrk="1" latinLnBrk="0" hangingPunct="1">
        <a:spcBef>
          <a:spcPct val="20000"/>
        </a:spcBef>
        <a:buClr>
          <a:schemeClr val="accent1"/>
        </a:buClr>
        <a:buSzPct val="95000"/>
        <a:buFont typeface="Verdana"/>
        <a:buChar char="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106424" indent="-228600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10312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6002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084832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146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grid-cell-2652-1390966474-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4214810" cy="3571876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Рисунок 6" descr="1-Отель из соли в Боливии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3571877"/>
            <a:ext cx="9144000" cy="3286124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Рисунок 7" descr="unusual_made_hotels_2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214810" y="0"/>
            <a:ext cx="4929190" cy="3571876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932040" y="3857628"/>
            <a:ext cx="3783332" cy="3000372"/>
          </a:xfrm>
          <a:scene3d>
            <a:camera prst="perspectiveFront"/>
            <a:lightRig rig="threePt" dir="t"/>
          </a:scene3d>
          <a:sp3d>
            <a:bevelT prst="relaxedInset"/>
          </a:sp3d>
        </p:spPr>
        <p:txBody>
          <a:bodyPr>
            <a:normAutofit fontScale="90000"/>
          </a:bodyPr>
          <a:lstStyle/>
          <a:p>
            <a:pPr lvl="0"/>
            <a:r>
              <a:rPr lang="ru-RU" b="1" dirty="0" smtClean="0">
                <a:ln w="6350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</a:rPr>
              <a:t>Unusual hotels that are built from the most unexpected materials</a:t>
            </a:r>
            <a:br>
              <a:rPr lang="ru-RU" b="1" dirty="0" smtClean="0">
                <a:ln w="6350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</a:rPr>
            </a:br>
            <a:endParaRPr lang="ru-RU" b="1" dirty="0">
              <a:ln w="6350">
                <a:solidFill>
                  <a:schemeClr val="tx1"/>
                </a:solidFill>
              </a:ln>
              <a:solidFill>
                <a:schemeClr val="tx1"/>
              </a:solidFill>
              <a:effectLst>
                <a:glow rad="101600">
                  <a:schemeClr val="accent3">
                    <a:satMod val="175000"/>
                    <a:alpha val="40000"/>
                  </a:schemeClr>
                </a:glow>
                <a:outerShdw blurRad="26000" dist="26000" dir="145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6021288"/>
            <a:ext cx="27863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by Anastasia Meret’ska</a:t>
            </a:r>
            <a:endParaRPr lang="ru-RU" dirty="0"/>
          </a:p>
        </p:txBody>
      </p:sp>
    </p:spTree>
  </p:cSld>
  <p:clrMapOvr>
    <a:masterClrMapping/>
  </p:clrMapOvr>
  <p:transition spd="med">
    <p:newsflash/>
    <p:sndAc>
      <p:stSnd>
        <p:snd r:embed="rId2" name="applause.wav"/>
      </p:stSnd>
    </p:sndAc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1374130272_musornu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0" y="285728"/>
            <a:ext cx="5715008" cy="3214710"/>
          </a:xfrm>
        </p:spPr>
        <p:txBody>
          <a:bodyPr>
            <a:normAutofit/>
          </a:bodyPr>
          <a:lstStyle/>
          <a:p>
            <a:r>
              <a:rPr lang="ru-RU" dirty="0" smtClean="0">
                <a:ln>
                  <a:solidFill>
                    <a:schemeClr val="bg2">
                      <a:lumMod val="75000"/>
                    </a:schemeClr>
                  </a:solidFill>
                </a:ln>
                <a:solidFill>
                  <a:schemeClr val="bg1">
                    <a:lumMod val="95000"/>
                    <a:lumOff val="5000"/>
                  </a:scheme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The </a:t>
            </a:r>
            <a:r>
              <a:rPr lang="ru-RU" dirty="0" smtClean="0">
                <a:ln>
                  <a:solidFill>
                    <a:schemeClr val="bg2">
                      <a:lumMod val="75000"/>
                    </a:schemeClr>
                  </a:solidFill>
                </a:ln>
                <a:solidFill>
                  <a:schemeClr val="bg1">
                    <a:lumMod val="95000"/>
                    <a:lumOff val="5000"/>
                  </a:scheme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aim</a:t>
            </a:r>
            <a:r>
              <a:rPr lang="ru-RU" dirty="0" smtClean="0">
                <a:ln>
                  <a:solidFill>
                    <a:schemeClr val="bg2">
                      <a:lumMod val="75000"/>
                    </a:schemeClr>
                  </a:solidFill>
                </a:ln>
                <a:solidFill>
                  <a:schemeClr val="bg1">
                    <a:lumMod val="95000"/>
                    <a:lumOff val="5000"/>
                  </a:scheme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ru-RU" dirty="0" smtClean="0">
                <a:ln>
                  <a:solidFill>
                    <a:schemeClr val="bg2">
                      <a:lumMod val="75000"/>
                    </a:schemeClr>
                  </a:solidFill>
                </a:ln>
                <a:solidFill>
                  <a:schemeClr val="bg1">
                    <a:lumMod val="95000"/>
                    <a:lumOff val="5000"/>
                  </a:scheme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is</a:t>
            </a:r>
            <a:r>
              <a:rPr lang="ru-RU" dirty="0" smtClean="0">
                <a:ln>
                  <a:solidFill>
                    <a:schemeClr val="bg2">
                      <a:lumMod val="75000"/>
                    </a:schemeClr>
                  </a:solidFill>
                </a:ln>
                <a:solidFill>
                  <a:schemeClr val="bg1">
                    <a:lumMod val="95000"/>
                    <a:lumOff val="5000"/>
                  </a:scheme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ru-RU" dirty="0" smtClean="0">
                <a:ln>
                  <a:solidFill>
                    <a:schemeClr val="bg2">
                      <a:lumMod val="75000"/>
                    </a:schemeClr>
                  </a:solidFill>
                </a:ln>
                <a:solidFill>
                  <a:schemeClr val="bg1">
                    <a:lumMod val="95000"/>
                    <a:lumOff val="5000"/>
                  </a:scheme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to</a:t>
            </a:r>
            <a:r>
              <a:rPr lang="ru-RU" dirty="0" smtClean="0">
                <a:ln>
                  <a:solidFill>
                    <a:schemeClr val="bg2">
                      <a:lumMod val="75000"/>
                    </a:schemeClr>
                  </a:solidFill>
                </a:ln>
                <a:solidFill>
                  <a:schemeClr val="bg1">
                    <a:lumMod val="95000"/>
                    <a:lumOff val="5000"/>
                  </a:scheme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ru-RU" dirty="0" smtClean="0">
                <a:ln>
                  <a:solidFill>
                    <a:schemeClr val="bg2">
                      <a:lumMod val="75000"/>
                    </a:schemeClr>
                  </a:solidFill>
                </a:ln>
                <a:solidFill>
                  <a:schemeClr val="bg1">
                    <a:lumMod val="95000"/>
                    <a:lumOff val="5000"/>
                  </a:scheme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raise</a:t>
            </a:r>
            <a:r>
              <a:rPr lang="ru-RU" dirty="0" smtClean="0">
                <a:ln>
                  <a:solidFill>
                    <a:schemeClr val="bg2">
                      <a:lumMod val="75000"/>
                    </a:schemeClr>
                  </a:solidFill>
                </a:ln>
                <a:solidFill>
                  <a:schemeClr val="bg1">
                    <a:lumMod val="95000"/>
                    <a:lumOff val="5000"/>
                  </a:scheme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ru-RU" dirty="0" smtClean="0">
                <a:ln>
                  <a:solidFill>
                    <a:schemeClr val="bg2">
                      <a:lumMod val="75000"/>
                    </a:schemeClr>
                  </a:solidFill>
                </a:ln>
                <a:solidFill>
                  <a:schemeClr val="bg1">
                    <a:lumMod val="95000"/>
                    <a:lumOff val="5000"/>
                  </a:scheme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awareness</a:t>
            </a:r>
            <a:r>
              <a:rPr lang="ru-RU" dirty="0" smtClean="0">
                <a:ln>
                  <a:solidFill>
                    <a:schemeClr val="bg2">
                      <a:lumMod val="75000"/>
                    </a:schemeClr>
                  </a:solidFill>
                </a:ln>
                <a:solidFill>
                  <a:schemeClr val="bg1">
                    <a:lumMod val="95000"/>
                    <a:lumOff val="5000"/>
                  </a:scheme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 of the </a:t>
            </a:r>
            <a:r>
              <a:rPr lang="ru-RU" dirty="0" smtClean="0">
                <a:ln>
                  <a:solidFill>
                    <a:schemeClr val="bg2">
                      <a:lumMod val="75000"/>
                    </a:schemeClr>
                  </a:solidFill>
                </a:ln>
                <a:solidFill>
                  <a:schemeClr val="bg1">
                    <a:lumMod val="95000"/>
                    <a:lumOff val="5000"/>
                  </a:scheme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plight</a:t>
            </a:r>
            <a:r>
              <a:rPr lang="ru-RU" dirty="0" smtClean="0">
                <a:ln>
                  <a:solidFill>
                    <a:schemeClr val="bg2">
                      <a:lumMod val="75000"/>
                    </a:schemeClr>
                  </a:solidFill>
                </a:ln>
                <a:solidFill>
                  <a:schemeClr val="bg1">
                    <a:lumMod val="95000"/>
                    <a:lumOff val="5000"/>
                  </a:scheme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 of beaches and </a:t>
            </a:r>
            <a:r>
              <a:rPr lang="ru-RU" dirty="0" smtClean="0">
                <a:ln>
                  <a:solidFill>
                    <a:schemeClr val="bg2">
                      <a:lumMod val="75000"/>
                    </a:schemeClr>
                  </a:solidFill>
                </a:ln>
                <a:solidFill>
                  <a:schemeClr val="bg1">
                    <a:lumMod val="95000"/>
                    <a:lumOff val="5000"/>
                  </a:scheme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seas</a:t>
            </a:r>
            <a:r>
              <a:rPr lang="ru-RU" dirty="0" smtClean="0">
                <a:ln>
                  <a:solidFill>
                    <a:schemeClr val="bg2">
                      <a:lumMod val="75000"/>
                    </a:schemeClr>
                  </a:solidFill>
                </a:ln>
                <a:solidFill>
                  <a:schemeClr val="bg1">
                    <a:lumMod val="95000"/>
                    <a:lumOff val="5000"/>
                  </a:scheme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ru-RU" dirty="0" smtClean="0">
                <a:ln>
                  <a:solidFill>
                    <a:schemeClr val="bg2">
                      <a:lumMod val="75000"/>
                    </a:schemeClr>
                  </a:solidFill>
                </a:ln>
                <a:solidFill>
                  <a:schemeClr val="bg1">
                    <a:lumMod val="95000"/>
                    <a:lumOff val="5000"/>
                  </a:scheme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around</a:t>
            </a:r>
            <a:r>
              <a:rPr lang="ru-RU" dirty="0" smtClean="0">
                <a:ln>
                  <a:solidFill>
                    <a:schemeClr val="bg2">
                      <a:lumMod val="75000"/>
                    </a:schemeClr>
                  </a:solidFill>
                </a:ln>
                <a:solidFill>
                  <a:schemeClr val="bg1">
                    <a:lumMod val="95000"/>
                    <a:lumOff val="5000"/>
                  </a:scheme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 the world, which are increasingly plagued by </a:t>
            </a:r>
            <a:r>
              <a:rPr lang="en-US" dirty="0" smtClean="0">
                <a:ln>
                  <a:solidFill>
                    <a:schemeClr val="bg2">
                      <a:lumMod val="75000"/>
                    </a:schemeClr>
                  </a:solidFill>
                </a:ln>
                <a:solidFill>
                  <a:schemeClr val="bg1">
                    <a:lumMod val="95000"/>
                    <a:lumOff val="5000"/>
                  </a:scheme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garbage</a:t>
            </a:r>
            <a:r>
              <a:rPr lang="ru-RU" dirty="0" smtClean="0">
                <a:ln>
                  <a:solidFill>
                    <a:schemeClr val="bg2">
                      <a:lumMod val="75000"/>
                    </a:schemeClr>
                  </a:solidFill>
                </a:ln>
                <a:solidFill>
                  <a:schemeClr val="bg1">
                    <a:lumMod val="95000"/>
                    <a:lumOff val="5000"/>
                  </a:scheme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. The hotel opened its doors on World Environment Day</a:t>
            </a:r>
            <a:r>
              <a:rPr lang="en-US" dirty="0" smtClean="0">
                <a:ln>
                  <a:solidFill>
                    <a:schemeClr val="bg2">
                      <a:lumMod val="75000"/>
                    </a:schemeClr>
                  </a:solidFill>
                </a:ln>
                <a:solidFill>
                  <a:schemeClr val="bg1">
                    <a:lumMod val="95000"/>
                    <a:lumOff val="5000"/>
                  </a:scheme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.</a:t>
            </a:r>
            <a:endParaRPr lang="ru-RU" dirty="0" smtClean="0">
              <a:ln>
                <a:solidFill>
                  <a:schemeClr val="bg2">
                    <a:lumMod val="75000"/>
                  </a:schemeClr>
                </a:solidFill>
              </a:ln>
              <a:solidFill>
                <a:schemeClr val="bg1">
                  <a:lumMod val="95000"/>
                  <a:lumOff val="5000"/>
                </a:schemeClr>
              </a:solidFill>
              <a:effectLst>
                <a:glow rad="101600">
                  <a:schemeClr val="accent2">
                    <a:satMod val="175000"/>
                    <a:alpha val="40000"/>
                  </a:schemeClr>
                </a:glow>
              </a:effectLst>
            </a:endParaRPr>
          </a:p>
          <a:p>
            <a:endParaRPr lang="ru-RU" dirty="0">
              <a:effectLst>
                <a:glow rad="101600">
                  <a:schemeClr val="accent2">
                    <a:satMod val="175000"/>
                    <a:alpha val="40000"/>
                  </a:schemeClr>
                </a:glow>
              </a:effectLst>
            </a:endParaRPr>
          </a:p>
        </p:txBody>
      </p:sp>
    </p:spTree>
  </p:cSld>
  <p:clrMapOvr>
    <a:masterClrMapping/>
  </p:clrMapOvr>
  <p:transition spd="med">
    <p:newsflash/>
    <p:sndAc>
      <p:stSnd>
        <p:snd r:embed="rId2" name="applause.wav"/>
      </p:stSnd>
    </p:sndAc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Rubbish+Hotel+Opens+Highlight+Plight+Ocean+dVbTd2wwG5Fl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320234" y="0"/>
            <a:ext cx="4823766" cy="3587764"/>
          </a:xfrm>
          <a:prstGeom prst="rect">
            <a:avLst/>
          </a:prstGeom>
        </p:spPr>
      </p:pic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105400" y="3571876"/>
            <a:ext cx="4038600" cy="3286124"/>
          </a:xfr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r>
              <a:rPr lang="ru-RU" dirty="0" smtClean="0"/>
              <a:t>The walls of </a:t>
            </a:r>
            <a:r>
              <a:rPr lang="en-US" dirty="0" smtClean="0"/>
              <a:t>hotel </a:t>
            </a:r>
            <a:r>
              <a:rPr lang="ru-RU" dirty="0" smtClean="0"/>
              <a:t>made of materials found in landfills, the beaches and even flea markets</a:t>
            </a:r>
            <a:r>
              <a:rPr lang="en-US" dirty="0" smtClean="0"/>
              <a:t>.</a:t>
            </a:r>
            <a:endParaRPr lang="ru-RU" dirty="0" smtClean="0"/>
          </a:p>
        </p:txBody>
      </p:sp>
      <p:pic>
        <p:nvPicPr>
          <p:cNvPr id="5" name="Рисунок 4" descr="0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5214942" cy="3429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Рисунок 5" descr="Save The Beach Helena Christensen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3460430"/>
            <a:ext cx="5109128" cy="339757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 spd="med">
    <p:newsflash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4214794"/>
            <a:ext cx="3971924" cy="2643206"/>
          </a:xfrm>
        </p:spPr>
        <p:txBody>
          <a:bodyPr>
            <a:normAutofit/>
          </a:bodyPr>
          <a:lstStyle/>
          <a:p>
            <a:pPr lvl="0"/>
            <a:r>
              <a:rPr lang="ru-RU" dirty="0" smtClean="0"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rPr>
              <a:t>Some hotels are more </a:t>
            </a:r>
            <a:r>
              <a:rPr lang="ru-RU" dirty="0" err="1" smtClean="0"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rPr>
              <a:t>than</a:t>
            </a:r>
            <a:r>
              <a:rPr lang="ru-RU" dirty="0" smtClean="0"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r>
              <a:rPr lang="ru-RU" dirty="0" err="1" smtClean="0"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rPr>
              <a:t>merely</a:t>
            </a:r>
            <a:r>
              <a:rPr lang="ru-RU" dirty="0" smtClean="0"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rPr>
              <a:t> a </a:t>
            </a:r>
            <a:r>
              <a:rPr lang="ru-RU" dirty="0" err="1" smtClean="0"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rPr>
              <a:t>place</a:t>
            </a:r>
            <a:r>
              <a:rPr lang="ru-RU" dirty="0" smtClean="0"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r>
              <a:rPr lang="ru-RU" dirty="0" err="1" smtClean="0"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rPr>
              <a:t>to</a:t>
            </a:r>
            <a:r>
              <a:rPr lang="ru-RU" dirty="0" smtClean="0"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r>
              <a:rPr lang="ru-RU" dirty="0" err="1" smtClean="0"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rPr>
              <a:t>sleep</a:t>
            </a:r>
            <a:r>
              <a:rPr lang="ru-RU" dirty="0" smtClean="0"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r>
              <a:rPr lang="ru-RU" dirty="0" err="1" smtClean="0"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rPr>
              <a:t>while</a:t>
            </a:r>
            <a:r>
              <a:rPr lang="ru-RU" dirty="0" smtClean="0"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r>
              <a:rPr lang="ru-RU" dirty="0" err="1" smtClean="0"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rPr>
              <a:t>visiting</a:t>
            </a:r>
            <a:r>
              <a:rPr lang="ru-RU" dirty="0" smtClean="0"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r>
              <a:rPr lang="ru-RU" dirty="0" err="1" smtClean="0"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rPr>
              <a:t>a</a:t>
            </a:r>
            <a:r>
              <a:rPr lang="ru-RU" dirty="0" smtClean="0"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r>
              <a:rPr lang="ru-RU" dirty="0" err="1" smtClean="0"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rPr>
              <a:t>destination</a:t>
            </a:r>
            <a:r>
              <a:rPr lang="ru-RU" dirty="0" smtClean="0"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rPr>
              <a:t>. </a:t>
            </a:r>
          </a:p>
          <a:p>
            <a:endParaRPr lang="ru-RU" dirty="0"/>
          </a:p>
        </p:txBody>
      </p:sp>
      <p:pic>
        <p:nvPicPr>
          <p:cNvPr id="5" name="Рисунок 4" descr="grid-cell-19470-1390966762-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4114800" cy="407194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6" name="TextBox 5"/>
          <p:cNvSpPr txBox="1"/>
          <p:nvPr/>
        </p:nvSpPr>
        <p:spPr>
          <a:xfrm>
            <a:off x="4572000" y="285728"/>
            <a:ext cx="4143404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err="1" smtClean="0"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rPr>
              <a:t>Quirky</a:t>
            </a:r>
            <a:r>
              <a:rPr lang="ru-RU" sz="2800" dirty="0" smtClean="0"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r>
              <a:rPr lang="ru-RU" sz="2800" dirty="0" err="1" smtClean="0"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rPr>
              <a:t>designs</a:t>
            </a:r>
            <a:r>
              <a:rPr lang="ru-RU" sz="2800" dirty="0" smtClean="0"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rPr>
              <a:t>, </a:t>
            </a:r>
            <a:r>
              <a:rPr lang="ru-RU" sz="2800" dirty="0" err="1" smtClean="0"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rPr>
              <a:t>unusual</a:t>
            </a:r>
            <a:r>
              <a:rPr lang="ru-RU" sz="2800" dirty="0" smtClean="0"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r>
              <a:rPr lang="ru-RU" sz="2800" dirty="0" err="1" smtClean="0"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rPr>
              <a:t>d</a:t>
            </a:r>
            <a:r>
              <a:rPr lang="en-US" sz="2800" dirty="0" smtClean="0"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rPr>
              <a:t>e</a:t>
            </a:r>
            <a:r>
              <a:rPr lang="ru-RU" sz="2800" dirty="0" err="1" smtClean="0"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rPr>
              <a:t>cor</a:t>
            </a:r>
            <a:r>
              <a:rPr lang="ru-RU" sz="2800" dirty="0" smtClean="0"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rPr>
              <a:t> and </a:t>
            </a:r>
            <a:r>
              <a:rPr lang="ru-RU" sz="2800" dirty="0" err="1" smtClean="0"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rPr>
              <a:t>strange</a:t>
            </a:r>
            <a:r>
              <a:rPr lang="ru-RU" sz="2800" dirty="0" smtClean="0"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r>
              <a:rPr lang="ru-RU" sz="2800" dirty="0" err="1" smtClean="0"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rPr>
              <a:t>building</a:t>
            </a:r>
            <a:r>
              <a:rPr lang="ru-RU" sz="2800" dirty="0" smtClean="0"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rPr>
              <a:t> materials are a </a:t>
            </a:r>
            <a:r>
              <a:rPr lang="ru-RU" sz="2800" dirty="0" err="1" smtClean="0"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rPr>
              <a:t>few</a:t>
            </a:r>
            <a:r>
              <a:rPr lang="ru-RU" sz="2800" dirty="0" smtClean="0"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rPr>
              <a:t> of the </a:t>
            </a:r>
            <a:r>
              <a:rPr lang="ru-RU" sz="2800" dirty="0" err="1" smtClean="0"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rPr>
              <a:t>traits</a:t>
            </a:r>
            <a:r>
              <a:rPr lang="ru-RU" sz="2800" dirty="0" smtClean="0"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rPr>
              <a:t> of the </a:t>
            </a:r>
            <a:r>
              <a:rPr lang="ru-RU" sz="2800" dirty="0" err="1" smtClean="0"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rPr>
              <a:t>world's</a:t>
            </a:r>
            <a:r>
              <a:rPr lang="ru-RU" sz="2800" dirty="0" smtClean="0"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rPr>
              <a:t> most </a:t>
            </a:r>
            <a:r>
              <a:rPr lang="ru-RU" sz="2800" dirty="0" err="1" smtClean="0"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rPr>
              <a:t>unusual</a:t>
            </a:r>
            <a:r>
              <a:rPr lang="ru-RU" sz="2800" dirty="0" smtClean="0"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rPr>
              <a:t> hotels.</a:t>
            </a:r>
            <a:endParaRPr lang="ru-RU" sz="2800" dirty="0"/>
          </a:p>
        </p:txBody>
      </p:sp>
      <p:pic>
        <p:nvPicPr>
          <p:cNvPr id="7" name="Рисунок 6" descr="grid-cell-23249-1390967165-0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714876" y="3100390"/>
            <a:ext cx="3757610" cy="3757610"/>
          </a:xfrm>
          <a:prstGeom prst="rect">
            <a:avLst/>
          </a:prstGeom>
        </p:spPr>
      </p:pic>
    </p:spTree>
  </p:cSld>
  <p:clrMapOvr>
    <a:masterClrMapping/>
  </p:clrMapOvr>
  <p:transition spd="med">
    <p:newsflash/>
    <p:sndAc>
      <p:stSnd>
        <p:snd r:embed="rId2" name="applause.wav"/>
      </p:stSnd>
    </p:sndAc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blue_marine_-_photo_paulina_holmgren_800x533_72_10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428604"/>
            <a:ext cx="3429024" cy="3857652"/>
          </a:xfrm>
        </p:spPr>
        <p:txBody>
          <a:bodyPr>
            <a:normAutofit/>
          </a:bodyPr>
          <a:lstStyle/>
          <a:p>
            <a:pPr lvl="0"/>
            <a:r>
              <a:rPr lang="ru-RU" sz="3600" dirty="0" smtClean="0">
                <a:ln>
                  <a:solidFill>
                    <a:schemeClr val="tx1"/>
                  </a:solidFill>
                </a:ln>
              </a:rPr>
              <a:t>ICE HOTEL </a:t>
            </a:r>
            <a:r>
              <a:rPr lang="ru-RU" sz="3600" dirty="0" err="1" smtClean="0">
                <a:ln>
                  <a:solidFill>
                    <a:schemeClr val="tx1"/>
                  </a:solidFill>
                </a:ln>
              </a:rPr>
              <a:t>is</a:t>
            </a:r>
            <a:r>
              <a:rPr lang="ru-RU" sz="3600" dirty="0" smtClean="0">
                <a:ln>
                  <a:solidFill>
                    <a:schemeClr val="tx1"/>
                  </a:solidFill>
                </a:ln>
              </a:rPr>
              <a:t> the </a:t>
            </a:r>
            <a:r>
              <a:rPr lang="ru-RU" sz="3600" dirty="0" err="1" smtClean="0">
                <a:ln>
                  <a:solidFill>
                    <a:schemeClr val="tx1"/>
                  </a:solidFill>
                </a:ln>
              </a:rPr>
              <a:t>world’s</a:t>
            </a:r>
            <a:r>
              <a:rPr lang="ru-RU" sz="3600" dirty="0" smtClean="0">
                <a:ln>
                  <a:solidFill>
                    <a:schemeClr val="tx1"/>
                  </a:solidFill>
                </a:ln>
              </a:rPr>
              <a:t> </a:t>
            </a:r>
            <a:r>
              <a:rPr lang="ru-RU" sz="3600" dirty="0" err="1" smtClean="0">
                <a:ln>
                  <a:solidFill>
                    <a:schemeClr val="tx1"/>
                  </a:solidFill>
                </a:ln>
              </a:rPr>
              <a:t>first</a:t>
            </a:r>
            <a:r>
              <a:rPr lang="ru-RU" sz="3600" dirty="0" smtClean="0">
                <a:ln>
                  <a:solidFill>
                    <a:schemeClr val="tx1"/>
                  </a:solidFill>
                </a:ln>
              </a:rPr>
              <a:t> and </a:t>
            </a:r>
            <a:r>
              <a:rPr lang="ru-RU" sz="3600" dirty="0" err="1" smtClean="0">
                <a:ln>
                  <a:solidFill>
                    <a:schemeClr val="tx1"/>
                  </a:solidFill>
                </a:ln>
              </a:rPr>
              <a:t>largest</a:t>
            </a:r>
            <a:r>
              <a:rPr lang="ru-RU" sz="3600" dirty="0" smtClean="0">
                <a:ln>
                  <a:solidFill>
                    <a:schemeClr val="tx1"/>
                  </a:solidFill>
                </a:ln>
              </a:rPr>
              <a:t> hotel built of </a:t>
            </a:r>
            <a:r>
              <a:rPr lang="ru-RU" sz="3600" dirty="0" err="1" smtClean="0">
                <a:ln>
                  <a:solidFill>
                    <a:schemeClr val="tx1"/>
                  </a:solidFill>
                </a:ln>
              </a:rPr>
              <a:t>snow</a:t>
            </a:r>
            <a:r>
              <a:rPr lang="ru-RU" sz="3600" dirty="0" smtClean="0">
                <a:ln>
                  <a:solidFill>
                    <a:schemeClr val="tx1"/>
                  </a:solidFill>
                </a:ln>
              </a:rPr>
              <a:t> and </a:t>
            </a:r>
            <a:r>
              <a:rPr lang="ru-RU" sz="3600" dirty="0" err="1" smtClean="0">
                <a:ln>
                  <a:solidFill>
                    <a:schemeClr val="tx1"/>
                  </a:solidFill>
                </a:ln>
              </a:rPr>
              <a:t>ice</a:t>
            </a:r>
            <a:r>
              <a:rPr lang="ru-RU" sz="3600" dirty="0" smtClean="0">
                <a:ln>
                  <a:solidFill>
                    <a:schemeClr val="tx1"/>
                  </a:solidFill>
                </a:ln>
              </a:rPr>
              <a:t>. </a:t>
            </a:r>
          </a:p>
          <a:p>
            <a:pPr>
              <a:buNone/>
            </a:pP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6643702" y="1785926"/>
            <a:ext cx="2500298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n>
                  <a:solidFill>
                    <a:schemeClr val="tx1"/>
                  </a:solidFill>
                </a:ln>
              </a:rPr>
              <a:t> </a:t>
            </a:r>
            <a:r>
              <a:rPr lang="en-US" sz="3500" dirty="0" smtClean="0">
                <a:ln>
                  <a:solidFill>
                    <a:schemeClr val="tx1"/>
                  </a:solidFill>
                </a:ln>
              </a:rPr>
              <a:t>I</a:t>
            </a:r>
            <a:r>
              <a:rPr lang="ru-RU" sz="3500" dirty="0" err="1" smtClean="0">
                <a:ln>
                  <a:solidFill>
                    <a:schemeClr val="tx1"/>
                  </a:solidFill>
                </a:ln>
              </a:rPr>
              <a:t>t</a:t>
            </a:r>
            <a:r>
              <a:rPr lang="ru-RU" sz="3500" dirty="0" smtClean="0">
                <a:ln>
                  <a:solidFill>
                    <a:schemeClr val="tx1"/>
                  </a:solidFill>
                </a:ln>
              </a:rPr>
              <a:t> </a:t>
            </a:r>
            <a:r>
              <a:rPr lang="ru-RU" sz="3500" dirty="0" err="1" smtClean="0">
                <a:ln>
                  <a:solidFill>
                    <a:schemeClr val="tx1"/>
                  </a:solidFill>
                </a:ln>
              </a:rPr>
              <a:t>is</a:t>
            </a:r>
            <a:r>
              <a:rPr lang="ru-RU" sz="3500" dirty="0" smtClean="0">
                <a:ln>
                  <a:solidFill>
                    <a:schemeClr val="tx1"/>
                  </a:solidFill>
                </a:ln>
              </a:rPr>
              <a:t> </a:t>
            </a:r>
            <a:r>
              <a:rPr lang="ru-RU" sz="3500" dirty="0" err="1" smtClean="0">
                <a:ln>
                  <a:solidFill>
                    <a:schemeClr val="tx1"/>
                  </a:solidFill>
                </a:ln>
              </a:rPr>
              <a:t>situated</a:t>
            </a:r>
            <a:r>
              <a:rPr lang="ru-RU" sz="3500" dirty="0" smtClean="0">
                <a:ln>
                  <a:solidFill>
                    <a:schemeClr val="tx1"/>
                  </a:solidFill>
                </a:ln>
              </a:rPr>
              <a:t> in a </a:t>
            </a:r>
            <a:r>
              <a:rPr lang="ru-RU" sz="3500" dirty="0" err="1" smtClean="0">
                <a:ln>
                  <a:solidFill>
                    <a:schemeClr val="tx1"/>
                  </a:solidFill>
                </a:ln>
              </a:rPr>
              <a:t>small</a:t>
            </a:r>
            <a:r>
              <a:rPr lang="ru-RU" sz="3500" dirty="0" smtClean="0">
                <a:ln>
                  <a:solidFill>
                    <a:schemeClr val="tx1"/>
                  </a:solidFill>
                </a:ln>
              </a:rPr>
              <a:t> </a:t>
            </a:r>
            <a:r>
              <a:rPr lang="ru-RU" sz="3500" dirty="0" err="1" smtClean="0">
                <a:ln>
                  <a:solidFill>
                    <a:schemeClr val="tx1"/>
                  </a:solidFill>
                </a:ln>
              </a:rPr>
              <a:t>village</a:t>
            </a:r>
            <a:r>
              <a:rPr lang="ru-RU" sz="3500" dirty="0" smtClean="0">
                <a:ln>
                  <a:solidFill>
                    <a:schemeClr val="tx1"/>
                  </a:solidFill>
                </a:ln>
              </a:rPr>
              <a:t> in </a:t>
            </a:r>
            <a:r>
              <a:rPr lang="ru-RU" sz="3500" dirty="0" err="1" smtClean="0">
                <a:ln>
                  <a:solidFill>
                    <a:schemeClr val="tx1"/>
                  </a:solidFill>
                </a:ln>
              </a:rPr>
              <a:t>Northern</a:t>
            </a:r>
            <a:r>
              <a:rPr lang="ru-RU" sz="3500" dirty="0" smtClean="0">
                <a:ln>
                  <a:solidFill>
                    <a:schemeClr val="tx1"/>
                  </a:solidFill>
                </a:ln>
              </a:rPr>
              <a:t> </a:t>
            </a:r>
            <a:r>
              <a:rPr lang="ru-RU" sz="3500" dirty="0" err="1" smtClean="0">
                <a:ln>
                  <a:solidFill>
                    <a:schemeClr val="tx1"/>
                  </a:solidFill>
                </a:ln>
              </a:rPr>
              <a:t>Sweden</a:t>
            </a:r>
            <a:r>
              <a:rPr lang="en-US" sz="3500" dirty="0" smtClean="0">
                <a:ln>
                  <a:solidFill>
                    <a:schemeClr val="tx1"/>
                  </a:solidFill>
                </a:ln>
              </a:rPr>
              <a:t>. </a:t>
            </a:r>
            <a:endParaRPr lang="ru-RU" sz="3500" dirty="0"/>
          </a:p>
        </p:txBody>
      </p:sp>
    </p:spTree>
  </p:cSld>
  <p:clrMapOvr>
    <a:masterClrMapping/>
  </p:clrMapOvr>
  <p:transition spd="med">
    <p:newsflash/>
    <p:sndAc>
      <p:stSnd>
        <p:snd r:embed="rId2" name="applause.wav"/>
      </p:stSnd>
    </p:sndAc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absinthe_minded_-_photo_paulina_holmgren_800x533_72_10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2796529"/>
            <a:ext cx="6096016" cy="406147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Рисунок 3" descr="the_flower_-_photo_paulina_holmgren_800x533_72_100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568388" y="1"/>
            <a:ext cx="5575611" cy="3714751"/>
          </a:xfrm>
          <a:prstGeom prst="rect">
            <a:avLst/>
          </a:prstGeom>
        </p:spPr>
      </p:pic>
      <p:pic>
        <p:nvPicPr>
          <p:cNvPr id="7" name="Рисунок 6" descr="bigben_aij_03l3179_800x545_72_100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0" y="0"/>
            <a:ext cx="4456986" cy="295275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Рисунок 8" descr="beam_me_up_-_photo_paulina_holmgren_800x533_72_100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214942" y="3429000"/>
            <a:ext cx="3929058" cy="34290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0" name="TextBox 9"/>
          <p:cNvSpPr txBox="1"/>
          <p:nvPr/>
        </p:nvSpPr>
        <p:spPr>
          <a:xfrm flipH="1" flipV="1">
            <a:off x="899077" y="2571744"/>
            <a:ext cx="11011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0" y="285728"/>
            <a:ext cx="2143108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000" b="1" i="1" dirty="0" smtClean="0">
                <a:ln w="6350">
                  <a:solidFill>
                    <a:schemeClr val="tx1"/>
                  </a:solidFill>
                </a:ln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</a:rPr>
              <a:t>ICE HOTEL </a:t>
            </a:r>
            <a:r>
              <a:rPr lang="ru-RU" sz="3000" b="1" i="1" dirty="0" err="1" smtClean="0">
                <a:ln w="6350">
                  <a:solidFill>
                    <a:schemeClr val="tx1"/>
                  </a:solidFill>
                </a:ln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</a:rPr>
              <a:t>covers</a:t>
            </a:r>
            <a:r>
              <a:rPr lang="ru-RU" sz="3000" b="1" i="1" dirty="0" smtClean="0">
                <a:ln w="6350">
                  <a:solidFill>
                    <a:schemeClr val="tx1"/>
                  </a:solidFill>
                </a:ln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</a:rPr>
              <a:t> 5,500 </a:t>
            </a:r>
            <a:r>
              <a:rPr lang="ru-RU" sz="3000" b="1" i="1" dirty="0" err="1" smtClean="0">
                <a:ln w="6350">
                  <a:solidFill>
                    <a:schemeClr val="tx1"/>
                  </a:solidFill>
                </a:ln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</a:rPr>
              <a:t>square</a:t>
            </a:r>
            <a:r>
              <a:rPr lang="ru-RU" sz="3000" b="1" i="1" dirty="0" smtClean="0">
                <a:ln w="6350">
                  <a:solidFill>
                    <a:schemeClr val="tx1"/>
                  </a:solidFill>
                </a:ln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r>
              <a:rPr lang="ru-RU" sz="3000" b="1" i="1" dirty="0" err="1" smtClean="0">
                <a:ln w="6350">
                  <a:solidFill>
                    <a:schemeClr val="tx1"/>
                  </a:solidFill>
                </a:ln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</a:rPr>
              <a:t>meters</a:t>
            </a:r>
            <a:r>
              <a:rPr lang="ru-RU" sz="3000" b="1" i="1" dirty="0" smtClean="0">
                <a:ln w="6350">
                  <a:solidFill>
                    <a:schemeClr val="tx1"/>
                  </a:solidFill>
                </a:ln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endParaRPr lang="en-US" sz="3000" b="1" i="1" dirty="0" smtClean="0">
              <a:ln w="6350">
                <a:solidFill>
                  <a:schemeClr val="tx1"/>
                </a:solidFill>
              </a:ln>
              <a:effectLst>
                <a:glow rad="228600">
                  <a:schemeClr val="accent6">
                    <a:satMod val="175000"/>
                    <a:alpha val="40000"/>
                  </a:schemeClr>
                </a:glow>
                <a:outerShdw blurRad="50800" dist="38100" dir="10800000" algn="r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357222" y="3143248"/>
            <a:ext cx="3201030" cy="3357586"/>
          </a:xfrm>
        </p:spPr>
        <p:txBody>
          <a:bodyPr>
            <a:noAutofit/>
          </a:bodyPr>
          <a:lstStyle/>
          <a:p>
            <a:r>
              <a:rPr lang="en-US" sz="2800" i="1" dirty="0" err="1" smtClean="0">
                <a:ln w="6350"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</a:rPr>
              <a:t>a</a:t>
            </a:r>
            <a:r>
              <a:rPr lang="ru-RU" sz="2800" i="1" dirty="0" err="1" smtClean="0">
                <a:ln w="6350"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</a:rPr>
              <a:t>nd</a:t>
            </a:r>
            <a:r>
              <a:rPr lang="ru-RU" sz="2800" i="1" dirty="0" smtClean="0">
                <a:ln w="6350"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r>
              <a:rPr lang="en-US" sz="2800" i="1" dirty="0" smtClean="0">
                <a:ln w="6350"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</a:rPr>
              <a:t>is c</a:t>
            </a:r>
            <a:r>
              <a:rPr lang="ru-RU" sz="2800" i="1" dirty="0" err="1" smtClean="0">
                <a:ln w="6350"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</a:rPr>
              <a:t>onstructed</a:t>
            </a:r>
            <a:r>
              <a:rPr lang="ru-RU" sz="2800" i="1" dirty="0" smtClean="0">
                <a:ln w="6350"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r>
              <a:rPr lang="ru-RU" sz="2800" i="1" dirty="0" err="1" smtClean="0">
                <a:ln w="6350"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</a:rPr>
              <a:t>each</a:t>
            </a:r>
            <a:r>
              <a:rPr lang="ru-RU" sz="2800" i="1" dirty="0" smtClean="0">
                <a:ln w="6350"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r>
              <a:rPr lang="ru-RU" sz="2800" i="1" dirty="0" err="1" smtClean="0">
                <a:ln w="6350"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</a:rPr>
              <a:t>winter</a:t>
            </a:r>
            <a:r>
              <a:rPr lang="ru-RU" sz="2800" i="1" dirty="0" smtClean="0">
                <a:ln w="6350"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</a:rPr>
              <a:t> from 1,000 </a:t>
            </a:r>
            <a:r>
              <a:rPr lang="ru-RU" sz="2800" i="1" dirty="0" smtClean="0">
                <a:ln w="6350"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</a:rPr>
              <a:t>tons </a:t>
            </a:r>
            <a:r>
              <a:rPr lang="ru-RU" sz="2800" i="1" dirty="0" smtClean="0">
                <a:ln w="6350"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</a:rPr>
              <a:t>of </a:t>
            </a:r>
            <a:r>
              <a:rPr lang="ru-RU" sz="2800" i="1" dirty="0" err="1" smtClean="0">
                <a:ln w="6350"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</a:rPr>
              <a:t>Torne</a:t>
            </a:r>
            <a:r>
              <a:rPr lang="ru-RU" sz="2800" i="1" dirty="0" smtClean="0">
                <a:ln w="6350"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r>
              <a:rPr lang="ru-RU" sz="2800" i="1" dirty="0" err="1" smtClean="0">
                <a:ln w="6350"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</a:rPr>
              <a:t>River</a:t>
            </a:r>
            <a:r>
              <a:rPr lang="ru-RU" sz="2800" i="1" dirty="0" smtClean="0">
                <a:ln w="6350"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r>
              <a:rPr lang="ru-RU" sz="2800" i="1" dirty="0" err="1" smtClean="0">
                <a:ln w="6350"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</a:rPr>
              <a:t>ice</a:t>
            </a:r>
            <a:endParaRPr lang="ru-RU" sz="2800" i="1" dirty="0">
              <a:ln w="6350">
                <a:solidFill>
                  <a:schemeClr val="accent6">
                    <a:lumMod val="50000"/>
                  </a:schemeClr>
                </a:solidFill>
              </a:ln>
              <a:solidFill>
                <a:schemeClr val="accent6">
                  <a:lumMod val="50000"/>
                </a:schemeClr>
              </a:solidFill>
              <a:effectLst>
                <a:outerShdw blurRad="50800" dist="38100" dir="10800000" algn="r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7429488" y="1285860"/>
            <a:ext cx="1714512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3200" i="1" dirty="0" smtClean="0">
              <a:ln>
                <a:solidFill>
                  <a:schemeClr val="accent6">
                    <a:lumMod val="50000"/>
                  </a:schemeClr>
                </a:solidFill>
              </a:ln>
              <a:solidFill>
                <a:schemeClr val="accent6">
                  <a:lumMod val="50000"/>
                </a:schemeClr>
              </a:solidFill>
            </a:endParaRPr>
          </a:p>
          <a:p>
            <a:r>
              <a:rPr lang="ru-RU" sz="3200" i="1" dirty="0" smtClean="0">
                <a:ln w="6350"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</a:rPr>
              <a:t> and 30,000 tons of “</a:t>
            </a:r>
            <a:r>
              <a:rPr lang="ru-RU" sz="3200" i="1" dirty="0" err="1" smtClean="0">
                <a:ln w="6350"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</a:rPr>
              <a:t>snice</a:t>
            </a:r>
            <a:r>
              <a:rPr lang="ru-RU" sz="3200" i="1" dirty="0" smtClean="0">
                <a:ln w="6350"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</a:rPr>
              <a:t>”, a </a:t>
            </a:r>
            <a:r>
              <a:rPr lang="ru-RU" sz="3200" i="1" dirty="0" err="1" smtClean="0">
                <a:ln w="6350"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</a:rPr>
              <a:t>mixture</a:t>
            </a:r>
            <a:r>
              <a:rPr lang="ru-RU" sz="3200" i="1" dirty="0" smtClean="0">
                <a:ln w="6350"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</a:rPr>
              <a:t> of </a:t>
            </a:r>
            <a:r>
              <a:rPr lang="ru-RU" sz="3200" i="1" dirty="0" err="1" smtClean="0">
                <a:ln w="6350"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</a:rPr>
              <a:t>snow</a:t>
            </a:r>
            <a:r>
              <a:rPr lang="ru-RU" sz="3200" i="1" dirty="0" smtClean="0">
                <a:ln w="6350"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</a:rPr>
              <a:t> and </a:t>
            </a:r>
            <a:r>
              <a:rPr lang="ru-RU" sz="3200" i="1" dirty="0" err="1" smtClean="0">
                <a:ln w="6350"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</a:rPr>
              <a:t>ice</a:t>
            </a:r>
            <a:r>
              <a:rPr lang="en-US" sz="3200" i="1" dirty="0" smtClean="0">
                <a:ln w="6350"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</a:rPr>
              <a:t>. </a:t>
            </a:r>
            <a:endParaRPr lang="ru-RU" sz="3200" i="1" dirty="0">
              <a:ln w="6350">
                <a:solidFill>
                  <a:schemeClr val="accent6">
                    <a:lumMod val="50000"/>
                  </a:schemeClr>
                </a:solidFill>
              </a:ln>
              <a:solidFill>
                <a:schemeClr val="accent6">
                  <a:lumMod val="50000"/>
                </a:schemeClr>
              </a:solidFill>
            </a:endParaRPr>
          </a:p>
        </p:txBody>
      </p:sp>
    </p:spTree>
  </p:cSld>
  <p:clrMapOvr>
    <a:masterClrMapping/>
  </p:clrMapOvr>
  <p:transition spd="med">
    <p:newsflash/>
    <p:sndAc>
      <p:stSnd>
        <p:snd r:embed="rId2" name="applause.wav"/>
      </p:stSnd>
    </p:sndAc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dragon_residence_-_photo_paulina_holmgren_800x533_72_10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285720" y="285728"/>
            <a:ext cx="8858280" cy="2357454"/>
          </a:xfrm>
        </p:spPr>
        <p:txBody>
          <a:bodyPr>
            <a:normAutofit lnSpcReduction="10000"/>
            <a:scene3d>
              <a:camera prst="perspectiveRight"/>
              <a:lightRig rig="threePt" dir="t"/>
            </a:scene3d>
          </a:bodyPr>
          <a:lstStyle/>
          <a:p>
            <a:r>
              <a:rPr lang="ru-RU" sz="3200" dirty="0" smtClean="0">
                <a:ln>
                  <a:solidFill>
                    <a:schemeClr val="tx1"/>
                  </a:solidFill>
                </a:ln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And </a:t>
            </a:r>
            <a:r>
              <a:rPr lang="ru-RU" sz="3200" dirty="0" err="1" smtClean="0">
                <a:ln>
                  <a:solidFill>
                    <a:schemeClr val="tx1"/>
                  </a:solidFill>
                </a:ln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each</a:t>
            </a:r>
            <a:r>
              <a:rPr lang="ru-RU" sz="3200" dirty="0" smtClean="0">
                <a:ln>
                  <a:solidFill>
                    <a:schemeClr val="tx1"/>
                  </a:solidFill>
                </a:ln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ru-RU" sz="3200" dirty="0" err="1" smtClean="0">
                <a:ln>
                  <a:solidFill>
                    <a:schemeClr val="tx1"/>
                  </a:solidFill>
                </a:ln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spring</a:t>
            </a:r>
            <a:r>
              <a:rPr lang="ru-RU" sz="3200" dirty="0" smtClean="0">
                <a:ln>
                  <a:solidFill>
                    <a:schemeClr val="tx1"/>
                  </a:solidFill>
                </a:ln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 the hotel </a:t>
            </a:r>
            <a:r>
              <a:rPr lang="ru-RU" sz="3200" dirty="0" err="1" smtClean="0">
                <a:ln>
                  <a:solidFill>
                    <a:schemeClr val="tx1"/>
                  </a:solidFill>
                </a:ln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melts</a:t>
            </a:r>
            <a:r>
              <a:rPr lang="ru-RU" sz="3200" dirty="0" smtClean="0">
                <a:ln>
                  <a:solidFill>
                    <a:schemeClr val="tx1"/>
                  </a:solidFill>
                </a:ln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 … </a:t>
            </a:r>
            <a:r>
              <a:rPr lang="ru-RU" sz="3200" dirty="0" err="1" smtClean="0">
                <a:ln>
                  <a:solidFill>
                    <a:schemeClr val="tx1"/>
                  </a:solidFill>
                </a:ln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to</a:t>
            </a:r>
            <a:r>
              <a:rPr lang="ru-RU" sz="3200" dirty="0" smtClean="0">
                <a:ln>
                  <a:solidFill>
                    <a:schemeClr val="tx1"/>
                  </a:solidFill>
                </a:ln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ru-RU" sz="3200" dirty="0" err="1" smtClean="0">
                <a:ln>
                  <a:solidFill>
                    <a:schemeClr val="tx1"/>
                  </a:solidFill>
                </a:ln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be</a:t>
            </a:r>
            <a:r>
              <a:rPr lang="ru-RU" sz="3200" dirty="0" smtClean="0">
                <a:ln>
                  <a:solidFill>
                    <a:schemeClr val="tx1"/>
                  </a:solidFill>
                </a:ln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ru-RU" sz="3200" dirty="0" err="1" smtClean="0">
                <a:ln>
                  <a:solidFill>
                    <a:schemeClr val="tx1"/>
                  </a:solidFill>
                </a:ln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reconstructed</a:t>
            </a:r>
            <a:r>
              <a:rPr lang="ru-RU" sz="3200" dirty="0" smtClean="0">
                <a:ln>
                  <a:solidFill>
                    <a:schemeClr val="tx1"/>
                  </a:solidFill>
                </a:ln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 a </a:t>
            </a:r>
            <a:r>
              <a:rPr lang="ru-RU" sz="3200" dirty="0" err="1" smtClean="0">
                <a:ln>
                  <a:solidFill>
                    <a:schemeClr val="tx1"/>
                  </a:solidFill>
                </a:ln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new</a:t>
            </a:r>
            <a:r>
              <a:rPr lang="ru-RU" sz="3200" dirty="0" smtClean="0">
                <a:ln>
                  <a:solidFill>
                    <a:schemeClr val="tx1"/>
                  </a:solidFill>
                </a:ln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 the </a:t>
            </a:r>
            <a:r>
              <a:rPr lang="ru-RU" sz="3200" dirty="0" err="1" smtClean="0">
                <a:ln>
                  <a:solidFill>
                    <a:schemeClr val="tx1"/>
                  </a:solidFill>
                </a:ln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following</a:t>
            </a:r>
            <a:r>
              <a:rPr lang="ru-RU" sz="3200" dirty="0" smtClean="0">
                <a:ln>
                  <a:solidFill>
                    <a:schemeClr val="tx1"/>
                  </a:solidFill>
                </a:ln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ru-RU" sz="3200" dirty="0" err="1" smtClean="0">
                <a:ln>
                  <a:solidFill>
                    <a:schemeClr val="tx1"/>
                  </a:solidFill>
                </a:ln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winter</a:t>
            </a:r>
            <a:r>
              <a:rPr lang="ru-RU" sz="3200" dirty="0" smtClean="0">
                <a:ln>
                  <a:solidFill>
                    <a:schemeClr val="tx1"/>
                  </a:solidFill>
                </a:ln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. As </a:t>
            </a:r>
            <a:r>
              <a:rPr lang="ru-RU" sz="3200" dirty="0" err="1" smtClean="0">
                <a:ln>
                  <a:solidFill>
                    <a:schemeClr val="tx1"/>
                  </a:solidFill>
                </a:ln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such</a:t>
            </a:r>
            <a:r>
              <a:rPr lang="ru-RU" sz="3200" dirty="0" smtClean="0">
                <a:ln>
                  <a:solidFill>
                    <a:schemeClr val="tx1"/>
                  </a:solidFill>
                </a:ln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, </a:t>
            </a:r>
            <a:r>
              <a:rPr lang="ru-RU" sz="3200" dirty="0" err="1" smtClean="0">
                <a:ln>
                  <a:solidFill>
                    <a:schemeClr val="tx1"/>
                  </a:solidFill>
                </a:ln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if</a:t>
            </a:r>
            <a:r>
              <a:rPr lang="ru-RU" sz="3200" dirty="0" smtClean="0">
                <a:ln>
                  <a:solidFill>
                    <a:schemeClr val="tx1"/>
                  </a:solidFill>
                </a:ln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ru-RU" sz="3200" dirty="0" err="1" smtClean="0">
                <a:ln>
                  <a:solidFill>
                    <a:schemeClr val="tx1"/>
                  </a:solidFill>
                </a:ln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you</a:t>
            </a:r>
            <a:r>
              <a:rPr lang="ru-RU" sz="3200" dirty="0" smtClean="0">
                <a:ln>
                  <a:solidFill>
                    <a:schemeClr val="tx1"/>
                  </a:solidFill>
                </a:ln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ru-RU" sz="3200" dirty="0" err="1" smtClean="0">
                <a:ln>
                  <a:solidFill>
                    <a:schemeClr val="tx1"/>
                  </a:solidFill>
                </a:ln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go</a:t>
            </a:r>
            <a:r>
              <a:rPr lang="ru-RU" sz="3200" dirty="0" smtClean="0">
                <a:ln>
                  <a:solidFill>
                    <a:schemeClr val="tx1"/>
                  </a:solidFill>
                </a:ln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ru-RU" sz="3200" dirty="0" err="1" smtClean="0">
                <a:ln>
                  <a:solidFill>
                    <a:schemeClr val="tx1"/>
                  </a:solidFill>
                </a:ln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each</a:t>
            </a:r>
            <a:r>
              <a:rPr lang="ru-RU" sz="3200" dirty="0" smtClean="0">
                <a:ln>
                  <a:solidFill>
                    <a:schemeClr val="tx1"/>
                  </a:solidFill>
                </a:ln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ru-RU" sz="3200" dirty="0" err="1" smtClean="0">
                <a:ln>
                  <a:solidFill>
                    <a:schemeClr val="tx1"/>
                  </a:solidFill>
                </a:ln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winter</a:t>
            </a:r>
            <a:r>
              <a:rPr lang="ru-RU" sz="3200" dirty="0" smtClean="0">
                <a:ln>
                  <a:solidFill>
                    <a:schemeClr val="tx1"/>
                  </a:solidFill>
                </a:ln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, </a:t>
            </a:r>
            <a:r>
              <a:rPr lang="ru-RU" sz="3200" dirty="0" err="1" smtClean="0">
                <a:ln>
                  <a:solidFill>
                    <a:schemeClr val="tx1"/>
                  </a:solidFill>
                </a:ln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year</a:t>
            </a:r>
            <a:r>
              <a:rPr lang="ru-RU" sz="3200" dirty="0" smtClean="0">
                <a:ln>
                  <a:solidFill>
                    <a:schemeClr val="tx1"/>
                  </a:solidFill>
                </a:ln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ru-RU" sz="3200" dirty="0" err="1" smtClean="0">
                <a:ln>
                  <a:solidFill>
                    <a:schemeClr val="tx1"/>
                  </a:solidFill>
                </a:ln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after</a:t>
            </a:r>
            <a:r>
              <a:rPr lang="ru-RU" sz="3200" dirty="0" smtClean="0">
                <a:ln>
                  <a:solidFill>
                    <a:schemeClr val="tx1"/>
                  </a:solidFill>
                </a:ln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ru-RU" sz="3200" dirty="0" err="1" smtClean="0">
                <a:ln>
                  <a:solidFill>
                    <a:schemeClr val="tx1"/>
                  </a:solidFill>
                </a:ln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year</a:t>
            </a:r>
            <a:r>
              <a:rPr lang="ru-RU" sz="3200" dirty="0" smtClean="0">
                <a:ln>
                  <a:solidFill>
                    <a:schemeClr val="tx1"/>
                  </a:solidFill>
                </a:ln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, </a:t>
            </a:r>
            <a:r>
              <a:rPr lang="ru-RU" sz="3200" dirty="0" err="1" smtClean="0">
                <a:ln>
                  <a:solidFill>
                    <a:schemeClr val="tx1"/>
                  </a:solidFill>
                </a:ln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you’ll</a:t>
            </a:r>
            <a:r>
              <a:rPr lang="ru-RU" sz="3200" dirty="0" smtClean="0">
                <a:ln>
                  <a:solidFill>
                    <a:schemeClr val="tx1"/>
                  </a:solidFill>
                </a:ln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ru-RU" sz="3200" dirty="0" err="1" smtClean="0">
                <a:ln>
                  <a:solidFill>
                    <a:schemeClr val="tx1"/>
                  </a:solidFill>
                </a:ln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never</a:t>
            </a:r>
            <a:r>
              <a:rPr lang="ru-RU" sz="3200" dirty="0" smtClean="0">
                <a:ln>
                  <a:solidFill>
                    <a:schemeClr val="tx1"/>
                  </a:solidFill>
                </a:ln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ru-RU" sz="3200" dirty="0" err="1" smtClean="0">
                <a:ln>
                  <a:solidFill>
                    <a:schemeClr val="tx1"/>
                  </a:solidFill>
                </a:ln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stay</a:t>
            </a:r>
            <a:r>
              <a:rPr lang="ru-RU" sz="3200" dirty="0" smtClean="0">
                <a:ln>
                  <a:solidFill>
                    <a:schemeClr val="tx1"/>
                  </a:solidFill>
                </a:ln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 in the </a:t>
            </a:r>
            <a:r>
              <a:rPr lang="ru-RU" sz="3200" dirty="0" err="1" smtClean="0">
                <a:ln>
                  <a:solidFill>
                    <a:schemeClr val="tx1"/>
                  </a:solidFill>
                </a:ln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same</a:t>
            </a:r>
            <a:r>
              <a:rPr lang="ru-RU" sz="3200" dirty="0" smtClean="0">
                <a:ln>
                  <a:solidFill>
                    <a:schemeClr val="tx1"/>
                  </a:solidFill>
                </a:ln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ru-RU" sz="3200" dirty="0" err="1" smtClean="0">
                <a:ln>
                  <a:solidFill>
                    <a:schemeClr val="tx1"/>
                  </a:solidFill>
                </a:ln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building</a:t>
            </a:r>
            <a:r>
              <a:rPr lang="ru-RU" sz="3200" dirty="0" smtClean="0">
                <a:ln>
                  <a:solidFill>
                    <a:schemeClr val="tx1"/>
                  </a:solidFill>
                </a:ln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ru-RU" sz="3200" dirty="0" err="1" smtClean="0">
                <a:ln>
                  <a:solidFill>
                    <a:schemeClr val="tx1"/>
                  </a:solidFill>
                </a:ln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twice</a:t>
            </a:r>
            <a:r>
              <a:rPr lang="ru-RU" sz="3200" dirty="0" smtClean="0">
                <a:ln>
                  <a:solidFill>
                    <a:schemeClr val="tx1"/>
                  </a:solidFill>
                </a:ln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.</a:t>
            </a:r>
          </a:p>
          <a:p>
            <a:pPr lvl="0"/>
            <a:endParaRPr lang="ru-RU" dirty="0"/>
          </a:p>
        </p:txBody>
      </p:sp>
    </p:spTree>
  </p:cSld>
  <p:clrMapOvr>
    <a:masterClrMapping/>
  </p:clrMapOvr>
  <p:transition spd="med">
    <p:newsflash/>
    <p:sndAc>
      <p:stSnd>
        <p:snd r:embed="rId2" name="applause.wav"/>
      </p:stSnd>
    </p:sndAc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article219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357166"/>
            <a:ext cx="5143536" cy="2214578"/>
          </a:xfr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t">
            <a:normAutofit fontScale="90000"/>
          </a:bodyPr>
          <a:lstStyle/>
          <a:p>
            <a:pPr lvl="0"/>
            <a:r>
              <a:rPr lang="ru-RU" sz="3600" dirty="0" smtClean="0">
                <a:ln w="6350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</a:rPr>
              <a:t>The </a:t>
            </a:r>
            <a:r>
              <a:rPr lang="ru-RU" sz="3600" dirty="0" err="1" smtClean="0">
                <a:ln w="6350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</a:rPr>
              <a:t>Palacio</a:t>
            </a:r>
            <a:r>
              <a:rPr lang="ru-RU" sz="3600" dirty="0" smtClean="0">
                <a:ln w="6350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sz="3600" dirty="0" err="1" smtClean="0">
                <a:ln w="6350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</a:rPr>
              <a:t>de</a:t>
            </a:r>
            <a:r>
              <a:rPr lang="ru-RU" sz="3600" dirty="0" smtClean="0">
                <a:ln w="6350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sz="3600" dirty="0" err="1" smtClean="0">
                <a:ln w="6350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</a:rPr>
              <a:t>Sal</a:t>
            </a:r>
            <a:r>
              <a:rPr lang="ru-RU" sz="3600" dirty="0" smtClean="0">
                <a:ln w="6350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</a:rPr>
              <a:t> (</a:t>
            </a:r>
            <a:r>
              <a:rPr lang="ru-RU" sz="3600" dirty="0" err="1" smtClean="0">
                <a:ln w="6350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</a:rPr>
              <a:t>meaning</a:t>
            </a:r>
            <a:r>
              <a:rPr lang="ru-RU" sz="3600" dirty="0" smtClean="0">
                <a:ln w="6350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sz="3600" dirty="0" err="1" smtClean="0">
                <a:ln w="6350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</a:rPr>
              <a:t>Salt</a:t>
            </a:r>
            <a:r>
              <a:rPr lang="ru-RU" sz="3600" dirty="0" smtClean="0">
                <a:ln w="6350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sz="3600" dirty="0" err="1" smtClean="0">
                <a:ln w="6350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</a:rPr>
              <a:t>Palace</a:t>
            </a:r>
            <a:r>
              <a:rPr lang="en-US" sz="3600" dirty="0" smtClean="0">
                <a:ln w="6350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</a:rPr>
              <a:t>) </a:t>
            </a:r>
            <a:r>
              <a:rPr lang="ru-RU" sz="3600" dirty="0" err="1" smtClean="0">
                <a:ln w="6350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</a:rPr>
              <a:t>is</a:t>
            </a:r>
            <a:r>
              <a:rPr lang="ru-RU" sz="3600" dirty="0" smtClean="0">
                <a:ln w="6350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sz="3600" dirty="0" err="1" smtClean="0">
                <a:ln w="6350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</a:rPr>
              <a:t>located</a:t>
            </a:r>
            <a:r>
              <a:rPr lang="ru-RU" sz="3600" dirty="0" smtClean="0">
                <a:ln w="6350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</a:rPr>
              <a:t> on the </a:t>
            </a:r>
            <a:r>
              <a:rPr lang="ru-RU" sz="3600" dirty="0" err="1" smtClean="0">
                <a:ln w="6350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</a:rPr>
              <a:t>edge</a:t>
            </a:r>
            <a:r>
              <a:rPr lang="ru-RU" sz="3600" dirty="0" smtClean="0">
                <a:ln w="6350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</a:rPr>
              <a:t> of </a:t>
            </a:r>
            <a:r>
              <a:rPr lang="ru-RU" sz="3600" dirty="0" err="1" smtClean="0">
                <a:ln w="6350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</a:rPr>
              <a:t>Bolivia's</a:t>
            </a:r>
            <a:r>
              <a:rPr lang="ru-RU" sz="3600" dirty="0" smtClean="0">
                <a:ln w="6350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sz="3600" dirty="0" err="1" smtClean="0">
                <a:ln w="6350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</a:rPr>
              <a:t>Salar</a:t>
            </a:r>
            <a:r>
              <a:rPr lang="ru-RU" sz="3600" dirty="0" smtClean="0">
                <a:ln w="6350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sz="3600" dirty="0" err="1" smtClean="0">
                <a:ln w="6350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</a:rPr>
              <a:t>de</a:t>
            </a:r>
            <a:r>
              <a:rPr lang="ru-RU" sz="3600" dirty="0" smtClean="0">
                <a:ln w="6350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sz="3600" dirty="0" err="1" smtClean="0">
                <a:ln w="6350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</a:rPr>
              <a:t>Uyuni</a:t>
            </a:r>
            <a:r>
              <a:rPr lang="ru-RU" sz="3600" dirty="0" smtClean="0">
                <a:ln w="6350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</a:rPr>
              <a:t> - the </a:t>
            </a:r>
            <a:r>
              <a:rPr lang="ru-RU" sz="3600" dirty="0" err="1" smtClean="0">
                <a:ln w="6350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</a:rPr>
              <a:t>largest</a:t>
            </a:r>
            <a:r>
              <a:rPr lang="ru-RU" sz="3600" dirty="0" smtClean="0">
                <a:ln w="6350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sz="3600" dirty="0" err="1" smtClean="0">
                <a:ln w="6350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</a:rPr>
              <a:t>salt</a:t>
            </a:r>
            <a:r>
              <a:rPr lang="ru-RU" sz="3600" dirty="0" smtClean="0">
                <a:ln w="6350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sz="3600" dirty="0" err="1" smtClean="0">
                <a:ln w="6350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</a:rPr>
              <a:t>flat</a:t>
            </a:r>
            <a:r>
              <a:rPr lang="ru-RU" sz="3600" dirty="0" smtClean="0">
                <a:ln w="6350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</a:rPr>
              <a:t> in the world</a:t>
            </a:r>
            <a:r>
              <a:rPr lang="en-US" sz="3600" dirty="0" smtClean="0">
                <a:ln w="6350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</a:rPr>
              <a:t>.</a:t>
            </a:r>
            <a:r>
              <a:rPr lang="ru-RU" dirty="0" smtClean="0">
                <a:ln w="6350">
                  <a:solidFill>
                    <a:schemeClr val="bg1"/>
                  </a:solidFill>
                </a:ln>
                <a:solidFill>
                  <a:schemeClr val="bg1"/>
                </a:solidFill>
              </a:rPr>
              <a:t/>
            </a:r>
            <a:br>
              <a:rPr lang="ru-RU" dirty="0" smtClean="0">
                <a:ln w="6350">
                  <a:solidFill>
                    <a:schemeClr val="bg1"/>
                  </a:solidFill>
                </a:ln>
                <a:solidFill>
                  <a:schemeClr val="bg1"/>
                </a:solidFill>
              </a:rPr>
            </a:br>
            <a:endParaRPr lang="ru-RU" dirty="0">
              <a:ln w="6350">
                <a:solidFill>
                  <a:schemeClr val="bg1"/>
                </a:solidFill>
              </a:ln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med">
    <p:newsflash/>
    <p:sndAc>
      <p:stSnd>
        <p:snd r:embed="rId2" name="applause.wav"/>
      </p:stSnd>
    </p:sndAc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у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0" y="357166"/>
            <a:ext cx="4038600" cy="2286016"/>
          </a:xfrm>
        </p:spPr>
        <p:txBody>
          <a:bodyPr>
            <a:noAutofit/>
            <a:scene3d>
              <a:camera prst="perspectiveRight"/>
              <a:lightRig rig="threePt" dir="t"/>
            </a:scene3d>
          </a:bodyPr>
          <a:lstStyle/>
          <a:p>
            <a:r>
              <a:rPr lang="en-US" sz="3200" dirty="0" smtClean="0">
                <a:ln w="31550" cmpd="sng">
                  <a:solidFill>
                    <a:schemeClr val="tx1">
                      <a:lumMod val="85000"/>
                    </a:schemeClr>
                  </a:solidFill>
                  <a:prstDash val="solid"/>
                </a:ln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It</a:t>
            </a:r>
            <a:r>
              <a:rPr lang="ru-RU" sz="3200" dirty="0" smtClean="0">
                <a:ln w="31550" cmpd="sng">
                  <a:solidFill>
                    <a:schemeClr val="tx1">
                      <a:lumMod val="85000"/>
                    </a:schemeClr>
                  </a:solidFill>
                  <a:prstDash val="solid"/>
                </a:ln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sz="3200" dirty="0" err="1" smtClean="0">
                <a:ln w="31550" cmpd="sng">
                  <a:solidFill>
                    <a:schemeClr val="tx1">
                      <a:lumMod val="85000"/>
                    </a:schemeClr>
                  </a:solidFill>
                  <a:prstDash val="solid"/>
                </a:ln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is</a:t>
            </a:r>
            <a:r>
              <a:rPr lang="ru-RU" sz="3200" dirty="0" smtClean="0">
                <a:ln w="31550" cmpd="sng">
                  <a:solidFill>
                    <a:schemeClr val="tx1">
                      <a:lumMod val="85000"/>
                    </a:schemeClr>
                  </a:solidFill>
                  <a:prstDash val="solid"/>
                </a:ln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 a hotel and </a:t>
            </a:r>
            <a:r>
              <a:rPr lang="ru-RU" sz="3200" dirty="0" err="1" smtClean="0">
                <a:ln w="31550" cmpd="sng">
                  <a:solidFill>
                    <a:schemeClr val="tx1">
                      <a:lumMod val="85000"/>
                    </a:schemeClr>
                  </a:solidFill>
                  <a:prstDash val="solid"/>
                </a:ln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spa</a:t>
            </a:r>
            <a:r>
              <a:rPr lang="ru-RU" sz="3200" dirty="0" smtClean="0">
                <a:ln w="31550" cmpd="sng">
                  <a:solidFill>
                    <a:schemeClr val="tx1">
                      <a:lumMod val="85000"/>
                    </a:schemeClr>
                  </a:solidFill>
                  <a:prstDash val="solid"/>
                </a:ln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sz="3200" dirty="0" err="1" smtClean="0">
                <a:ln w="31550" cmpd="sng">
                  <a:solidFill>
                    <a:schemeClr val="tx1">
                      <a:lumMod val="85000"/>
                    </a:schemeClr>
                  </a:solidFill>
                  <a:prstDash val="solid"/>
                </a:ln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where</a:t>
            </a:r>
            <a:r>
              <a:rPr lang="ru-RU" sz="3200" dirty="0" smtClean="0">
                <a:ln w="31550" cmpd="sng">
                  <a:solidFill>
                    <a:schemeClr val="tx1">
                      <a:lumMod val="85000"/>
                    </a:schemeClr>
                  </a:solidFill>
                  <a:prstDash val="solid"/>
                </a:ln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sz="3200" dirty="0" err="1" smtClean="0">
                <a:ln w="31550" cmpd="sng">
                  <a:solidFill>
                    <a:schemeClr val="tx1">
                      <a:lumMod val="85000"/>
                    </a:schemeClr>
                  </a:solidFill>
                  <a:prstDash val="solid"/>
                </a:ln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everything</a:t>
            </a:r>
            <a:r>
              <a:rPr lang="ru-RU" sz="3200" dirty="0" smtClean="0">
                <a:ln w="31550" cmpd="sng">
                  <a:solidFill>
                    <a:schemeClr val="tx1">
                      <a:lumMod val="85000"/>
                    </a:schemeClr>
                  </a:solidFill>
                  <a:prstDash val="solid"/>
                </a:ln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en-US" sz="3200" dirty="0" smtClean="0">
                <a:ln w="31550" cmpd="sng">
                  <a:solidFill>
                    <a:schemeClr val="tx1">
                      <a:lumMod val="85000"/>
                    </a:schemeClr>
                  </a:solidFill>
                  <a:prstDash val="solid"/>
                </a:ln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is</a:t>
            </a:r>
            <a:r>
              <a:rPr lang="ru-RU" sz="3200" dirty="0" smtClean="0">
                <a:ln w="31550" cmpd="sng">
                  <a:solidFill>
                    <a:schemeClr val="tx1">
                      <a:lumMod val="85000"/>
                    </a:schemeClr>
                  </a:solidFill>
                  <a:prstDash val="solid"/>
                </a:ln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sz="3200" dirty="0" smtClean="0">
                <a:ln w="31550" cmpd="sng">
                  <a:solidFill>
                    <a:schemeClr val="tx1">
                      <a:lumMod val="85000"/>
                    </a:schemeClr>
                  </a:solidFill>
                  <a:prstDash val="solid"/>
                </a:ln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made </a:t>
            </a:r>
            <a:r>
              <a:rPr lang="ru-RU" sz="3200" dirty="0" err="1" smtClean="0">
                <a:ln w="31550" cmpd="sng">
                  <a:solidFill>
                    <a:schemeClr val="tx1">
                      <a:lumMod val="85000"/>
                    </a:schemeClr>
                  </a:solidFill>
                  <a:prstDash val="solid"/>
                </a:ln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entirely</a:t>
            </a:r>
            <a:r>
              <a:rPr lang="ru-RU" sz="3200" dirty="0" smtClean="0">
                <a:ln w="31550" cmpd="sng">
                  <a:solidFill>
                    <a:schemeClr val="tx1">
                      <a:lumMod val="85000"/>
                    </a:schemeClr>
                  </a:solidFill>
                  <a:prstDash val="solid"/>
                </a:ln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 of </a:t>
            </a:r>
            <a:r>
              <a:rPr lang="ru-RU" sz="3200" dirty="0" err="1" smtClean="0">
                <a:ln w="31550" cmpd="sng">
                  <a:solidFill>
                    <a:schemeClr val="tx1">
                      <a:lumMod val="85000"/>
                    </a:schemeClr>
                  </a:solidFill>
                  <a:prstDash val="solid"/>
                </a:ln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salt</a:t>
            </a:r>
            <a:r>
              <a:rPr lang="ru-RU" sz="3200" dirty="0" smtClean="0">
                <a:ln w="31550" cmpd="sng">
                  <a:solidFill>
                    <a:schemeClr val="tx1">
                      <a:lumMod val="85000"/>
                    </a:schemeClr>
                  </a:solidFill>
                  <a:prstDash val="solid"/>
                </a:ln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. </a:t>
            </a:r>
            <a:endParaRPr lang="ru-RU" sz="3200" dirty="0">
              <a:ln w="31550" cmpd="sng">
                <a:solidFill>
                  <a:schemeClr val="tx1">
                    <a:lumMod val="85000"/>
                  </a:schemeClr>
                </a:solidFill>
                <a:prstDash val="solid"/>
              </a:ln>
              <a:effectLst>
                <a:glow rad="139700">
                  <a:schemeClr val="accent1">
                    <a:satMod val="175000"/>
                    <a:alpha val="40000"/>
                  </a:schemeClr>
                </a:glow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786314" y="285728"/>
            <a:ext cx="4038600" cy="2492381"/>
          </a:xfr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Autofit/>
            <a:scene3d>
              <a:camera prst="perspectiveLeft"/>
              <a:lightRig rig="threePt" dir="t"/>
            </a:scene3d>
            <a:sp3d/>
          </a:bodyPr>
          <a:lstStyle/>
          <a:p>
            <a:r>
              <a:rPr lang="en-US" sz="3200" i="1" dirty="0" smtClean="0">
                <a:ln w="31550" cmpd="sng">
                  <a:solidFill>
                    <a:schemeClr val="tx1">
                      <a:lumMod val="8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T</a:t>
            </a:r>
            <a:r>
              <a:rPr lang="ru-RU" sz="3200" i="1" dirty="0" err="1" smtClean="0">
                <a:ln w="31550" cmpd="sng">
                  <a:solidFill>
                    <a:schemeClr val="tx1">
                      <a:lumMod val="8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he</a:t>
            </a:r>
            <a:r>
              <a:rPr lang="ru-RU" sz="3200" i="1" dirty="0" smtClean="0">
                <a:ln w="31550" cmpd="sng">
                  <a:solidFill>
                    <a:schemeClr val="tx1">
                      <a:lumMod val="8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 walls, </a:t>
            </a:r>
            <a:r>
              <a:rPr lang="ru-RU" sz="3200" i="1" dirty="0" err="1" smtClean="0">
                <a:ln w="31550" cmpd="sng">
                  <a:solidFill>
                    <a:schemeClr val="tx1">
                      <a:lumMod val="8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floors</a:t>
            </a:r>
            <a:r>
              <a:rPr lang="ru-RU" sz="3200" i="1" dirty="0" smtClean="0">
                <a:ln w="31550" cmpd="sng">
                  <a:solidFill>
                    <a:schemeClr val="tx1">
                      <a:lumMod val="8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, </a:t>
            </a:r>
            <a:r>
              <a:rPr lang="ru-RU" sz="3200" i="1" dirty="0" err="1" smtClean="0">
                <a:ln w="31550" cmpd="sng">
                  <a:solidFill>
                    <a:schemeClr val="tx1">
                      <a:lumMod val="8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ceilings</a:t>
            </a:r>
            <a:r>
              <a:rPr lang="ru-RU" sz="3200" i="1" dirty="0" smtClean="0">
                <a:ln w="31550" cmpd="sng">
                  <a:solidFill>
                    <a:schemeClr val="tx1">
                      <a:lumMod val="8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, and even </a:t>
            </a:r>
            <a:r>
              <a:rPr lang="ru-RU" sz="3200" i="1" dirty="0" err="1" smtClean="0">
                <a:ln w="31550" cmpd="sng">
                  <a:solidFill>
                    <a:schemeClr val="tx1">
                      <a:lumMod val="8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some</a:t>
            </a:r>
            <a:r>
              <a:rPr lang="ru-RU" sz="3200" i="1" dirty="0" smtClean="0">
                <a:ln w="31550" cmpd="sng">
                  <a:solidFill>
                    <a:schemeClr val="tx1">
                      <a:lumMod val="8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 of the </a:t>
            </a:r>
            <a:r>
              <a:rPr lang="ru-RU" sz="3200" i="1" dirty="0" err="1" smtClean="0">
                <a:ln w="31550" cmpd="sng">
                  <a:solidFill>
                    <a:schemeClr val="tx1">
                      <a:lumMod val="8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furnishings</a:t>
            </a:r>
            <a:r>
              <a:rPr lang="ru-RU" sz="3200" i="1" dirty="0" smtClean="0">
                <a:ln w="31550" cmpd="sng">
                  <a:solidFill>
                    <a:schemeClr val="tx1">
                      <a:lumMod val="8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sz="3200" i="1" dirty="0" err="1" smtClean="0">
                <a:ln w="31550" cmpd="sng">
                  <a:solidFill>
                    <a:schemeClr val="tx1">
                      <a:lumMod val="8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such</a:t>
            </a:r>
            <a:r>
              <a:rPr lang="ru-RU" sz="3200" i="1" dirty="0" smtClean="0">
                <a:ln w="31550" cmpd="sng">
                  <a:solidFill>
                    <a:schemeClr val="tx1">
                      <a:lumMod val="8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 as </a:t>
            </a:r>
            <a:r>
              <a:rPr lang="ru-RU" sz="3200" i="1" dirty="0" err="1" smtClean="0">
                <a:ln w="31550" cmpd="sng">
                  <a:solidFill>
                    <a:schemeClr val="tx1">
                      <a:lumMod val="8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chairs</a:t>
            </a:r>
            <a:r>
              <a:rPr lang="ru-RU" sz="3200" i="1" dirty="0" smtClean="0">
                <a:ln w="31550" cmpd="sng">
                  <a:solidFill>
                    <a:schemeClr val="tx1">
                      <a:lumMod val="8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, </a:t>
            </a:r>
            <a:r>
              <a:rPr lang="ru-RU" sz="3200" i="1" dirty="0" err="1" smtClean="0">
                <a:ln w="31550" cmpd="sng">
                  <a:solidFill>
                    <a:schemeClr val="tx1">
                      <a:lumMod val="8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tables</a:t>
            </a:r>
            <a:r>
              <a:rPr lang="ru-RU" sz="3200" i="1" dirty="0" smtClean="0">
                <a:ln w="31550" cmpd="sng">
                  <a:solidFill>
                    <a:schemeClr val="tx1">
                      <a:lumMod val="8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, </a:t>
            </a:r>
            <a:r>
              <a:rPr lang="ru-RU" sz="3200" i="1" dirty="0" err="1" smtClean="0">
                <a:ln w="31550" cmpd="sng">
                  <a:solidFill>
                    <a:schemeClr val="tx1">
                      <a:lumMod val="8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beds</a:t>
            </a:r>
            <a:r>
              <a:rPr lang="ru-RU" sz="3200" i="1" dirty="0" smtClean="0">
                <a:ln w="31550" cmpd="sng">
                  <a:solidFill>
                    <a:schemeClr val="tx1">
                      <a:lumMod val="8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... </a:t>
            </a:r>
            <a:endParaRPr lang="ru-RU" sz="3200" i="1" dirty="0">
              <a:ln w="31550" cmpd="sng">
                <a:solidFill>
                  <a:schemeClr val="tx1">
                    <a:lumMod val="85000"/>
                  </a:schemeClr>
                </a:solidFill>
                <a:prstDash val="solid"/>
              </a:ln>
              <a:solidFill>
                <a:schemeClr val="tx1"/>
              </a:solidFill>
              <a:effectLst>
                <a:glow rad="139700">
                  <a:schemeClr val="accent1">
                    <a:satMod val="175000"/>
                    <a:alpha val="40000"/>
                  </a:schemeClr>
                </a:glow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med">
    <p:newsflash/>
    <p:sndAc>
      <p:stSnd>
        <p:snd r:embed="rId2" name="applause.wav"/>
      </p:stSnd>
    </p:sndAc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653be5e900cc529fba32b427b8094e4f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857620" y="3337270"/>
            <a:ext cx="5286380" cy="352072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214942" y="0"/>
            <a:ext cx="3929058" cy="3286124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>
            <a:normAutofit/>
          </a:bodyPr>
          <a:lstStyle/>
          <a:p>
            <a:r>
              <a:rPr lang="ru-RU" sz="2800" dirty="0" smtClean="0">
                <a:ln>
                  <a:solidFill>
                    <a:schemeClr val="accent1">
                      <a:lumMod val="75000"/>
                    </a:schemeClr>
                  </a:solidFill>
                </a:ln>
                <a:solidFill>
                  <a:schemeClr val="bg2">
                    <a:lumMod val="75000"/>
                  </a:schemeClr>
                </a:solidFill>
              </a:rPr>
              <a:t>In </a:t>
            </a:r>
            <a:r>
              <a:rPr lang="ru-RU" sz="2800" dirty="0" err="1" smtClean="0">
                <a:ln>
                  <a:solidFill>
                    <a:schemeClr val="accent1">
                      <a:lumMod val="75000"/>
                    </a:schemeClr>
                  </a:solidFill>
                </a:ln>
                <a:solidFill>
                  <a:schemeClr val="bg2">
                    <a:lumMod val="75000"/>
                  </a:schemeClr>
                </a:solidFill>
              </a:rPr>
              <a:t>order</a:t>
            </a:r>
            <a:r>
              <a:rPr lang="ru-RU" sz="2800" dirty="0" smtClean="0">
                <a:ln>
                  <a:solidFill>
                    <a:schemeClr val="accent1">
                      <a:lumMod val="75000"/>
                    </a:schemeClr>
                  </a:solidFill>
                </a:ln>
                <a:solidFill>
                  <a:schemeClr val="bg2">
                    <a:lumMod val="75000"/>
                  </a:schemeClr>
                </a:solidFill>
              </a:rPr>
              <a:t> </a:t>
            </a:r>
            <a:r>
              <a:rPr lang="ru-RU" sz="2800" dirty="0" err="1" smtClean="0">
                <a:ln>
                  <a:solidFill>
                    <a:schemeClr val="accent1">
                      <a:lumMod val="75000"/>
                    </a:schemeClr>
                  </a:solidFill>
                </a:ln>
                <a:solidFill>
                  <a:schemeClr val="bg2">
                    <a:lumMod val="75000"/>
                  </a:schemeClr>
                </a:solidFill>
              </a:rPr>
              <a:t>to</a:t>
            </a:r>
            <a:r>
              <a:rPr lang="ru-RU" sz="2800" dirty="0" smtClean="0">
                <a:ln>
                  <a:solidFill>
                    <a:schemeClr val="accent1">
                      <a:lumMod val="75000"/>
                    </a:schemeClr>
                  </a:solidFill>
                </a:ln>
                <a:solidFill>
                  <a:schemeClr val="bg2">
                    <a:lumMod val="75000"/>
                  </a:schemeClr>
                </a:solidFill>
              </a:rPr>
              <a:t> </a:t>
            </a:r>
            <a:r>
              <a:rPr lang="ru-RU" sz="2800" dirty="0" err="1" smtClean="0">
                <a:ln>
                  <a:solidFill>
                    <a:schemeClr val="accent1">
                      <a:lumMod val="75000"/>
                    </a:schemeClr>
                  </a:solidFill>
                </a:ln>
                <a:solidFill>
                  <a:schemeClr val="bg2">
                    <a:lumMod val="75000"/>
                  </a:schemeClr>
                </a:solidFill>
              </a:rPr>
              <a:t>maintain</a:t>
            </a:r>
            <a:r>
              <a:rPr lang="ru-RU" sz="2800" dirty="0" smtClean="0">
                <a:ln>
                  <a:solidFill>
                    <a:schemeClr val="accent1">
                      <a:lumMod val="75000"/>
                    </a:schemeClr>
                  </a:solidFill>
                </a:ln>
                <a:solidFill>
                  <a:schemeClr val="bg2">
                    <a:lumMod val="75000"/>
                  </a:schemeClr>
                </a:solidFill>
              </a:rPr>
              <a:t> the </a:t>
            </a:r>
            <a:r>
              <a:rPr lang="ru-RU" sz="2800" dirty="0" err="1" smtClean="0">
                <a:ln>
                  <a:solidFill>
                    <a:schemeClr val="accent1">
                      <a:lumMod val="75000"/>
                    </a:schemeClr>
                  </a:solidFill>
                </a:ln>
                <a:solidFill>
                  <a:schemeClr val="bg2">
                    <a:lumMod val="75000"/>
                  </a:schemeClr>
                </a:solidFill>
              </a:rPr>
              <a:t>integrity</a:t>
            </a:r>
            <a:r>
              <a:rPr lang="ru-RU" sz="2800" dirty="0" smtClean="0">
                <a:ln>
                  <a:solidFill>
                    <a:schemeClr val="accent1">
                      <a:lumMod val="75000"/>
                    </a:schemeClr>
                  </a:solidFill>
                </a:ln>
                <a:solidFill>
                  <a:schemeClr val="bg2">
                    <a:lumMod val="75000"/>
                  </a:schemeClr>
                </a:solidFill>
              </a:rPr>
              <a:t> of the </a:t>
            </a:r>
            <a:r>
              <a:rPr lang="ru-RU" sz="2800" dirty="0" err="1" smtClean="0">
                <a:ln>
                  <a:solidFill>
                    <a:schemeClr val="accent1">
                      <a:lumMod val="75000"/>
                    </a:schemeClr>
                  </a:solidFill>
                </a:ln>
                <a:solidFill>
                  <a:schemeClr val="bg2">
                    <a:lumMod val="75000"/>
                  </a:schemeClr>
                </a:solidFill>
              </a:rPr>
              <a:t>hotel’s</a:t>
            </a:r>
            <a:r>
              <a:rPr lang="ru-RU" sz="2800" dirty="0" smtClean="0">
                <a:ln>
                  <a:solidFill>
                    <a:schemeClr val="accent1">
                      <a:lumMod val="75000"/>
                    </a:schemeClr>
                  </a:solidFill>
                </a:ln>
                <a:solidFill>
                  <a:schemeClr val="bg2">
                    <a:lumMod val="75000"/>
                  </a:schemeClr>
                </a:solidFill>
              </a:rPr>
              <a:t> </a:t>
            </a:r>
            <a:r>
              <a:rPr lang="ru-RU" sz="2800" dirty="0" err="1" smtClean="0">
                <a:ln>
                  <a:solidFill>
                    <a:schemeClr val="accent1">
                      <a:lumMod val="75000"/>
                    </a:schemeClr>
                  </a:solidFill>
                </a:ln>
                <a:solidFill>
                  <a:schemeClr val="bg2">
                    <a:lumMod val="75000"/>
                  </a:schemeClr>
                </a:solidFill>
              </a:rPr>
              <a:t>structure</a:t>
            </a:r>
            <a:r>
              <a:rPr lang="ru-RU" sz="2800" dirty="0" smtClean="0">
                <a:ln>
                  <a:solidFill>
                    <a:schemeClr val="accent1">
                      <a:lumMod val="75000"/>
                    </a:schemeClr>
                  </a:solidFill>
                </a:ln>
                <a:solidFill>
                  <a:schemeClr val="bg2">
                    <a:lumMod val="75000"/>
                  </a:schemeClr>
                </a:solidFill>
              </a:rPr>
              <a:t>, </a:t>
            </a:r>
            <a:r>
              <a:rPr lang="ru-RU" sz="2800" dirty="0" err="1" smtClean="0">
                <a:ln>
                  <a:solidFill>
                    <a:schemeClr val="accent1">
                      <a:lumMod val="75000"/>
                    </a:schemeClr>
                  </a:solidFill>
                </a:ln>
                <a:solidFill>
                  <a:schemeClr val="bg2">
                    <a:lumMod val="75000"/>
                  </a:schemeClr>
                </a:solidFill>
              </a:rPr>
              <a:t>it</a:t>
            </a:r>
            <a:r>
              <a:rPr lang="ru-RU" sz="2800" dirty="0" smtClean="0">
                <a:ln>
                  <a:solidFill>
                    <a:schemeClr val="accent1">
                      <a:lumMod val="75000"/>
                    </a:schemeClr>
                  </a:solidFill>
                </a:ln>
                <a:solidFill>
                  <a:schemeClr val="bg2">
                    <a:lumMod val="75000"/>
                  </a:schemeClr>
                </a:solidFill>
              </a:rPr>
              <a:t> </a:t>
            </a:r>
            <a:r>
              <a:rPr lang="ru-RU" sz="2800" dirty="0" err="1" smtClean="0">
                <a:ln>
                  <a:solidFill>
                    <a:schemeClr val="accent1">
                      <a:lumMod val="75000"/>
                    </a:schemeClr>
                  </a:solidFill>
                </a:ln>
                <a:solidFill>
                  <a:schemeClr val="bg2">
                    <a:lumMod val="75000"/>
                  </a:schemeClr>
                </a:solidFill>
              </a:rPr>
              <a:t>is</a:t>
            </a:r>
            <a:r>
              <a:rPr lang="ru-RU" sz="2800" dirty="0" smtClean="0">
                <a:ln>
                  <a:solidFill>
                    <a:schemeClr val="accent1">
                      <a:lumMod val="75000"/>
                    </a:schemeClr>
                  </a:solidFill>
                </a:ln>
                <a:solidFill>
                  <a:schemeClr val="bg2">
                    <a:lumMod val="75000"/>
                  </a:schemeClr>
                </a:solidFill>
              </a:rPr>
              <a:t> </a:t>
            </a:r>
            <a:r>
              <a:rPr lang="ru-RU" sz="2800" dirty="0" err="1" smtClean="0">
                <a:ln>
                  <a:solidFill>
                    <a:schemeClr val="accent1">
                      <a:lumMod val="75000"/>
                    </a:schemeClr>
                  </a:solidFill>
                </a:ln>
                <a:solidFill>
                  <a:schemeClr val="bg2">
                    <a:lumMod val="75000"/>
                  </a:schemeClr>
                </a:solidFill>
              </a:rPr>
              <a:t>strictly</a:t>
            </a:r>
            <a:r>
              <a:rPr lang="ru-RU" sz="2800" dirty="0" smtClean="0">
                <a:ln>
                  <a:solidFill>
                    <a:schemeClr val="accent1">
                      <a:lumMod val="75000"/>
                    </a:schemeClr>
                  </a:solidFill>
                </a:ln>
                <a:solidFill>
                  <a:schemeClr val="bg2">
                    <a:lumMod val="75000"/>
                  </a:schemeClr>
                </a:solidFill>
              </a:rPr>
              <a:t> </a:t>
            </a:r>
            <a:r>
              <a:rPr lang="ru-RU" sz="2800" dirty="0" err="1" smtClean="0">
                <a:ln>
                  <a:solidFill>
                    <a:schemeClr val="accent1">
                      <a:lumMod val="75000"/>
                    </a:schemeClr>
                  </a:solidFill>
                </a:ln>
                <a:solidFill>
                  <a:schemeClr val="bg2">
                    <a:lumMod val="75000"/>
                  </a:schemeClr>
                </a:solidFill>
              </a:rPr>
              <a:t>forbidden</a:t>
            </a:r>
            <a:r>
              <a:rPr lang="ru-RU" sz="2800" dirty="0" smtClean="0">
                <a:ln>
                  <a:solidFill>
                    <a:schemeClr val="accent1">
                      <a:lumMod val="75000"/>
                    </a:schemeClr>
                  </a:solidFill>
                </a:ln>
                <a:solidFill>
                  <a:schemeClr val="bg2">
                    <a:lumMod val="75000"/>
                  </a:schemeClr>
                </a:solidFill>
              </a:rPr>
              <a:t> </a:t>
            </a:r>
            <a:r>
              <a:rPr lang="ru-RU" sz="2800" dirty="0" err="1" smtClean="0">
                <a:ln>
                  <a:solidFill>
                    <a:schemeClr val="accent1">
                      <a:lumMod val="75000"/>
                    </a:schemeClr>
                  </a:solidFill>
                </a:ln>
                <a:solidFill>
                  <a:schemeClr val="bg2">
                    <a:lumMod val="75000"/>
                  </a:schemeClr>
                </a:solidFill>
              </a:rPr>
              <a:t>to</a:t>
            </a:r>
            <a:r>
              <a:rPr lang="ru-RU" sz="2800" dirty="0" smtClean="0">
                <a:ln>
                  <a:solidFill>
                    <a:schemeClr val="accent1">
                      <a:lumMod val="75000"/>
                    </a:schemeClr>
                  </a:solidFill>
                </a:ln>
                <a:solidFill>
                  <a:schemeClr val="bg2">
                    <a:lumMod val="75000"/>
                  </a:schemeClr>
                </a:solidFill>
              </a:rPr>
              <a:t> </a:t>
            </a:r>
            <a:r>
              <a:rPr lang="ru-RU" sz="2800" dirty="0" err="1" smtClean="0">
                <a:ln>
                  <a:solidFill>
                    <a:schemeClr val="accent1">
                      <a:lumMod val="75000"/>
                    </a:schemeClr>
                  </a:solidFill>
                </a:ln>
                <a:solidFill>
                  <a:schemeClr val="bg2">
                    <a:lumMod val="75000"/>
                  </a:schemeClr>
                </a:solidFill>
              </a:rPr>
              <a:t>lick</a:t>
            </a:r>
            <a:r>
              <a:rPr lang="ru-RU" sz="2800" dirty="0" smtClean="0">
                <a:ln>
                  <a:solidFill>
                    <a:schemeClr val="accent1">
                      <a:lumMod val="75000"/>
                    </a:schemeClr>
                  </a:solidFill>
                </a:ln>
                <a:solidFill>
                  <a:schemeClr val="bg2">
                    <a:lumMod val="75000"/>
                  </a:schemeClr>
                </a:solidFill>
              </a:rPr>
              <a:t> </a:t>
            </a:r>
            <a:r>
              <a:rPr lang="ru-RU" sz="2800" dirty="0" err="1" smtClean="0">
                <a:ln>
                  <a:solidFill>
                    <a:schemeClr val="accent1">
                      <a:lumMod val="75000"/>
                    </a:schemeClr>
                  </a:solidFill>
                </a:ln>
                <a:solidFill>
                  <a:schemeClr val="bg2">
                    <a:lumMod val="75000"/>
                  </a:schemeClr>
                </a:solidFill>
              </a:rPr>
              <a:t>the</a:t>
            </a:r>
            <a:r>
              <a:rPr lang="ru-RU" sz="2800" dirty="0" smtClean="0">
                <a:ln>
                  <a:solidFill>
                    <a:schemeClr val="accent1">
                      <a:lumMod val="75000"/>
                    </a:schemeClr>
                  </a:solidFill>
                </a:ln>
                <a:solidFill>
                  <a:schemeClr val="bg2">
                    <a:lumMod val="75000"/>
                  </a:schemeClr>
                </a:solidFill>
              </a:rPr>
              <a:t> walls. </a:t>
            </a:r>
            <a:endParaRPr lang="ru-RU" sz="2800" dirty="0">
              <a:ln>
                <a:solidFill>
                  <a:schemeClr val="accent1">
                    <a:lumMod val="75000"/>
                  </a:schemeClr>
                </a:solidFill>
              </a:ln>
              <a:solidFill>
                <a:schemeClr val="bg2">
                  <a:lumMod val="75000"/>
                </a:schemeClr>
              </a:solidFill>
            </a:endParaRPr>
          </a:p>
        </p:txBody>
      </p:sp>
      <p:pic>
        <p:nvPicPr>
          <p:cNvPr id="5" name="Рисунок 4" descr="9-уникальный отель из соли в Боливии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1"/>
            <a:ext cx="5214942" cy="385762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 descr="Palacio-de-Sal-Uyu(13)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" y="3482578"/>
            <a:ext cx="4500561" cy="337542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ransition spd="med">
    <p:newsflash/>
    <p:sndAc>
      <p:stSnd>
        <p:snd r:embed="rId2" name="applause.wav"/>
      </p:stSnd>
    </p:sndAc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 descr="rome-trash-hotel-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29224" y="1428736"/>
            <a:ext cx="3714776" cy="2357454"/>
          </a:xfrm>
        </p:spPr>
        <p:txBody>
          <a:bodyPr anchor="ctr">
            <a:normAutofit fontScale="90000"/>
          </a:bodyPr>
          <a:lstStyle/>
          <a:p>
            <a:r>
              <a:rPr lang="ru-RU" dirty="0" smtClean="0">
                <a:ln w="6350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innerShdw blurRad="63500" dist="50800">
                    <a:prstClr val="black">
                      <a:alpha val="50000"/>
                    </a:prstClr>
                  </a:innerShdw>
                </a:effectLst>
              </a:rPr>
              <a:t>In 2010 </a:t>
            </a:r>
            <a:r>
              <a:rPr lang="en-US" dirty="0" smtClean="0">
                <a:ln w="6350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innerShdw blurRad="63500" dist="50800">
                    <a:prstClr val="black">
                      <a:alpha val="50000"/>
                    </a:prstClr>
                  </a:innerShdw>
                </a:effectLst>
              </a:rPr>
              <a:t>was</a:t>
            </a:r>
            <a:r>
              <a:rPr lang="ru-RU" dirty="0" smtClean="0">
                <a:ln w="6350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innerShdw blurRad="63500" dist="50800">
                    <a:prstClr val="black">
                      <a:alpha val="50000"/>
                    </a:prstClr>
                  </a:innerShdw>
                </a:effectLst>
              </a:rPr>
              <a:t> </a:t>
            </a:r>
            <a:r>
              <a:rPr lang="ru-RU" dirty="0" err="1" smtClean="0">
                <a:ln w="6350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innerShdw blurRad="63500" dist="50800">
                    <a:prstClr val="black">
                      <a:alpha val="50000"/>
                    </a:prstClr>
                  </a:innerShdw>
                </a:effectLst>
              </a:rPr>
              <a:t>created</a:t>
            </a:r>
            <a:r>
              <a:rPr lang="ru-RU" dirty="0" smtClean="0">
                <a:ln w="6350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innerShdw blurRad="63500" dist="50800">
                    <a:prstClr val="black">
                      <a:alpha val="50000"/>
                    </a:prstClr>
                  </a:innerShdw>
                </a:effectLst>
              </a:rPr>
              <a:t> </a:t>
            </a:r>
            <a:r>
              <a:rPr lang="en-US" dirty="0" smtClean="0">
                <a:ln w="6350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innerShdw blurRad="63500" dist="50800">
                    <a:prstClr val="black">
                      <a:alpha val="50000"/>
                    </a:prstClr>
                  </a:innerShdw>
                </a:effectLst>
              </a:rPr>
              <a:t>the first hotel in the world </a:t>
            </a:r>
            <a:r>
              <a:rPr lang="en-US" dirty="0" smtClean="0">
                <a:ln w="6350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created</a:t>
            </a:r>
            <a:r>
              <a:rPr lang="en-US" dirty="0" smtClean="0">
                <a:ln w="6350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innerShdw blurRad="63500" dist="50800">
                    <a:prstClr val="black">
                      <a:alpha val="50000"/>
                    </a:prstClr>
                  </a:innerShdw>
                </a:effectLst>
              </a:rPr>
              <a:t> from garbage - </a:t>
            </a:r>
            <a:r>
              <a:rPr lang="ru-RU" dirty="0" smtClean="0">
                <a:ln w="6350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innerShdw blurRad="63500" dist="50800">
                    <a:prstClr val="black">
                      <a:alpha val="50000"/>
                    </a:prstClr>
                  </a:innerShdw>
                </a:effectLst>
              </a:rPr>
              <a:t>the </a:t>
            </a:r>
            <a:r>
              <a:rPr lang="ru-RU" dirty="0" err="1" smtClean="0">
                <a:ln w="6350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innerShdw blurRad="63500" dist="50800">
                    <a:prstClr val="black">
                      <a:alpha val="50000"/>
                    </a:prstClr>
                  </a:innerShdw>
                </a:effectLst>
              </a:rPr>
              <a:t>Beach</a:t>
            </a:r>
            <a:r>
              <a:rPr lang="ru-RU" dirty="0" smtClean="0">
                <a:ln w="6350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innerShdw blurRad="63500" dist="50800">
                    <a:prstClr val="black">
                      <a:alpha val="50000"/>
                    </a:prstClr>
                  </a:innerShdw>
                </a:effectLst>
              </a:rPr>
              <a:t> </a:t>
            </a:r>
            <a:r>
              <a:rPr lang="ru-RU" dirty="0" err="1" smtClean="0">
                <a:ln w="6350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innerShdw blurRad="63500" dist="50800">
                    <a:prstClr val="black">
                      <a:alpha val="50000"/>
                    </a:prstClr>
                  </a:innerShdw>
                </a:effectLst>
              </a:rPr>
              <a:t>Garbage</a:t>
            </a:r>
            <a:r>
              <a:rPr lang="ru-RU" dirty="0" smtClean="0">
                <a:ln w="6350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innerShdw blurRad="63500" dist="50800">
                    <a:prstClr val="black">
                      <a:alpha val="50000"/>
                    </a:prstClr>
                  </a:innerShdw>
                </a:effectLst>
              </a:rPr>
              <a:t> Hotel</a:t>
            </a:r>
            <a:r>
              <a:rPr lang="en-US" dirty="0" smtClean="0">
                <a:ln w="6350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innerShdw blurRad="63500" dist="50800">
                    <a:prstClr val="black">
                      <a:alpha val="50000"/>
                    </a:prstClr>
                  </a:innerShdw>
                </a:effectLst>
              </a:rPr>
              <a:t>. </a:t>
            </a:r>
            <a:endParaRPr lang="ru-RU" dirty="0">
              <a:ln w="6350">
                <a:solidFill>
                  <a:schemeClr val="tx1"/>
                </a:solidFill>
              </a:ln>
              <a:solidFill>
                <a:schemeClr val="tx1"/>
              </a:solidFill>
              <a:effectLst>
                <a:glow rad="228600">
                  <a:schemeClr val="accent6">
                    <a:satMod val="175000"/>
                    <a:alpha val="40000"/>
                  </a:schemeClr>
                </a:glow>
                <a:innerShdw blurRad="63500" dist="50800">
                  <a:prstClr val="black">
                    <a:alpha val="50000"/>
                  </a:prstClr>
                </a:innerShdw>
              </a:effectLst>
            </a:endParaRPr>
          </a:p>
        </p:txBody>
      </p:sp>
    </p:spTree>
  </p:cSld>
  <p:clrMapOvr>
    <a:masterClrMapping/>
  </p:clrMapOvr>
  <p:transition spd="med">
    <p:newsflash/>
    <p:sndAc>
      <p:stSnd>
        <p:snd r:embed="rId2" name="applause.wav"/>
      </p:stSnd>
    </p:sndAc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Яркая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Яркая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Яркая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8000"/>
                <a:satMod val="230000"/>
              </a:schemeClr>
            </a:gs>
            <a:gs pos="60000">
              <a:schemeClr val="phClr">
                <a:shade val="92000"/>
                <a:satMod val="230000"/>
              </a:schemeClr>
            </a:gs>
            <a:gs pos="100000">
              <a:schemeClr val="phClr">
                <a:tint val="85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200"/>
                <a:satMod val="150000"/>
              </a:schemeClr>
              <a:schemeClr val="phClr">
                <a:tint val="90000"/>
                <a:satMod val="150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Verve</Template>
  <TotalTime>739</TotalTime>
  <Words>308</Words>
  <Application>Microsoft Office PowerPoint</Application>
  <PresentationFormat>Экран (4:3)</PresentationFormat>
  <Paragraphs>18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Яркая</vt:lpstr>
      <vt:lpstr>Unusual hotels that are built from the most unexpected materials </vt:lpstr>
      <vt:lpstr>Слайд 2</vt:lpstr>
      <vt:lpstr>Слайд 3</vt:lpstr>
      <vt:lpstr>and is constructed each winter from 1,000 tons of Torne River ice</vt:lpstr>
      <vt:lpstr>Слайд 5</vt:lpstr>
      <vt:lpstr>The Palacio de Sal (meaning Salt Palace) is located on the edge of Bolivia's Salar de Uyuni - the largest salt flat in the world. </vt:lpstr>
      <vt:lpstr>Слайд 7</vt:lpstr>
      <vt:lpstr>Слайд 8</vt:lpstr>
      <vt:lpstr>In 2010 was created the first hotel in the world created from garbage - the Beach Garbage Hotel. </vt:lpstr>
      <vt:lpstr>Слайд 10</vt:lpstr>
      <vt:lpstr>Слайд 11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Admin</cp:lastModifiedBy>
  <cp:revision>39</cp:revision>
  <dcterms:created xsi:type="dcterms:W3CDTF">2014-11-18T11:33:00Z</dcterms:created>
  <dcterms:modified xsi:type="dcterms:W3CDTF">2014-11-20T22:08:48Z</dcterms:modified>
</cp:coreProperties>
</file>