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A98E15-6D20-43D6-A011-A54BADF4633D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8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2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457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0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3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7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10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3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3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6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0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3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3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9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2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763776-A175-458D-AC9E-D44DC1DA0024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6DD5-5817-4FCC-AF3E-77B70873E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1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Іван Виговський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Гетьман Війська запорозького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509263"/>
            <a:ext cx="2409168" cy="29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16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Біографія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Молоді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роки.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410159"/>
            <a:ext cx="10932617" cy="525504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Батько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майбутнього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гетьмана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Остап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служив у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київського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митрополита Петра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Могили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видатного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церковного і культурного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діяча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Молдавії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джерела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вказують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О.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мав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своїй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власності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містечко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Гоголів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на землях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сучасної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Київщини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де,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можливо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й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народився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майбутній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генеральний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писар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гетьман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endParaRPr lang="uk-UA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молоді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літа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майбутнього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гетьмана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майже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нічого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невідомо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дістав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добру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освіту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ймовірно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Києво-Братському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колегіумі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чудово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володів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крім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рідної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мови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ще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церковнослов'янською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польською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латинською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непогано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знав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російську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мову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був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вмілим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каліграфом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Згідно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із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Самійлом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Величком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був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вивчений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вільним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наукам,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славився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дотепного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вправного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писарських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справах». </a:t>
            </a: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Свою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військову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кар'єру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розпочав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товаришем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» у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кварцяному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війську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Речі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Посполитої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з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якого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складався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кістяк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польської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армії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В роки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правління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короля Владислава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IV </a:t>
            </a:r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Виговський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відзначився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боротьбі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проти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турецько-ногайсько-татарської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агресії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В 1638 р.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став писарем при </a:t>
            </a:r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комісарові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Речі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Посполитої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над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Військом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Запорозьким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у 1638–1648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рр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Виговський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спочатку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ротмістром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кварцяного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війська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і в склад авангарду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карателів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очолюваного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Стефаном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Потоцьким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брав участь у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битві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Жовтих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Водах. У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вирішальний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момент бою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біля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Княжих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Байраків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(16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травня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1648 р.)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бився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хоробро, але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потрапив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у полон.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Тричі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тікав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але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невдало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й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тоді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прикували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гармати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Бранця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врятував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Богдан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Хмельницький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котрий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викупив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в хана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Іслам-Гірея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III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за коня.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Тоді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дав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гетьману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присягу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вірно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йому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служити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і додержав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її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47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Військовий писар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355075"/>
            <a:ext cx="7319084" cy="49043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Виговський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став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спочатку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особистим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писарем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гетьмана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ймовірно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супроводжував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Хмельницького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переможному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поході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1648 р.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час облоги Львова,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Хмельницький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послав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Виговського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трансільванського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князя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Д'єрдя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Ракоці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про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згадував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сам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гетьман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своєму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листі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27.11.1648 р.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Завдання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цієї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місії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полягало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укладенні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союзу.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перше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українське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посольство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Трансільванії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й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подальшому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справа таки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дійде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 союзу 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нею.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Будучи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спочатку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особистим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писарем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гетьмана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здобуває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авторитет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робить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блискучу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кар'єру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короткий час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створив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потужну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високоефективну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Генеральну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канцелярію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Сюди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надходила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військово-політична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інформація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кінців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зарубіжних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держав, тут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приймалися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звідси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відправлялися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численні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посольства,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ухвалювалися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важливі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котрі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поруч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військовими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перемогами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визначали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долю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створити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таку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потужну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державну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машину 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керувати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нею,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потрібен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величезний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талант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адміністратора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політика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42" y="1355075"/>
            <a:ext cx="3902158" cy="490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9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940" y="2033495"/>
            <a:ext cx="8622534" cy="466013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Існують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підстави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вважати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саме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відіграв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одну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провідних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ролей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формуванні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розвідки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початку 1649 р. полковник Максим Нестеренко послав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Польщі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 Переяслава 2000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розвідників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Проте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пізніше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керування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справами переходить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Виговського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кампаній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1648–1649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брав участь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поході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1650 р.,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котрий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завершився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взяттям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столиці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Молдавського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князівства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— Ясс. За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умовами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капітуляції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господар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Василь Лупул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мав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віддати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свою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доньку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Розанду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заміж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за старшого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гетьмана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Тимофія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Відзначимо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шлюб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взято в 1652 р.,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весільний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ескорт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Молдавії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очолював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саме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1651 р.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брав участь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Берестецькій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битві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причому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саме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Хмельницьким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насильно забрав з поля бою хан.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Вирвавшись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неволі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вжив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енергійних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заходів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мобілізації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додаткових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військ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громив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Паволоччю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орду, яка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поверталася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Криму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обтяжена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ясиром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Рішучі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Виговського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змусили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ординців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прискорити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відновлення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союзу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Україною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відіграв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важливу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роль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оборони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Білої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Церкви,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укладенні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нового мирного договору (28.11.1651 р.),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правда,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тяжчого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порівнянні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Зборівським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53" y="275167"/>
            <a:ext cx="5757307" cy="15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7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Гетьманство Виговського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454228"/>
            <a:ext cx="11395324" cy="54037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/>
              <a:t>суперечностей</a:t>
            </a:r>
            <a:r>
              <a:rPr lang="ru-RU" dirty="0"/>
              <a:t> та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московського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Виговського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dirty="0" err="1"/>
              <a:t>гетьманом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Виговського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держава мала </a:t>
            </a:r>
            <a:r>
              <a:rPr lang="ru-RU" dirty="0" err="1"/>
              <a:t>досвідченого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, </a:t>
            </a:r>
            <a:r>
              <a:rPr lang="ru-RU" dirty="0" err="1"/>
              <a:t>вмілого</a:t>
            </a:r>
            <a:r>
              <a:rPr lang="ru-RU" dirty="0"/>
              <a:t> </a:t>
            </a:r>
            <a:r>
              <a:rPr lang="ru-RU" dirty="0" err="1"/>
              <a:t>адміністратора</a:t>
            </a:r>
            <a:r>
              <a:rPr lang="ru-RU" dirty="0"/>
              <a:t> та дипломата, хороброго й </a:t>
            </a:r>
            <a:r>
              <a:rPr lang="ru-RU" dirty="0" err="1"/>
              <a:t>талановитого</a:t>
            </a:r>
            <a:r>
              <a:rPr lang="ru-RU" dirty="0"/>
              <a:t> </a:t>
            </a:r>
            <a:r>
              <a:rPr lang="ru-RU" dirty="0" err="1"/>
              <a:t>воєначальника</a:t>
            </a:r>
            <a:r>
              <a:rPr lang="ru-RU" dirty="0"/>
              <a:t>. І все ж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поступався</a:t>
            </a:r>
            <a:r>
              <a:rPr lang="ru-RU" dirty="0"/>
              <a:t> Богдану </a:t>
            </a:r>
            <a:r>
              <a:rPr lang="ru-RU" dirty="0" err="1"/>
              <a:t>Хмельницькому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вмів</a:t>
            </a:r>
            <a:r>
              <a:rPr lang="ru-RU" dirty="0"/>
              <a:t> </a:t>
            </a:r>
            <a:r>
              <a:rPr lang="ru-RU" dirty="0" err="1"/>
              <a:t>гнучко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центристську</a:t>
            </a:r>
            <a:r>
              <a:rPr lang="ru-RU" dirty="0"/>
              <a:t> </a:t>
            </a:r>
            <a:r>
              <a:rPr lang="ru-RU" dirty="0" err="1"/>
              <a:t>лінію</a:t>
            </a:r>
            <a:r>
              <a:rPr lang="ru-RU" dirty="0"/>
              <a:t>, особливо у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питаннях</a:t>
            </a:r>
            <a:r>
              <a:rPr lang="ru-RU" dirty="0"/>
              <a:t>. </a:t>
            </a:r>
            <a:r>
              <a:rPr lang="ru-RU" dirty="0" err="1"/>
              <a:t>Щоправда</a:t>
            </a:r>
            <a:r>
              <a:rPr lang="ru-RU" dirty="0"/>
              <a:t>, і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булави</a:t>
            </a:r>
            <a:r>
              <a:rPr lang="ru-RU" dirty="0"/>
              <a:t> до </a:t>
            </a:r>
            <a:r>
              <a:rPr lang="ru-RU" dirty="0" err="1"/>
              <a:t>Виговського</a:t>
            </a:r>
            <a:r>
              <a:rPr lang="ru-RU" dirty="0"/>
              <a:t> припав на </a:t>
            </a:r>
            <a:r>
              <a:rPr lang="ru-RU" dirty="0" err="1"/>
              <a:t>складний</a:t>
            </a:r>
            <a:r>
              <a:rPr lang="ru-RU" dirty="0"/>
              <a:t> час, коли </a:t>
            </a:r>
            <a:r>
              <a:rPr lang="ru-RU" dirty="0" err="1"/>
              <a:t>міжнародне</a:t>
            </a:r>
            <a:r>
              <a:rPr lang="ru-RU" dirty="0"/>
              <a:t> та </a:t>
            </a:r>
            <a:r>
              <a:rPr lang="ru-RU" dirty="0" err="1"/>
              <a:t>внутрішнє</a:t>
            </a:r>
            <a:r>
              <a:rPr lang="ru-RU" dirty="0"/>
              <a:t> становище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погіршувалося</a:t>
            </a:r>
            <a:r>
              <a:rPr lang="ru-RU" dirty="0"/>
              <a:t> буквально на очах.</a:t>
            </a:r>
          </a:p>
          <a:p>
            <a:r>
              <a:rPr lang="ru-RU" dirty="0"/>
              <a:t>В 1658 р. 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зіткнувся</a:t>
            </a:r>
            <a:r>
              <a:rPr lang="ru-RU" dirty="0"/>
              <a:t> з потужною </a:t>
            </a:r>
            <a:r>
              <a:rPr lang="ru-RU" dirty="0" err="1"/>
              <a:t>опозицією</a:t>
            </a:r>
            <a:r>
              <a:rPr lang="ru-RU" dirty="0"/>
              <a:t>, яка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підтримувалася</a:t>
            </a:r>
            <a:r>
              <a:rPr lang="ru-RU" dirty="0"/>
              <a:t> </a:t>
            </a:r>
            <a:r>
              <a:rPr lang="ru-RU" dirty="0" err="1"/>
              <a:t>Москвою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розгромити</a:t>
            </a:r>
            <a:r>
              <a:rPr lang="ru-RU" dirty="0"/>
              <a:t> </a:t>
            </a:r>
            <a:r>
              <a:rPr lang="ru-RU" dirty="0" err="1"/>
              <a:t>опозиціонерів</a:t>
            </a:r>
            <a:r>
              <a:rPr lang="ru-RU" dirty="0"/>
              <a:t>,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стояли </a:t>
            </a:r>
            <a:r>
              <a:rPr lang="ru-RU" dirty="0" err="1"/>
              <a:t>полтавський</a:t>
            </a:r>
            <a:r>
              <a:rPr lang="ru-RU" dirty="0"/>
              <a:t> полковник Мартин </a:t>
            </a:r>
            <a:r>
              <a:rPr lang="ru-RU" dirty="0" err="1"/>
              <a:t>Пушкар</a:t>
            </a:r>
            <a:r>
              <a:rPr lang="ru-RU" dirty="0"/>
              <a:t> і </a:t>
            </a:r>
            <a:r>
              <a:rPr lang="ru-RU" dirty="0" err="1"/>
              <a:t>кошовий</a:t>
            </a:r>
            <a:r>
              <a:rPr lang="ru-RU" dirty="0"/>
              <a:t> </a:t>
            </a:r>
            <a:r>
              <a:rPr lang="ru-RU" dirty="0" err="1"/>
              <a:t>отаман</a:t>
            </a:r>
            <a:r>
              <a:rPr lang="ru-RU" dirty="0"/>
              <a:t> </a:t>
            </a:r>
            <a:r>
              <a:rPr lang="ru-RU" dirty="0" err="1"/>
              <a:t>Яків</a:t>
            </a:r>
            <a:r>
              <a:rPr lang="ru-RU" dirty="0"/>
              <a:t> </a:t>
            </a:r>
            <a:r>
              <a:rPr lang="ru-RU" dirty="0" smtClean="0"/>
              <a:t>Барабаш. </a:t>
            </a:r>
            <a:r>
              <a:rPr lang="ru-RU" dirty="0" err="1"/>
              <a:t>Побачивши</a:t>
            </a:r>
            <a:r>
              <a:rPr lang="ru-RU" dirty="0"/>
              <a:t> крах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опозиції</a:t>
            </a:r>
            <a:r>
              <a:rPr lang="ru-RU" dirty="0"/>
              <a:t>, Москва все </a:t>
            </a:r>
            <a:r>
              <a:rPr lang="ru-RU" dirty="0" err="1"/>
              <a:t>нахабніше</a:t>
            </a:r>
            <a:r>
              <a:rPr lang="ru-RU" dirty="0"/>
              <a:t> </a:t>
            </a:r>
            <a:r>
              <a:rPr lang="ru-RU" dirty="0" err="1"/>
              <a:t>втручається</a:t>
            </a:r>
            <a:r>
              <a:rPr lang="ru-RU" dirty="0"/>
              <a:t> у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 smtClean="0"/>
              <a:t>держави.Це</a:t>
            </a:r>
            <a:r>
              <a:rPr lang="ru-RU" dirty="0" smtClean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російсько-української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1658–1659 </a:t>
            </a:r>
            <a:r>
              <a:rPr lang="ru-RU" dirty="0" err="1"/>
              <a:t>рр</a:t>
            </a:r>
            <a:r>
              <a:rPr lang="ru-RU" dirty="0"/>
              <a:t>., яка </a:t>
            </a:r>
            <a:r>
              <a:rPr lang="ru-RU" dirty="0" err="1"/>
              <a:t>переплелася</a:t>
            </a:r>
            <a:r>
              <a:rPr lang="ru-RU" dirty="0"/>
              <a:t> з </a:t>
            </a:r>
            <a:r>
              <a:rPr lang="ru-RU" dirty="0" err="1"/>
              <a:t>громадянською</a:t>
            </a:r>
            <a:r>
              <a:rPr lang="ru-RU" dirty="0"/>
              <a:t> </a:t>
            </a:r>
            <a:r>
              <a:rPr lang="ru-RU" dirty="0" err="1"/>
              <a:t>війною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Виговський</a:t>
            </a:r>
            <a:r>
              <a:rPr lang="ru-RU" dirty="0"/>
              <a:t> круто </a:t>
            </a:r>
            <a:r>
              <a:rPr lang="ru-RU" dirty="0" err="1"/>
              <a:t>міняє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пакт 1654 р. </a:t>
            </a:r>
            <a:r>
              <a:rPr lang="ru-RU" dirty="0" err="1"/>
              <a:t>вже</a:t>
            </a:r>
            <a:r>
              <a:rPr lang="ru-RU" dirty="0"/>
              <a:t> перестав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сама Москва </a:t>
            </a:r>
            <a:r>
              <a:rPr lang="ru-RU" dirty="0" err="1"/>
              <a:t>його</a:t>
            </a:r>
            <a:r>
              <a:rPr lang="ru-RU" dirty="0"/>
              <a:t> грубо порушила </a:t>
            </a:r>
            <a:r>
              <a:rPr lang="ru-RU" dirty="0" err="1"/>
              <a:t>ще</a:t>
            </a:r>
            <a:r>
              <a:rPr lang="ru-RU" dirty="0"/>
              <a:t> в 1656 р., 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уклав</a:t>
            </a:r>
            <a:r>
              <a:rPr lang="ru-RU" dirty="0"/>
              <a:t> з </a:t>
            </a:r>
            <a:r>
              <a:rPr lang="ru-RU" dirty="0" err="1"/>
              <a:t>Річчю</a:t>
            </a:r>
            <a:r>
              <a:rPr lang="ru-RU" dirty="0"/>
              <a:t> </a:t>
            </a:r>
            <a:r>
              <a:rPr lang="ru-RU" dirty="0" err="1"/>
              <a:t>Посполитою</a:t>
            </a:r>
            <a:r>
              <a:rPr lang="ru-RU" dirty="0"/>
              <a:t> </a:t>
            </a:r>
            <a:r>
              <a:rPr lang="ru-RU" dirty="0" err="1"/>
              <a:t>відому</a:t>
            </a:r>
            <a:r>
              <a:rPr lang="ru-RU" dirty="0"/>
              <a:t> </a:t>
            </a:r>
            <a:r>
              <a:rPr lang="ru-RU" dirty="0" err="1"/>
              <a:t>Гадяцьку</a:t>
            </a:r>
            <a:r>
              <a:rPr lang="ru-RU" dirty="0"/>
              <a:t> угоду 1658 р.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(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князівство</a:t>
            </a:r>
            <a:r>
              <a:rPr lang="ru-RU" dirty="0"/>
              <a:t> </a:t>
            </a:r>
            <a:r>
              <a:rPr lang="ru-RU" dirty="0" err="1"/>
              <a:t>Руське</a:t>
            </a:r>
            <a:r>
              <a:rPr lang="ru-RU" dirty="0"/>
              <a:t>) мала </a:t>
            </a:r>
            <a:r>
              <a:rPr lang="ru-RU" dirty="0" err="1"/>
              <a:t>входити</a:t>
            </a:r>
            <a:r>
              <a:rPr lang="ru-RU" dirty="0"/>
              <a:t> до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Посполитої</a:t>
            </a:r>
            <a:r>
              <a:rPr lang="ru-RU" dirty="0"/>
              <a:t> як </a:t>
            </a:r>
            <a:r>
              <a:rPr lang="ru-RU" dirty="0" err="1"/>
              <a:t>рівноправний</a:t>
            </a:r>
            <a:r>
              <a:rPr lang="ru-RU" dirty="0"/>
              <a:t> член </a:t>
            </a:r>
            <a:r>
              <a:rPr lang="ru-RU" dirty="0" err="1"/>
              <a:t>конфедерації</a:t>
            </a:r>
            <a:r>
              <a:rPr lang="ru-RU" dirty="0"/>
              <a:t> з Короною </a:t>
            </a:r>
            <a:r>
              <a:rPr lang="ru-RU" dirty="0" err="1"/>
              <a:t>Польською</a:t>
            </a:r>
            <a:r>
              <a:rPr lang="ru-RU" dirty="0"/>
              <a:t> та Великим </a:t>
            </a:r>
            <a:r>
              <a:rPr lang="ru-RU" dirty="0" err="1"/>
              <a:t>князівством</a:t>
            </a:r>
            <a:r>
              <a:rPr lang="ru-RU" dirty="0"/>
              <a:t> </a:t>
            </a:r>
            <a:r>
              <a:rPr lang="ru-RU" dirty="0" err="1"/>
              <a:t>Литовським</a:t>
            </a:r>
            <a:r>
              <a:rPr lang="ru-RU" dirty="0"/>
              <a:t>.</a:t>
            </a:r>
          </a:p>
          <a:p>
            <a:r>
              <a:rPr lang="ru-RU" dirty="0" err="1"/>
              <a:t>Протидіючи</a:t>
            </a:r>
            <a:r>
              <a:rPr lang="ru-RU" dirty="0"/>
              <a:t> </a:t>
            </a:r>
            <a:r>
              <a:rPr lang="ru-RU" dirty="0" err="1"/>
              <a:t>викликаному</a:t>
            </a:r>
            <a:r>
              <a:rPr lang="ru-RU" dirty="0"/>
              <a:t> союзом </a:t>
            </a:r>
            <a:r>
              <a:rPr lang="ru-RU" dirty="0" err="1"/>
              <a:t>наступові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 на </a:t>
            </a:r>
            <a:r>
              <a:rPr lang="ru-RU" dirty="0" err="1"/>
              <a:t>Україну</a:t>
            </a:r>
            <a:r>
              <a:rPr lang="ru-RU" dirty="0"/>
              <a:t>, </a:t>
            </a:r>
            <a:r>
              <a:rPr lang="ru-RU" dirty="0" err="1"/>
              <a:t>Виговський</a:t>
            </a:r>
            <a:r>
              <a:rPr lang="ru-RU" dirty="0"/>
              <a:t> </a:t>
            </a:r>
            <a:r>
              <a:rPr lang="ru-RU" dirty="0" err="1"/>
              <a:t>завдав</a:t>
            </a:r>
            <a:r>
              <a:rPr lang="ru-RU" dirty="0"/>
              <a:t> </a:t>
            </a:r>
            <a:r>
              <a:rPr lang="ru-RU" dirty="0" err="1"/>
              <a:t>нищівної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</a:t>
            </a:r>
            <a:r>
              <a:rPr lang="ru-RU" dirty="0" err="1"/>
              <a:t>стотисячній</a:t>
            </a:r>
            <a:r>
              <a:rPr lang="ru-RU" dirty="0"/>
              <a:t> </a:t>
            </a:r>
            <a:r>
              <a:rPr lang="ru-RU" dirty="0" err="1"/>
              <a:t>царській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проводом </a:t>
            </a:r>
            <a:r>
              <a:rPr lang="ru-RU" dirty="0" err="1"/>
              <a:t>Трубецького</a:t>
            </a:r>
            <a:r>
              <a:rPr lang="ru-RU" dirty="0"/>
              <a:t> 9 </a:t>
            </a:r>
            <a:r>
              <a:rPr lang="ru-RU" dirty="0" err="1"/>
              <a:t>липня</a:t>
            </a:r>
            <a:r>
              <a:rPr lang="ru-RU" dirty="0"/>
              <a:t> 1659 р. у </a:t>
            </a:r>
            <a:r>
              <a:rPr lang="ru-RU" dirty="0" err="1"/>
              <a:t>битві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Конотопом.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Трубецького</a:t>
            </a:r>
            <a:r>
              <a:rPr lang="ru-RU" dirty="0"/>
              <a:t> становили </a:t>
            </a:r>
            <a:r>
              <a:rPr lang="ru-RU" dirty="0" err="1"/>
              <a:t>близько</a:t>
            </a:r>
            <a:r>
              <a:rPr lang="ru-RU" dirty="0"/>
              <a:t> 40 тис. </a:t>
            </a:r>
            <a:r>
              <a:rPr lang="ru-RU" dirty="0" err="1"/>
              <a:t>чол</a:t>
            </a:r>
            <a:r>
              <a:rPr lang="ru-RU" dirty="0"/>
              <a:t>.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захоплено</a:t>
            </a:r>
            <a:r>
              <a:rPr lang="ru-RU" dirty="0"/>
              <a:t> в полон </a:t>
            </a:r>
            <a:r>
              <a:rPr lang="ru-RU" dirty="0" err="1"/>
              <a:t>близько</a:t>
            </a:r>
            <a:r>
              <a:rPr lang="ru-RU" dirty="0"/>
              <a:t> 15 тис.</a:t>
            </a:r>
          </a:p>
          <a:p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Гадяцький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призвів</a:t>
            </a:r>
            <a:r>
              <a:rPr lang="ru-RU" dirty="0"/>
              <a:t> до народного </a:t>
            </a:r>
            <a:r>
              <a:rPr lang="ru-RU" dirty="0" err="1"/>
              <a:t>повстання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Виговського</a:t>
            </a:r>
            <a:r>
              <a:rPr lang="ru-RU" dirty="0"/>
              <a:t>. Союз </a:t>
            </a:r>
            <a:r>
              <a:rPr lang="ru-RU" dirty="0" err="1"/>
              <a:t>із</a:t>
            </a:r>
            <a:r>
              <a:rPr lang="ru-RU" dirty="0"/>
              <a:t> державою, </a:t>
            </a:r>
            <a:r>
              <a:rPr lang="ru-RU" dirty="0" err="1"/>
              <a:t>довготривале</a:t>
            </a:r>
            <a:r>
              <a:rPr lang="ru-RU" dirty="0"/>
              <a:t> </a:t>
            </a:r>
            <a:r>
              <a:rPr lang="ru-RU" dirty="0" err="1"/>
              <a:t>панування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повалено, </a:t>
            </a:r>
            <a:r>
              <a:rPr lang="ru-RU" dirty="0" err="1"/>
              <a:t>вважався</a:t>
            </a:r>
            <a:r>
              <a:rPr lang="ru-RU" dirty="0"/>
              <a:t> народом </a:t>
            </a:r>
            <a:r>
              <a:rPr lang="ru-RU" dirty="0" err="1"/>
              <a:t>неможливим</a:t>
            </a:r>
            <a:r>
              <a:rPr lang="ru-RU" dirty="0"/>
              <a:t>. Та й сама </a:t>
            </a:r>
            <a:r>
              <a:rPr lang="ru-RU" dirty="0" err="1"/>
              <a:t>Польща</a:t>
            </a:r>
            <a:r>
              <a:rPr lang="ru-RU" dirty="0"/>
              <a:t> не мала </a:t>
            </a:r>
            <a:r>
              <a:rPr lang="ru-RU" dirty="0" err="1"/>
              <a:t>наміру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угоди,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Гадяцький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ратифікований</a:t>
            </a:r>
            <a:r>
              <a:rPr lang="ru-RU" dirty="0"/>
              <a:t> сеймом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Посполитої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битва не </a:t>
            </a:r>
            <a:r>
              <a:rPr lang="ru-RU" dirty="0" err="1"/>
              <a:t>призвела</a:t>
            </a:r>
            <a:r>
              <a:rPr lang="ru-RU" dirty="0"/>
              <a:t> до перемоги у </a:t>
            </a:r>
            <a:r>
              <a:rPr lang="ru-RU" dirty="0" err="1"/>
              <a:t>війні</a:t>
            </a:r>
            <a:r>
              <a:rPr lang="ru-RU" dirty="0"/>
              <a:t>, а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піднялася</a:t>
            </a:r>
            <a:r>
              <a:rPr lang="ru-RU" dirty="0"/>
              <a:t> нова </a:t>
            </a:r>
            <a:r>
              <a:rPr lang="ru-RU" dirty="0" err="1"/>
              <a:t>хвиля</a:t>
            </a:r>
            <a:r>
              <a:rPr lang="ru-RU" dirty="0"/>
              <a:t> </a:t>
            </a:r>
            <a:r>
              <a:rPr lang="ru-RU" dirty="0" err="1"/>
              <a:t>виступів</a:t>
            </a:r>
            <a:r>
              <a:rPr lang="ru-RU" dirty="0"/>
              <a:t> </a:t>
            </a:r>
            <a:r>
              <a:rPr lang="ru-RU" dirty="0" err="1"/>
              <a:t>опозиції</a:t>
            </a:r>
            <a:r>
              <a:rPr lang="ru-RU" dirty="0"/>
              <a:t>, яка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 Богдана </a:t>
            </a:r>
            <a:r>
              <a:rPr lang="ru-RU" dirty="0" err="1"/>
              <a:t>Хмельницького</a:t>
            </a:r>
            <a:r>
              <a:rPr lang="ru-RU" dirty="0"/>
              <a:t> — </a:t>
            </a:r>
            <a:r>
              <a:rPr lang="ru-RU" dirty="0" err="1"/>
              <a:t>Юрія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молодим, але за </a:t>
            </a:r>
            <a:r>
              <a:rPr lang="ru-RU" dirty="0" err="1"/>
              <a:t>його</a:t>
            </a:r>
            <a:r>
              <a:rPr lang="ru-RU" dirty="0"/>
              <a:t> спиною стояли </a:t>
            </a:r>
            <a:r>
              <a:rPr lang="ru-RU" dirty="0" err="1"/>
              <a:t>досвідчені</a:t>
            </a:r>
            <a:r>
              <a:rPr lang="ru-RU" dirty="0"/>
              <a:t> полковники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Богун</a:t>
            </a:r>
            <a:r>
              <a:rPr lang="ru-RU" dirty="0"/>
              <a:t>,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Сірко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Сомко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Війни</a:t>
            </a:r>
            <a:r>
              <a:rPr lang="ru-RU" dirty="0"/>
              <a:t> на два </a:t>
            </a:r>
            <a:r>
              <a:rPr lang="ru-RU" dirty="0" err="1"/>
              <a:t>фронти</a:t>
            </a:r>
            <a:r>
              <a:rPr lang="ru-RU" dirty="0"/>
              <a:t>, та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громадянської</a:t>
            </a:r>
            <a:r>
              <a:rPr lang="ru-RU" dirty="0"/>
              <a:t>, </a:t>
            </a:r>
            <a:r>
              <a:rPr lang="ru-RU" dirty="0" err="1"/>
              <a:t>Виговський</a:t>
            </a:r>
            <a:r>
              <a:rPr lang="ru-RU" dirty="0"/>
              <a:t> не </a:t>
            </a:r>
            <a:r>
              <a:rPr lang="ru-RU" dirty="0" err="1"/>
              <a:t>витримав</a:t>
            </a:r>
            <a:r>
              <a:rPr lang="ru-RU" dirty="0"/>
              <a:t> і, не </a:t>
            </a:r>
            <a:r>
              <a:rPr lang="ru-RU" dirty="0" err="1"/>
              <a:t>бажаючи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кровопролиття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Чорних</a:t>
            </a:r>
            <a:r>
              <a:rPr lang="ru-RU" dirty="0"/>
              <a:t> рад,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11 </a:t>
            </a:r>
            <a:r>
              <a:rPr lang="ru-RU" dirty="0" err="1"/>
              <a:t>вересня</a:t>
            </a:r>
            <a:r>
              <a:rPr lang="ru-RU" dirty="0"/>
              <a:t> 1659 р. в </a:t>
            </a:r>
            <a:r>
              <a:rPr lang="ru-RU" dirty="0" err="1"/>
              <a:t>містечку</a:t>
            </a:r>
            <a:r>
              <a:rPr lang="ru-RU" dirty="0"/>
              <a:t> </a:t>
            </a:r>
            <a:r>
              <a:rPr lang="ru-RU" dirty="0" err="1"/>
              <a:t>Германівка</a:t>
            </a:r>
            <a:r>
              <a:rPr lang="ru-RU" dirty="0"/>
              <a:t>, </a:t>
            </a:r>
            <a:r>
              <a:rPr lang="ru-RU" dirty="0" err="1"/>
              <a:t>склав</a:t>
            </a:r>
            <a:r>
              <a:rPr lang="ru-RU" dirty="0"/>
              <a:t> булаву.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обрали</a:t>
            </a:r>
            <a:r>
              <a:rPr lang="ru-RU" dirty="0"/>
              <a:t> </a:t>
            </a:r>
            <a:r>
              <a:rPr lang="ru-RU" dirty="0" err="1"/>
              <a:t>Юрія</a:t>
            </a:r>
            <a:r>
              <a:rPr lang="ru-RU" dirty="0"/>
              <a:t> </a:t>
            </a:r>
            <a:r>
              <a:rPr lang="ru-RU" dirty="0" err="1"/>
              <a:t>Хмельницького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 </a:t>
            </a:r>
            <a:r>
              <a:rPr lang="ru-RU" dirty="0" err="1"/>
              <a:t>підписав</a:t>
            </a:r>
            <a:r>
              <a:rPr lang="ru-RU" dirty="0"/>
              <a:t> </a:t>
            </a:r>
            <a:r>
              <a:rPr lang="ru-RU" dirty="0" err="1"/>
              <a:t>Переяславський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27(17).10.1659 р.,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перетворював</a:t>
            </a:r>
            <a:r>
              <a:rPr lang="ru-RU" dirty="0"/>
              <a:t> </a:t>
            </a:r>
            <a:r>
              <a:rPr lang="ru-RU" dirty="0" err="1"/>
              <a:t>Україну</a:t>
            </a:r>
            <a:r>
              <a:rPr lang="ru-RU" dirty="0"/>
              <a:t> в </a:t>
            </a:r>
            <a:r>
              <a:rPr lang="ru-RU" dirty="0" err="1"/>
              <a:t>автономну</a:t>
            </a:r>
            <a:r>
              <a:rPr lang="ru-RU" dirty="0"/>
              <a:t> </a:t>
            </a:r>
            <a:r>
              <a:rPr lang="ru-RU" dirty="0" err="1"/>
              <a:t>одиницю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Московського</a:t>
            </a:r>
            <a:r>
              <a:rPr lang="ru-RU" dirty="0"/>
              <a:t> царства,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автономія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скорочувалася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8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7" y="6038270"/>
            <a:ext cx="5291981" cy="450665"/>
          </a:xfrm>
        </p:spPr>
        <p:txBody>
          <a:bodyPr/>
          <a:lstStyle/>
          <a:p>
            <a:r>
              <a:rPr lang="ru-RU" sz="1800" dirty="0" err="1"/>
              <a:t>Польсько-литовсько-руська</a:t>
            </a:r>
            <a:r>
              <a:rPr lang="ru-RU" sz="1800" dirty="0"/>
              <a:t> держава 1658 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4" y="480933"/>
            <a:ext cx="4856569" cy="52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Київський воєвода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531345"/>
            <a:ext cx="10921599" cy="49796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Колишній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гетьман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переїхав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Волинь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перебувала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тоді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контролем короля, й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дістав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волі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останнього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Барське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староство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сенатором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Речі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Посполитої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Київським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воєводою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осів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Барі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Поділлі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куди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згодом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вирвалася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 Чигирина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дружина з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малолітнім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сином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Остапом.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Виговський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побував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Львові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вступив до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Львівського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православного братства, не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полишив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політику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починається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Руїна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Гетьманщина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розколюється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дві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частини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Правобережну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Лівобережну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Ю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Хмельницький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змушений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піти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відставку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новим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гетьманом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(уже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Правобережної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 став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Павло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Тетеря.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Останній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виступає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активний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прихильник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Речі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Посполитої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причому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вороже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настроєний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проти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Виговського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Коли Ян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II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Казимир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вдерся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Сіверської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1664 р., то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зустрів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масовий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опір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українців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котрі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добре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пам'ятали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польське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гноблення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до 1648 р.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Похід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зазнав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поразки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причому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агресивні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дії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Польщі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викликали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протест і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опір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правобережних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козаків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їхніх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вождів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Саме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розстріляно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полковника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Івана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Богуна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Правобережжі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розгорталося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могутнє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антипольське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повстання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котре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спрямоване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проти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гетьмана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Тетері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відповідь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той разом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із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своїм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кумом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Себастіаном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Маховським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деякими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іншими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польськими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воєначальниками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(Стефан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Чарнецький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ін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.)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жорстоко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придушував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народні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виступи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Коли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схоплено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вождя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повстання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Правобережжі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Дмитра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Сулимку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то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деякі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сліди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привели до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Виговського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симпатизував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повстанцям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«мотором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нинішніх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бунтів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». Тому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заарештовано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позбавлено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прав та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привілеїв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котрі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мав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зв'язку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сенаторським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титулом. Без всякого суду і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слідства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без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королівського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відома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колишнього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гетьмана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засуджено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розстрілу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Коли 16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березня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1664 року за ним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прийшли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повести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розстріл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читав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акафіст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Пресвятій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Богородиці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Вирок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виконано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селищі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Рокитному,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Київщині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Колишнього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гетьмана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дружину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поховали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свідчить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Чернігівський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літопис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у Великому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Скиті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але є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певні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сумніви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достовірності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цих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свідчень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пам'ятки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Доля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нащадків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Виговського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фактично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невідома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Але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Речі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Посполитій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другої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половини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XVII–XVIII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столітті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діяли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численні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Виговські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деякі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могли бути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нащадками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сина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Остапа.</a:t>
            </a:r>
          </a:p>
        </p:txBody>
      </p:sp>
    </p:spTree>
    <p:extLst>
      <p:ext uri="{BB962C8B-B14F-4D97-AF65-F5344CB8AC3E}">
        <p14:creationId xmlns:p14="http://schemas.microsoft.com/office/powerpoint/2010/main" val="36056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016364" y="23433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9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1273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Іван Виговський</vt:lpstr>
      <vt:lpstr>Біографія. Молоді роки.</vt:lpstr>
      <vt:lpstr>Військовий писар</vt:lpstr>
      <vt:lpstr>Презентация PowerPoint</vt:lpstr>
      <vt:lpstr>Гетьманство Виговського</vt:lpstr>
      <vt:lpstr>Польсько-литовсько-руська держава 1658 р.</vt:lpstr>
      <vt:lpstr>Київський воєвода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Виговсський</dc:title>
  <dc:creator>Пользователь Windows</dc:creator>
  <cp:lastModifiedBy>Пользователь Windows</cp:lastModifiedBy>
  <cp:revision>8</cp:revision>
  <dcterms:created xsi:type="dcterms:W3CDTF">2014-01-26T19:54:46Z</dcterms:created>
  <dcterms:modified xsi:type="dcterms:W3CDTF">2014-01-27T11:26:09Z</dcterms:modified>
</cp:coreProperties>
</file>