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F9F0-D85F-4577-B153-80F069489C4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81B-DD1B-42B8-A83B-98FBE51F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6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F9F0-D85F-4577-B153-80F069489C4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81B-DD1B-42B8-A83B-98FBE51F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7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F9F0-D85F-4577-B153-80F069489C4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81B-DD1B-42B8-A83B-98FBE51F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330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5F2F9F0-D85F-4577-B153-80F069489C4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81B-DD1B-42B8-A83B-98FBE51F9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F9F0-D85F-4577-B153-80F069489C4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81B-DD1B-42B8-A83B-98FBE51F9FD6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F9F0-D85F-4577-B153-80F069489C4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81B-DD1B-42B8-A83B-98FBE51F9FD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F9F0-D85F-4577-B153-80F069489C4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81B-DD1B-42B8-A83B-98FBE51F9FD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F9F0-D85F-4577-B153-80F069489C4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81B-DD1B-42B8-A83B-98FBE51F9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F9F0-D85F-4577-B153-80F069489C4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81B-DD1B-42B8-A83B-98FBE51F9FD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F9F0-D85F-4577-B153-80F069489C4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81B-DD1B-42B8-A83B-98FBE51F9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F9F0-D85F-4577-B153-80F069489C4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81B-DD1B-42B8-A83B-98FBE51F9FD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F9F0-D85F-4577-B153-80F069489C4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81B-DD1B-42B8-A83B-98FBE51F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778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F9F0-D85F-4577-B153-80F069489C4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81B-DD1B-42B8-A83B-98FBE51F9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F9F0-D85F-4577-B153-80F069489C4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81B-DD1B-42B8-A83B-98FBE51F9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F9F0-D85F-4577-B153-80F069489C4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81B-DD1B-42B8-A83B-98FBE51F9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F9F0-D85F-4577-B153-80F069489C4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81B-DD1B-42B8-A83B-98FBE51F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F9F0-D85F-4577-B153-80F069489C4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81B-DD1B-42B8-A83B-98FBE51F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9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F9F0-D85F-4577-B153-80F069489C4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81B-DD1B-42B8-A83B-98FBE51F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29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F9F0-D85F-4577-B153-80F069489C4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81B-DD1B-42B8-A83B-98FBE51F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8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F9F0-D85F-4577-B153-80F069489C4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81B-DD1B-42B8-A83B-98FBE51F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8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F9F0-D85F-4577-B153-80F069489C4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81B-DD1B-42B8-A83B-98FBE51F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7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F9F0-D85F-4577-B153-80F069489C4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81B-DD1B-42B8-A83B-98FBE51F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7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F9F0-D85F-4577-B153-80F069489C4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FA81B-DD1B-42B8-A83B-98FBE51F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27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5F2F9F0-D85F-4577-B153-80F069489C4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76FA81B-DD1B-42B8-A83B-98FBE51F9F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628800"/>
            <a:ext cx="7128792" cy="144016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Україна</a:t>
            </a:r>
            <a:r>
              <a:rPr lang="ru-RU" b="1" dirty="0"/>
              <a:t> в </a:t>
            </a:r>
            <a:r>
              <a:rPr lang="ru-RU" b="1" dirty="0" err="1"/>
              <a:t>умовах</a:t>
            </a:r>
            <a:r>
              <a:rPr lang="ru-RU" b="1" dirty="0"/>
              <a:t> </a:t>
            </a:r>
            <a:r>
              <a:rPr lang="ru-RU" b="1" dirty="0" err="1"/>
              <a:t>десталінізації</a:t>
            </a:r>
            <a:r>
              <a:rPr lang="ru-RU" b="1" dirty="0"/>
              <a:t>. “</a:t>
            </a:r>
            <a:r>
              <a:rPr lang="ru-RU" b="1" dirty="0" err="1"/>
              <a:t>Відлига</a:t>
            </a:r>
            <a:r>
              <a:rPr lang="ru-RU" b="1" dirty="0" smtClean="0"/>
              <a:t>”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3717032"/>
            <a:ext cx="241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(1953 – 1964 </a:t>
            </a:r>
            <a:r>
              <a:rPr lang="ru-RU" sz="2400" b="1" dirty="0" err="1" smtClean="0"/>
              <a:t>рр</a:t>
            </a:r>
            <a:r>
              <a:rPr lang="ru-RU" sz="2400" b="1" dirty="0" smtClean="0"/>
              <a:t>.)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66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204864"/>
            <a:ext cx="5598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ЕКОНОМІЧНІ РЕФОРМИ М.ХРУЩОВА ТА ЇХ НАСЛІДКИ ДЛЯ УКРАЇНИ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51879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err="1" smtClean="0"/>
              <a:t>Промисловість</a:t>
            </a:r>
            <a:endParaRPr lang="ru-RU" sz="2400" b="1" i="1" u="sng" dirty="0" smtClean="0"/>
          </a:p>
          <a:p>
            <a:r>
              <a:rPr lang="ru-RU" sz="2400" dirty="0" err="1" smtClean="0"/>
              <a:t>Спроба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децентралізації</a:t>
            </a:r>
            <a:r>
              <a:rPr lang="ru-RU" sz="2400" b="1" dirty="0" smtClean="0"/>
              <a:t> </a:t>
            </a:r>
            <a:r>
              <a:rPr lang="ru-RU" sz="2400" dirty="0" err="1" smtClean="0"/>
              <a:t>управління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промисловістю</a:t>
            </a:r>
            <a:r>
              <a:rPr lang="ru-RU" sz="2400" dirty="0" smtClean="0"/>
              <a:t> та </a:t>
            </a:r>
            <a:r>
              <a:rPr lang="ru-RU" sz="2400" dirty="0" err="1" smtClean="0"/>
              <a:t>будівництвом</a:t>
            </a:r>
            <a:r>
              <a:rPr lang="ru-RU" sz="2400" dirty="0" smtClean="0"/>
              <a:t> шляхом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b="1" dirty="0" err="1" smtClean="0"/>
              <a:t>раднаргоспів</a:t>
            </a:r>
            <a:r>
              <a:rPr lang="ru-RU" sz="2400" dirty="0" smtClean="0"/>
              <a:t> </a:t>
            </a:r>
            <a:r>
              <a:rPr lang="ru-RU" sz="2400" b="1" dirty="0" smtClean="0"/>
              <a:t>(1957 – 1965 </a:t>
            </a:r>
            <a:r>
              <a:rPr lang="ru-RU" sz="2400" b="1" dirty="0" err="1" smtClean="0"/>
              <a:t>рр</a:t>
            </a:r>
            <a:r>
              <a:rPr lang="ru-RU" sz="2400" b="1" dirty="0" smtClean="0"/>
              <a:t>.)</a:t>
            </a:r>
            <a:r>
              <a:rPr lang="ru-RU" sz="2400" dirty="0" smtClean="0"/>
              <a:t> та </a:t>
            </a:r>
            <a:r>
              <a:rPr lang="ru-RU" sz="2400" dirty="0" err="1" smtClean="0"/>
              <a:t>ліквідації</a:t>
            </a:r>
            <a:r>
              <a:rPr lang="ru-RU" sz="2400" dirty="0" smtClean="0"/>
              <a:t> низки </a:t>
            </a:r>
            <a:r>
              <a:rPr lang="ru-RU" sz="2400" dirty="0" err="1" smtClean="0"/>
              <a:t>галузевих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міністерств</a:t>
            </a:r>
            <a:r>
              <a:rPr lang="ru-RU" sz="2400" dirty="0" smtClean="0"/>
              <a:t> (в УРСР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створено </a:t>
            </a:r>
            <a:r>
              <a:rPr lang="ru-RU" sz="2400" dirty="0" err="1" smtClean="0"/>
              <a:t>спочатку</a:t>
            </a:r>
            <a:r>
              <a:rPr lang="ru-RU" sz="2400" dirty="0" smtClean="0"/>
              <a:t> 11, а </a:t>
            </a:r>
            <a:r>
              <a:rPr lang="ru-RU" sz="2400" dirty="0" err="1" smtClean="0"/>
              <a:t>згодом</a:t>
            </a:r>
            <a:r>
              <a:rPr lang="ru-RU" sz="2400" dirty="0" smtClean="0"/>
              <a:t> </a:t>
            </a:r>
            <a:r>
              <a:rPr lang="ru-RU" sz="2400" dirty="0" err="1" smtClean="0"/>
              <a:t>ще</a:t>
            </a:r>
            <a:r>
              <a:rPr lang="ru-RU" sz="2400" dirty="0" smtClean="0"/>
              <a:t> 3 </a:t>
            </a:r>
            <a:r>
              <a:rPr lang="ru-RU" sz="2400" dirty="0" err="1" smtClean="0"/>
              <a:t>економічні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райони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чолі</a:t>
            </a:r>
            <a:r>
              <a:rPr lang="ru-RU" sz="2400" dirty="0" smtClean="0"/>
              <a:t> з </a:t>
            </a:r>
            <a:r>
              <a:rPr lang="ru-RU" sz="2400" dirty="0" err="1" smtClean="0"/>
              <a:t>раднаргоспами</a:t>
            </a:r>
            <a:r>
              <a:rPr lang="ru-RU" sz="2400" dirty="0" smtClean="0"/>
              <a:t>). </a:t>
            </a:r>
            <a:r>
              <a:rPr lang="ru-RU" sz="2400" b="1" dirty="0" err="1" smtClean="0"/>
              <a:t>Позитивні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риси</a:t>
            </a:r>
            <a:r>
              <a:rPr lang="ru-RU" sz="2400" b="1" dirty="0" smtClean="0"/>
              <a:t>: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розширення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господарчих</a:t>
            </a:r>
            <a:r>
              <a:rPr lang="ru-RU" sz="2400" dirty="0" smtClean="0"/>
              <a:t> прав на </a:t>
            </a:r>
            <a:r>
              <a:rPr lang="ru-RU" sz="2400" dirty="0" err="1" smtClean="0"/>
              <a:t>місцях</a:t>
            </a:r>
            <a:r>
              <a:rPr lang="ru-RU" sz="2400" dirty="0" smtClean="0"/>
              <a:t>, </a:t>
            </a:r>
            <a:r>
              <a:rPr lang="ru-RU" sz="2400" dirty="0" err="1" smtClean="0"/>
              <a:t>наближення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управління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, </a:t>
            </a:r>
            <a:r>
              <a:rPr lang="ru-RU" sz="2400" dirty="0" err="1" smtClean="0"/>
              <a:t>скорочення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управлінського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апарату</a:t>
            </a:r>
            <a:r>
              <a:rPr lang="ru-RU" sz="2400" dirty="0" smtClean="0"/>
              <a:t>. </a:t>
            </a:r>
            <a:r>
              <a:rPr lang="ru-RU" sz="2400" b="1" dirty="0" err="1" smtClean="0"/>
              <a:t>Негативні</a:t>
            </a:r>
            <a:r>
              <a:rPr lang="ru-RU" sz="2400" b="1" dirty="0" smtClean="0"/>
              <a:t>:</a:t>
            </a:r>
            <a:r>
              <a:rPr lang="ru-RU" sz="2400" dirty="0" smtClean="0"/>
              <a:t> </a:t>
            </a:r>
            <a:r>
              <a:rPr lang="ru-RU" sz="2400" dirty="0" err="1" smtClean="0"/>
              <a:t>ускладнення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зв’язків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підприємствами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окремих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раднаргоспів</a:t>
            </a:r>
            <a:r>
              <a:rPr lang="ru-RU" sz="2400" dirty="0" smtClean="0"/>
              <a:t>, так </a:t>
            </a:r>
            <a:r>
              <a:rPr lang="ru-RU" sz="2400" dirty="0" err="1" smtClean="0"/>
              <a:t>зване</a:t>
            </a:r>
            <a:r>
              <a:rPr lang="ru-RU" sz="2400" dirty="0" smtClean="0"/>
              <a:t> «</a:t>
            </a:r>
            <a:r>
              <a:rPr lang="ru-RU" sz="2400" dirty="0" err="1" smtClean="0"/>
              <a:t>місництво</a:t>
            </a:r>
            <a:r>
              <a:rPr lang="ru-RU" sz="2400" dirty="0" smtClean="0"/>
              <a:t>», </a:t>
            </a:r>
            <a:r>
              <a:rPr lang="ru-RU" sz="2400" dirty="0" err="1" smtClean="0"/>
              <a:t>незацікавленість</a:t>
            </a:r>
            <a:r>
              <a:rPr lang="ru-RU" sz="2400" dirty="0" smtClean="0"/>
              <a:t> у комплексному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всієї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4712955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effectLst/>
              </a:rPr>
              <a:t>Раднаргоспи</a:t>
            </a:r>
            <a:r>
              <a:rPr lang="ru-RU" sz="2000" b="1" dirty="0" smtClean="0">
                <a:effectLst/>
              </a:rPr>
              <a:t> (Ради народного </a:t>
            </a:r>
            <a:r>
              <a:rPr lang="ru-RU" sz="2000" b="1" dirty="0" err="1" smtClean="0">
                <a:effectLst/>
              </a:rPr>
              <a:t>господарства</a:t>
            </a:r>
            <a:r>
              <a:rPr lang="ru-RU" sz="2000" b="1" dirty="0" smtClean="0">
                <a:effectLst/>
              </a:rPr>
              <a:t>)</a:t>
            </a:r>
            <a:r>
              <a:rPr lang="ru-RU" sz="2000" dirty="0" smtClean="0">
                <a:effectLst/>
              </a:rPr>
              <a:t> – </a:t>
            </a:r>
            <a:r>
              <a:rPr lang="ru-RU" sz="2000" dirty="0" err="1" smtClean="0">
                <a:effectLst/>
              </a:rPr>
              <a:t>територіальні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органи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управління</a:t>
            </a:r>
            <a:r>
              <a:rPr lang="ru-RU" sz="2000" dirty="0" smtClean="0">
                <a:effectLst/>
              </a:rPr>
              <a:t>, </a:t>
            </a:r>
            <a:r>
              <a:rPr lang="ru-RU" sz="2000" dirty="0" err="1" smtClean="0">
                <a:effectLst/>
              </a:rPr>
              <a:t>створені</a:t>
            </a:r>
            <a:r>
              <a:rPr lang="ru-RU" sz="2000" dirty="0" smtClean="0">
                <a:effectLst/>
              </a:rPr>
              <a:t> в </a:t>
            </a:r>
            <a:r>
              <a:rPr lang="ru-RU" sz="2000" b="1" dirty="0" smtClean="0">
                <a:effectLst/>
              </a:rPr>
              <a:t>1957 р.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замість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галузевих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міністерств</a:t>
            </a:r>
            <a:r>
              <a:rPr lang="ru-RU" sz="2000" dirty="0" smtClean="0">
                <a:effectLst/>
              </a:rPr>
              <a:t>, </a:t>
            </a:r>
            <a:r>
              <a:rPr lang="ru-RU" sz="2000" dirty="0" err="1" smtClean="0">
                <a:effectLst/>
              </a:rPr>
              <a:t>які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помітно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поліпшили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керування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економікою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регіонів</a:t>
            </a:r>
            <a:r>
              <a:rPr lang="ru-RU" sz="2000" dirty="0" smtClean="0">
                <a:effectLst/>
              </a:rPr>
              <a:t>, але </a:t>
            </a:r>
            <a:r>
              <a:rPr lang="ru-RU" sz="2000" dirty="0" err="1" smtClean="0">
                <a:effectLst/>
              </a:rPr>
              <a:t>призвели</a:t>
            </a:r>
            <a:r>
              <a:rPr lang="ru-RU" sz="2000" dirty="0" smtClean="0">
                <a:effectLst/>
              </a:rPr>
              <a:t> до </a:t>
            </a:r>
            <a:r>
              <a:rPr lang="ru-RU" sz="2000" dirty="0" err="1" smtClean="0">
                <a:effectLst/>
              </a:rPr>
              <a:t>розриву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зв’язків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між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окремими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галузями</a:t>
            </a:r>
            <a:r>
              <a:rPr lang="ru-RU" sz="2000" dirty="0" smtClean="0">
                <a:effectLst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4022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3448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err="1" smtClean="0">
                <a:effectLst/>
              </a:rPr>
              <a:t>Збережено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старі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важелі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адміністративно-командної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системи</a:t>
            </a:r>
            <a:r>
              <a:rPr lang="ru-RU" sz="2400" dirty="0" smtClean="0">
                <a:effectLst/>
              </a:rPr>
              <a:t>, реформа не </a:t>
            </a:r>
            <a:r>
              <a:rPr lang="ru-RU" sz="2400" dirty="0" err="1" smtClean="0">
                <a:effectLst/>
              </a:rPr>
              <a:t>була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підкріплена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введенням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госпрозрахунку</a:t>
            </a:r>
            <a:r>
              <a:rPr lang="ru-RU" sz="2400" dirty="0" smtClean="0">
                <a:effectLst/>
              </a:rPr>
              <a:t> та </a:t>
            </a:r>
            <a:r>
              <a:rPr lang="ru-RU" sz="2400" dirty="0" err="1" smtClean="0">
                <a:effectLst/>
              </a:rPr>
              <a:t>наданням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самостійності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підприємствам</a:t>
            </a:r>
            <a:r>
              <a:rPr lang="ru-RU" sz="2400" dirty="0" smtClean="0">
                <a:effectLst/>
              </a:rPr>
              <a:t>, і </a:t>
            </a:r>
            <a:r>
              <a:rPr lang="ru-RU" sz="2400" dirty="0" err="1" smtClean="0">
                <a:effectLst/>
              </a:rPr>
              <a:t>це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призвело</a:t>
            </a:r>
            <a:r>
              <a:rPr lang="ru-RU" sz="2400" dirty="0" smtClean="0">
                <a:effectLst/>
              </a:rPr>
              <a:t> до </a:t>
            </a:r>
            <a:r>
              <a:rPr lang="ru-RU" sz="2400" dirty="0" err="1" smtClean="0">
                <a:effectLst/>
              </a:rPr>
              <a:t>повернення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старої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централізованої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схеми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управління</a:t>
            </a:r>
            <a:r>
              <a:rPr lang="ru-RU" sz="2400" dirty="0" smtClean="0">
                <a:effectLst/>
              </a:rPr>
              <a:t>. </a:t>
            </a:r>
            <a:r>
              <a:rPr lang="ru-RU" sz="2400" b="1" dirty="0" smtClean="0">
                <a:effectLst/>
              </a:rPr>
              <a:t>У 1960 р. створено </a:t>
            </a:r>
            <a:r>
              <a:rPr lang="ru-RU" sz="2400" b="1" dirty="0" err="1" smtClean="0">
                <a:effectLst/>
              </a:rPr>
              <a:t>Українську</a:t>
            </a:r>
            <a:r>
              <a:rPr lang="ru-RU" sz="2400" b="1" dirty="0" smtClean="0">
                <a:effectLst/>
              </a:rPr>
              <a:t> раду народного </a:t>
            </a:r>
            <a:r>
              <a:rPr lang="ru-RU" sz="2400" b="1" dirty="0" err="1" smtClean="0">
                <a:effectLst/>
              </a:rPr>
              <a:t>господарства</a:t>
            </a:r>
            <a:r>
              <a:rPr lang="ru-RU" sz="2400" dirty="0" smtClean="0">
                <a:effectLst/>
              </a:rPr>
              <a:t> та </a:t>
            </a:r>
            <a:r>
              <a:rPr lang="ru-RU" sz="2400" dirty="0" err="1" smtClean="0">
                <a:effectLst/>
              </a:rPr>
              <a:t>зменшено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кількість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українських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раднаргоспів</a:t>
            </a:r>
            <a:r>
              <a:rPr lang="ru-RU" sz="2400" dirty="0" smtClean="0">
                <a:effectLst/>
              </a:rPr>
              <a:t> до 7; у 1963 р. </a:t>
            </a:r>
            <a:r>
              <a:rPr lang="ru-RU" sz="2400" dirty="0" err="1" smtClean="0">
                <a:effectLst/>
              </a:rPr>
              <a:t>організовано</a:t>
            </a:r>
            <a:r>
              <a:rPr lang="ru-RU" sz="2400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Вищу</a:t>
            </a:r>
            <a:r>
              <a:rPr lang="ru-RU" sz="2400" b="1" dirty="0" smtClean="0">
                <a:effectLst/>
              </a:rPr>
              <a:t> раду народного </a:t>
            </a:r>
            <a:r>
              <a:rPr lang="ru-RU" sz="2400" b="1" dirty="0" err="1" smtClean="0">
                <a:effectLst/>
              </a:rPr>
              <a:t>господарства</a:t>
            </a:r>
            <a:r>
              <a:rPr lang="ru-RU" sz="2400" b="1" dirty="0" smtClean="0">
                <a:effectLst/>
              </a:rPr>
              <a:t> СРСР </a:t>
            </a:r>
            <a:r>
              <a:rPr lang="ru-RU" sz="2400" dirty="0" smtClean="0">
                <a:effectLst/>
              </a:rPr>
              <a:t>та низку </a:t>
            </a:r>
            <a:r>
              <a:rPr lang="ru-RU" sz="2400" dirty="0" err="1" smtClean="0">
                <a:effectLst/>
              </a:rPr>
              <a:t>державних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комітетів</a:t>
            </a:r>
            <a:r>
              <a:rPr lang="ru-RU" sz="2400" dirty="0" smtClean="0">
                <a:effectLst/>
              </a:rPr>
              <a:t> з </a:t>
            </a:r>
            <a:r>
              <a:rPr lang="ru-RU" sz="2400" dirty="0" err="1" smtClean="0">
                <a:effectLst/>
              </a:rPr>
              <a:t>окремих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галузей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промисловості</a:t>
            </a:r>
            <a:r>
              <a:rPr lang="ru-RU" sz="2400" dirty="0" smtClean="0">
                <a:effectLst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err="1" smtClean="0">
                <a:effectLst/>
              </a:rPr>
              <a:t>Впровадження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здобутків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науково-технічної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революції</a:t>
            </a:r>
            <a:r>
              <a:rPr lang="ru-RU" sz="2400" dirty="0" smtClean="0">
                <a:effectLst/>
              </a:rPr>
              <a:t> </a:t>
            </a:r>
            <a:r>
              <a:rPr lang="ru-RU" sz="2400" b="1" dirty="0" smtClean="0">
                <a:effectLst/>
              </a:rPr>
              <a:t>(НТР)</a:t>
            </a:r>
            <a:r>
              <a:rPr lang="ru-RU" sz="2400" dirty="0" smtClean="0">
                <a:effectLst/>
              </a:rPr>
              <a:t> у </a:t>
            </a:r>
            <a:r>
              <a:rPr lang="ru-RU" sz="2400" dirty="0" err="1" smtClean="0">
                <a:effectLst/>
              </a:rPr>
              <a:t>виробництво</a:t>
            </a:r>
            <a:r>
              <a:rPr lang="ru-RU" sz="2400" dirty="0" smtClean="0">
                <a:effectLst/>
              </a:rPr>
              <a:t> (</a:t>
            </a:r>
            <a:r>
              <a:rPr lang="ru-RU" sz="2400" dirty="0" err="1" smtClean="0">
                <a:effectLst/>
              </a:rPr>
              <a:t>створення</a:t>
            </a:r>
            <a:r>
              <a:rPr lang="ru-RU" sz="2400" dirty="0" smtClean="0">
                <a:effectLst/>
              </a:rPr>
              <a:t> Державного </a:t>
            </a:r>
            <a:r>
              <a:rPr lang="ru-RU" sz="2400" dirty="0" err="1" smtClean="0">
                <a:effectLst/>
              </a:rPr>
              <a:t>комітету</a:t>
            </a:r>
            <a:r>
              <a:rPr lang="ru-RU" sz="2400" dirty="0" smtClean="0">
                <a:effectLst/>
              </a:rPr>
              <a:t> Ради </a:t>
            </a:r>
            <a:r>
              <a:rPr lang="ru-RU" sz="2400" dirty="0" err="1" smtClean="0">
                <a:effectLst/>
              </a:rPr>
              <a:t>Міністрів</a:t>
            </a:r>
            <a:r>
              <a:rPr lang="ru-RU" sz="2400" dirty="0" smtClean="0">
                <a:effectLst/>
              </a:rPr>
              <a:t> СРСР у справах </a:t>
            </a:r>
            <a:r>
              <a:rPr lang="ru-RU" sz="2400" dirty="0" err="1" smtClean="0">
                <a:effectLst/>
              </a:rPr>
              <a:t>нової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техніки</a:t>
            </a:r>
            <a:r>
              <a:rPr lang="ru-RU" sz="2400" dirty="0" smtClean="0">
                <a:effectLst/>
              </a:rPr>
              <a:t>, Всесоюзного </a:t>
            </a:r>
            <a:r>
              <a:rPr lang="ru-RU" sz="2400" dirty="0" err="1" smtClean="0">
                <a:effectLst/>
              </a:rPr>
              <a:t>товариства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винахідників</a:t>
            </a:r>
            <a:r>
              <a:rPr lang="ru-RU" sz="2400" dirty="0" smtClean="0">
                <a:effectLst/>
              </a:rPr>
              <a:t> і </a:t>
            </a:r>
            <a:r>
              <a:rPr lang="ru-RU" sz="2400" dirty="0" err="1" smtClean="0">
                <a:effectLst/>
              </a:rPr>
              <a:t>раціоналізаторів</a:t>
            </a:r>
            <a:r>
              <a:rPr lang="ru-RU" sz="2400" dirty="0" smtClean="0">
                <a:effectLst/>
              </a:rPr>
              <a:t>, в УРСР </a:t>
            </a:r>
            <a:r>
              <a:rPr lang="ru-RU" sz="2400" dirty="0" err="1" smtClean="0">
                <a:effectLst/>
              </a:rPr>
              <a:t>відкрито</a:t>
            </a:r>
            <a:r>
              <a:rPr lang="ru-RU" sz="2400" dirty="0" smtClean="0">
                <a:effectLst/>
              </a:rPr>
              <a:t> 5 тис. </a:t>
            </a:r>
            <a:r>
              <a:rPr lang="ru-RU" sz="2400" dirty="0" err="1" smtClean="0">
                <a:effectLst/>
              </a:rPr>
              <a:t>організацій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цього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товариства</a:t>
            </a:r>
            <a:r>
              <a:rPr lang="ru-RU" sz="2400" dirty="0" smtClean="0">
                <a:effectLst/>
              </a:rPr>
              <a:t>).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0041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681" y="1196752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effectLst/>
              </a:rPr>
              <a:t>Позитивні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риси</a:t>
            </a:r>
            <a:r>
              <a:rPr lang="ru-RU" sz="2400" b="1" dirty="0" smtClean="0">
                <a:effectLst/>
              </a:rPr>
              <a:t>: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впровадження</a:t>
            </a:r>
            <a:r>
              <a:rPr lang="ru-RU" sz="2400" dirty="0" smtClean="0">
                <a:effectLst/>
              </a:rPr>
              <a:t> </a:t>
            </a:r>
            <a:r>
              <a:rPr lang="ru-RU" sz="2400" b="1" dirty="0" smtClean="0">
                <a:effectLst/>
              </a:rPr>
              <a:t>перших </a:t>
            </a:r>
            <a:r>
              <a:rPr lang="ru-RU" sz="2400" b="1" dirty="0" err="1" smtClean="0">
                <a:effectLst/>
              </a:rPr>
              <a:t>кібернетичних</a:t>
            </a:r>
            <a:r>
              <a:rPr lang="ru-RU" sz="2400" b="1" dirty="0" smtClean="0">
                <a:effectLst/>
              </a:rPr>
              <a:t> машин,</a:t>
            </a:r>
            <a:r>
              <a:rPr lang="ru-RU" sz="2400" dirty="0" smtClean="0">
                <a:effectLst/>
              </a:rPr>
              <a:t> запуск </a:t>
            </a:r>
            <a:r>
              <a:rPr lang="ru-RU" sz="2400" dirty="0" err="1" smtClean="0">
                <a:effectLst/>
              </a:rPr>
              <a:t>першого</a:t>
            </a:r>
            <a:r>
              <a:rPr lang="ru-RU" sz="2400" dirty="0" smtClean="0">
                <a:effectLst/>
              </a:rPr>
              <a:t> штучного </a:t>
            </a:r>
            <a:r>
              <a:rPr lang="ru-RU" sz="2400" dirty="0" err="1" smtClean="0">
                <a:effectLst/>
              </a:rPr>
              <a:t>супутника</a:t>
            </a:r>
            <a:r>
              <a:rPr lang="ru-RU" sz="2400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Землі</a:t>
            </a:r>
            <a:r>
              <a:rPr lang="ru-RU" sz="2400" b="1" dirty="0" smtClean="0">
                <a:effectLst/>
              </a:rPr>
              <a:t> в 1957 р., </a:t>
            </a:r>
            <a:r>
              <a:rPr lang="ru-RU" sz="2400" b="1" dirty="0" err="1" smtClean="0">
                <a:effectLst/>
              </a:rPr>
              <a:t>політ</a:t>
            </a:r>
            <a:r>
              <a:rPr lang="ru-RU" sz="2400" b="1" dirty="0" smtClean="0">
                <a:effectLst/>
              </a:rPr>
              <a:t> Ю. </a:t>
            </a:r>
            <a:r>
              <a:rPr lang="ru-RU" sz="2400" b="1" dirty="0" err="1" smtClean="0">
                <a:effectLst/>
              </a:rPr>
              <a:t>Гагаріна</a:t>
            </a:r>
            <a:r>
              <a:rPr lang="ru-RU" sz="2400" b="1" dirty="0" smtClean="0">
                <a:effectLst/>
              </a:rPr>
              <a:t> в космос у 1961 р.,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використання</a:t>
            </a:r>
            <a:r>
              <a:rPr lang="ru-RU" sz="2400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атомної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енергії</a:t>
            </a:r>
            <a:r>
              <a:rPr lang="ru-RU" sz="2400" b="1" dirty="0" smtClean="0">
                <a:effectLst/>
              </a:rPr>
              <a:t> в </a:t>
            </a:r>
            <a:r>
              <a:rPr lang="ru-RU" sz="2400" b="1" dirty="0" err="1" smtClean="0">
                <a:effectLst/>
              </a:rPr>
              <a:t>мирних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цілях</a:t>
            </a:r>
            <a:r>
              <a:rPr lang="ru-RU" sz="2400" b="1" dirty="0" smtClean="0">
                <a:effectLst/>
              </a:rPr>
              <a:t>,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заміна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паровозів</a:t>
            </a:r>
            <a:r>
              <a:rPr lang="ru-RU" sz="2400" dirty="0" smtClean="0">
                <a:effectLst/>
              </a:rPr>
              <a:t> тепловозами й </a:t>
            </a:r>
            <a:r>
              <a:rPr lang="ru-RU" sz="2400" dirty="0" err="1" smtClean="0">
                <a:effectLst/>
              </a:rPr>
              <a:t>електровозами</a:t>
            </a:r>
            <a:r>
              <a:rPr lang="ru-RU" sz="2400" dirty="0" smtClean="0">
                <a:effectLst/>
              </a:rPr>
              <a:t>, </a:t>
            </a:r>
            <a:r>
              <a:rPr lang="ru-RU" sz="2400" dirty="0" err="1" smtClean="0">
                <a:effectLst/>
              </a:rPr>
              <a:t>пароплавів</a:t>
            </a:r>
            <a:r>
              <a:rPr lang="ru-RU" sz="2400" dirty="0" smtClean="0">
                <a:effectLst/>
              </a:rPr>
              <a:t> – теплоходами, </a:t>
            </a:r>
            <a:r>
              <a:rPr lang="ru-RU" sz="2400" dirty="0" err="1" smtClean="0">
                <a:effectLst/>
              </a:rPr>
              <a:t>використання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нових</a:t>
            </a:r>
            <a:r>
              <a:rPr lang="ru-RU" sz="2400" dirty="0" smtClean="0">
                <a:effectLst/>
              </a:rPr>
              <a:t> машин та </a:t>
            </a:r>
            <a:r>
              <a:rPr lang="ru-RU" sz="2400" dirty="0" err="1" smtClean="0">
                <a:effectLst/>
              </a:rPr>
              <a:t>технологій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тощо</a:t>
            </a:r>
            <a:r>
              <a:rPr lang="ru-RU" sz="2400" dirty="0" smtClean="0">
                <a:effectLst/>
              </a:rPr>
              <a:t>. </a:t>
            </a:r>
            <a:r>
              <a:rPr lang="ru-RU" sz="2400" b="1" dirty="0" smtClean="0">
                <a:effectLst/>
              </a:rPr>
              <a:t>6 листопада 1960 р. </a:t>
            </a:r>
            <a:r>
              <a:rPr lang="ru-RU" sz="2400" b="1" dirty="0" err="1" smtClean="0">
                <a:effectLst/>
              </a:rPr>
              <a:t>відкриття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Київського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метрополітену</a:t>
            </a:r>
            <a:r>
              <a:rPr lang="ru-RU" sz="2400" dirty="0" smtClean="0">
                <a:effectLst/>
              </a:rPr>
              <a:t>.</a:t>
            </a:r>
          </a:p>
          <a:p>
            <a:r>
              <a:rPr lang="ru-RU" sz="2400" b="1" i="1" dirty="0" err="1" smtClean="0">
                <a:effectLst/>
              </a:rPr>
              <a:t>Негативні</a:t>
            </a:r>
            <a:r>
              <a:rPr lang="ru-RU" sz="2400" b="1" i="1" dirty="0" smtClean="0">
                <a:effectLst/>
              </a:rPr>
              <a:t>: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повільні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темпи</a:t>
            </a:r>
            <a:r>
              <a:rPr lang="ru-RU" sz="2400" dirty="0" smtClean="0">
                <a:effectLst/>
              </a:rPr>
              <a:t> НТР, </a:t>
            </a:r>
            <a:r>
              <a:rPr lang="ru-RU" sz="2400" dirty="0" err="1" smtClean="0">
                <a:effectLst/>
              </a:rPr>
              <a:t>перекіс</a:t>
            </a:r>
            <a:r>
              <a:rPr lang="ru-RU" sz="2400" dirty="0" smtClean="0">
                <a:effectLst/>
              </a:rPr>
              <a:t> у </a:t>
            </a:r>
            <a:r>
              <a:rPr lang="ru-RU" sz="2400" dirty="0" err="1" smtClean="0">
                <a:effectLst/>
              </a:rPr>
              <a:t>бік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оборонної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галузі</a:t>
            </a:r>
            <a:r>
              <a:rPr lang="ru-RU" sz="2400" dirty="0" smtClean="0">
                <a:effectLst/>
              </a:rPr>
              <a:t>, </a:t>
            </a:r>
            <a:r>
              <a:rPr lang="ru-RU" sz="2400" dirty="0" err="1" smtClean="0">
                <a:effectLst/>
              </a:rPr>
              <a:t>недостатні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асигнування</a:t>
            </a:r>
            <a:r>
              <a:rPr lang="ru-RU" sz="2400" dirty="0" smtClean="0">
                <a:effectLst/>
              </a:rPr>
              <a:t> на науку, </a:t>
            </a:r>
            <a:r>
              <a:rPr lang="ru-RU" sz="2400" dirty="0" err="1" smtClean="0">
                <a:effectLst/>
              </a:rPr>
              <a:t>відсутність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конкурентної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боротьби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виробників</a:t>
            </a:r>
            <a:r>
              <a:rPr lang="ru-RU" sz="2400" dirty="0" smtClean="0">
                <a:effectLst/>
              </a:rPr>
              <a:t> на ринку.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1878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7920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effectLst/>
              </a:rPr>
              <a:t>Науково-технічна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революція</a:t>
            </a:r>
            <a:r>
              <a:rPr lang="ru-RU" sz="2400" b="1" dirty="0" smtClean="0">
                <a:effectLst/>
              </a:rPr>
              <a:t> (НТР)</a:t>
            </a:r>
            <a:r>
              <a:rPr lang="ru-RU" sz="2400" dirty="0" smtClean="0">
                <a:effectLst/>
              </a:rPr>
              <a:t> – </a:t>
            </a:r>
            <a:r>
              <a:rPr lang="ru-RU" sz="2400" dirty="0" err="1" smtClean="0">
                <a:effectLst/>
              </a:rPr>
              <a:t>процес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якісного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перетворення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продуктивних</a:t>
            </a:r>
            <a:r>
              <a:rPr lang="ru-RU" sz="2400" dirty="0" smtClean="0">
                <a:effectLst/>
              </a:rPr>
              <a:t> сил на </a:t>
            </a:r>
            <a:r>
              <a:rPr lang="ru-RU" sz="2400" dirty="0" err="1" smtClean="0">
                <a:effectLst/>
              </a:rPr>
              <a:t>основі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досягнень</a:t>
            </a:r>
            <a:r>
              <a:rPr lang="ru-RU" sz="2400" dirty="0" smtClean="0">
                <a:effectLst/>
              </a:rPr>
              <a:t> науки і </a:t>
            </a:r>
            <a:r>
              <a:rPr lang="ru-RU" sz="2400" dirty="0" err="1" smtClean="0">
                <a:effectLst/>
              </a:rPr>
              <a:t>техніки</a:t>
            </a:r>
            <a:r>
              <a:rPr lang="ru-RU" sz="2400" dirty="0" smtClean="0">
                <a:effectLst/>
              </a:rPr>
              <a:t>.</a:t>
            </a:r>
          </a:p>
          <a:p>
            <a:endParaRPr lang="ru-RU" sz="2400" dirty="0" smtClean="0">
              <a:effectLst/>
            </a:endParaRPr>
          </a:p>
          <a:p>
            <a:r>
              <a:rPr lang="ru-RU" sz="2400" dirty="0" err="1" smtClean="0">
                <a:effectLst/>
              </a:rPr>
              <a:t>Збільшення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обсягів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випуску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товарів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народні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вжитку</a:t>
            </a:r>
            <a:r>
              <a:rPr lang="ru-RU" sz="2400" dirty="0" smtClean="0">
                <a:effectLst/>
              </a:rPr>
              <a:t> (за роки </a:t>
            </a:r>
            <a:r>
              <a:rPr lang="ru-RU" sz="2400" dirty="0" err="1" smtClean="0">
                <a:effectLst/>
              </a:rPr>
              <a:t>семирічки</a:t>
            </a:r>
            <a:r>
              <a:rPr lang="ru-RU" sz="2400" dirty="0" smtClean="0">
                <a:effectLst/>
              </a:rPr>
              <a:t> (1959-1965 </a:t>
            </a:r>
            <a:r>
              <a:rPr lang="ru-RU" sz="2400" dirty="0" err="1" smtClean="0">
                <a:effectLst/>
              </a:rPr>
              <a:t>рр</a:t>
            </a:r>
            <a:r>
              <a:rPr lang="ru-RU" sz="2400" dirty="0" smtClean="0">
                <a:effectLst/>
              </a:rPr>
              <a:t>.) в УРСР </a:t>
            </a:r>
            <a:r>
              <a:rPr lang="ru-RU" sz="2400" dirty="0" err="1" smtClean="0">
                <a:effectLst/>
              </a:rPr>
              <a:t>було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споруджено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понад</a:t>
            </a:r>
            <a:r>
              <a:rPr lang="ru-RU" sz="2400" dirty="0" smtClean="0">
                <a:effectLst/>
              </a:rPr>
              <a:t> 300 </a:t>
            </a:r>
            <a:r>
              <a:rPr lang="ru-RU" sz="2400" dirty="0" err="1" smtClean="0">
                <a:effectLst/>
              </a:rPr>
              <a:t>нових</a:t>
            </a:r>
            <a:r>
              <a:rPr lang="ru-RU" sz="2400" dirty="0" smtClean="0">
                <a:effectLst/>
              </a:rPr>
              <a:t> і </a:t>
            </a:r>
            <a:r>
              <a:rPr lang="ru-RU" sz="2400" dirty="0" err="1" smtClean="0">
                <a:effectLst/>
              </a:rPr>
              <a:t>реконструйовано</a:t>
            </a:r>
            <a:r>
              <a:rPr lang="ru-RU" sz="2400" dirty="0" smtClean="0">
                <a:effectLst/>
              </a:rPr>
              <a:t> 400 </a:t>
            </a:r>
            <a:r>
              <a:rPr lang="ru-RU" sz="2400" dirty="0" err="1" smtClean="0">
                <a:effectLst/>
              </a:rPr>
              <a:t>підприємств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легкої</a:t>
            </a:r>
            <a:r>
              <a:rPr lang="ru-RU" sz="2400" dirty="0" smtClean="0">
                <a:effectLst/>
              </a:rPr>
              <a:t> та </a:t>
            </a:r>
            <a:r>
              <a:rPr lang="ru-RU" sz="2400" dirty="0" err="1" smtClean="0">
                <a:effectLst/>
              </a:rPr>
              <a:t>харчової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промисловості</a:t>
            </a:r>
            <a:r>
              <a:rPr lang="ru-RU" sz="2400" dirty="0" smtClean="0">
                <a:effectLst/>
              </a:rPr>
              <a:t>).</a:t>
            </a:r>
          </a:p>
          <a:p>
            <a:r>
              <a:rPr lang="ru-RU" sz="2400" b="1" i="1" dirty="0" err="1" smtClean="0">
                <a:effectLst/>
              </a:rPr>
              <a:t>Проектування</a:t>
            </a:r>
            <a:r>
              <a:rPr lang="ru-RU" sz="2400" b="1" i="1" dirty="0" smtClean="0">
                <a:effectLst/>
              </a:rPr>
              <a:t> і </a:t>
            </a:r>
            <a:r>
              <a:rPr lang="ru-RU" sz="2400" b="1" i="1" dirty="0" err="1" smtClean="0">
                <a:effectLst/>
              </a:rPr>
              <a:t>будівництво</a:t>
            </a:r>
            <a:r>
              <a:rPr lang="ru-RU" sz="2400" b="1" i="1" dirty="0" smtClean="0">
                <a:effectLst/>
              </a:rPr>
              <a:t> </a:t>
            </a:r>
            <a:r>
              <a:rPr lang="ru-RU" sz="2400" b="1" i="1" dirty="0" err="1" smtClean="0">
                <a:effectLst/>
              </a:rPr>
              <a:t>цифрової</a:t>
            </a:r>
            <a:r>
              <a:rPr lang="ru-RU" sz="2400" b="1" i="1" dirty="0" smtClean="0">
                <a:effectLst/>
              </a:rPr>
              <a:t> </a:t>
            </a:r>
            <a:r>
              <a:rPr lang="ru-RU" sz="2400" b="1" i="1" dirty="0" err="1" smtClean="0">
                <a:effectLst/>
              </a:rPr>
              <a:t>машини</a:t>
            </a:r>
            <a:r>
              <a:rPr lang="ru-RU" sz="2400" b="1" i="1" dirty="0" smtClean="0">
                <a:effectLst/>
              </a:rPr>
              <a:t> «</a:t>
            </a:r>
            <a:r>
              <a:rPr lang="ru-RU" sz="2400" b="1" i="1" dirty="0" err="1" smtClean="0">
                <a:effectLst/>
              </a:rPr>
              <a:t>Київ</a:t>
            </a:r>
            <a:r>
              <a:rPr lang="ru-RU" sz="2400" b="1" i="1" dirty="0" smtClean="0">
                <a:effectLst/>
              </a:rPr>
              <a:t>» (1960 р.), </a:t>
            </a:r>
            <a:r>
              <a:rPr lang="ru-RU" sz="2400" b="1" i="1" dirty="0" err="1" smtClean="0">
                <a:effectLst/>
              </a:rPr>
              <a:t>першої</a:t>
            </a:r>
            <a:r>
              <a:rPr lang="ru-RU" sz="2400" b="1" i="1" dirty="0" smtClean="0">
                <a:effectLst/>
              </a:rPr>
              <a:t> в СРСР ЕОМ «</a:t>
            </a:r>
            <a:r>
              <a:rPr lang="ru-RU" sz="2400" b="1" i="1" dirty="0" err="1" smtClean="0">
                <a:effectLst/>
              </a:rPr>
              <a:t>Дніпро</a:t>
            </a:r>
            <a:r>
              <a:rPr lang="ru-RU" sz="2400" b="1" i="1" dirty="0" smtClean="0">
                <a:effectLst/>
              </a:rPr>
              <a:t>»</a:t>
            </a:r>
            <a:endParaRPr lang="ru-RU" sz="2400" dirty="0" smtClean="0"/>
          </a:p>
          <a:p>
            <a:r>
              <a:rPr lang="ru-RU" sz="2400" b="1" i="1" dirty="0" smtClean="0">
                <a:effectLst/>
              </a:rPr>
              <a:t>(1961 р.) та </a:t>
            </a:r>
            <a:r>
              <a:rPr lang="ru-RU" sz="2400" b="1" i="1" dirty="0" err="1" smtClean="0">
                <a:effectLst/>
              </a:rPr>
              <a:t>більш</a:t>
            </a:r>
            <a:r>
              <a:rPr lang="ru-RU" sz="2400" b="1" i="1" dirty="0" smtClean="0">
                <a:effectLst/>
              </a:rPr>
              <a:t> </a:t>
            </a:r>
            <a:r>
              <a:rPr lang="ru-RU" sz="2400" b="1" i="1" dirty="0" err="1" smtClean="0">
                <a:effectLst/>
              </a:rPr>
              <a:t>потужних</a:t>
            </a:r>
            <a:r>
              <a:rPr lang="ru-RU" sz="2400" b="1" i="1" dirty="0" smtClean="0">
                <a:effectLst/>
              </a:rPr>
              <a:t> «</a:t>
            </a:r>
            <a:r>
              <a:rPr lang="ru-RU" sz="2400" b="1" i="1" dirty="0" err="1" smtClean="0">
                <a:effectLst/>
              </a:rPr>
              <a:t>Промінь</a:t>
            </a:r>
            <a:r>
              <a:rPr lang="ru-RU" sz="2400" b="1" i="1" dirty="0" smtClean="0">
                <a:effectLst/>
              </a:rPr>
              <a:t>» (1962 р.), «Мир» (1964 р.) та </a:t>
            </a:r>
            <a:r>
              <a:rPr lang="ru-RU" sz="2400" b="1" i="1" dirty="0" err="1" smtClean="0">
                <a:effectLst/>
              </a:rPr>
              <a:t>ін</a:t>
            </a:r>
            <a:r>
              <a:rPr lang="ru-RU" sz="2400" b="1" i="1" dirty="0" smtClean="0">
                <a:effectLst/>
              </a:rPr>
              <a:t>. (В. Глушков)</a:t>
            </a:r>
            <a:endParaRPr lang="ru-RU" sz="2400" dirty="0" smtClean="0">
              <a:effectLst/>
            </a:endParaRPr>
          </a:p>
          <a:p>
            <a:r>
              <a:rPr lang="ru-RU" sz="2400" b="1" i="1" dirty="0" err="1" smtClean="0">
                <a:effectLst/>
              </a:rPr>
              <a:t>Створення</a:t>
            </a:r>
            <a:r>
              <a:rPr lang="ru-RU" sz="2400" b="1" i="1" dirty="0" smtClean="0">
                <a:effectLst/>
              </a:rPr>
              <a:t> </a:t>
            </a:r>
            <a:r>
              <a:rPr lang="ru-RU" sz="2400" b="1" i="1" dirty="0" err="1" smtClean="0">
                <a:effectLst/>
              </a:rPr>
              <a:t>штучних</a:t>
            </a:r>
            <a:r>
              <a:rPr lang="ru-RU" sz="2400" b="1" i="1" dirty="0" smtClean="0">
                <a:effectLst/>
              </a:rPr>
              <a:t> </a:t>
            </a:r>
            <a:r>
              <a:rPr lang="ru-RU" sz="2400" b="1" i="1" dirty="0" err="1" smtClean="0">
                <a:effectLst/>
              </a:rPr>
              <a:t>алмазів</a:t>
            </a:r>
            <a:r>
              <a:rPr lang="ru-RU" sz="2400" b="1" i="1" dirty="0" smtClean="0">
                <a:effectLst/>
              </a:rPr>
              <a:t> (1961 р.)</a:t>
            </a:r>
            <a:endParaRPr lang="ru-RU" sz="2400" dirty="0" smtClean="0">
              <a:effectLst/>
            </a:endParaRPr>
          </a:p>
          <a:p>
            <a:r>
              <a:rPr lang="ru-RU" sz="2400" b="1" i="1" dirty="0" err="1" smtClean="0">
                <a:effectLst/>
              </a:rPr>
              <a:t>Будівництво</a:t>
            </a:r>
            <a:r>
              <a:rPr lang="ru-RU" sz="2400" b="1" i="1" dirty="0" smtClean="0">
                <a:effectLst/>
              </a:rPr>
              <a:t> і запуск </a:t>
            </a:r>
            <a:r>
              <a:rPr lang="ru-RU" sz="2400" b="1" i="1" dirty="0" err="1" smtClean="0">
                <a:effectLst/>
              </a:rPr>
              <a:t>найбільшого</a:t>
            </a:r>
            <a:r>
              <a:rPr lang="ru-RU" sz="2400" b="1" i="1" dirty="0" smtClean="0">
                <a:effectLst/>
              </a:rPr>
              <a:t> у </a:t>
            </a:r>
            <a:r>
              <a:rPr lang="ru-RU" sz="2400" b="1" i="1" dirty="0" err="1" smtClean="0">
                <a:effectLst/>
              </a:rPr>
              <a:t>світі</a:t>
            </a:r>
            <a:r>
              <a:rPr lang="ru-RU" sz="2400" b="1" i="1" dirty="0" smtClean="0">
                <a:effectLst/>
              </a:rPr>
              <a:t> </a:t>
            </a:r>
            <a:r>
              <a:rPr lang="ru-RU" sz="2400" b="1" i="1" dirty="0" err="1" smtClean="0">
                <a:effectLst/>
              </a:rPr>
              <a:t>прискорювача</a:t>
            </a:r>
            <a:r>
              <a:rPr lang="ru-RU" sz="2400" b="1" i="1" dirty="0" smtClean="0">
                <a:effectLst/>
              </a:rPr>
              <a:t> </a:t>
            </a:r>
            <a:r>
              <a:rPr lang="ru-RU" sz="2400" b="1" i="1" dirty="0" err="1" smtClean="0">
                <a:effectLst/>
              </a:rPr>
              <a:t>електронів</a:t>
            </a:r>
            <a:r>
              <a:rPr lang="ru-RU" sz="2400" b="1" i="1" dirty="0" smtClean="0">
                <a:effectLst/>
              </a:rPr>
              <a:t> (1964 р.)</a:t>
            </a:r>
            <a:endParaRPr lang="ru-RU" sz="2400" dirty="0" smtClean="0">
              <a:effectLst/>
            </a:endParaRPr>
          </a:p>
          <a:p>
            <a:r>
              <a:rPr lang="ru-RU" sz="2400" b="1" i="1" dirty="0" err="1" smtClean="0"/>
              <a:t>Нові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методи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електрозварювання</a:t>
            </a:r>
            <a:r>
              <a:rPr lang="ru-RU" sz="2400" b="1" i="1" dirty="0" smtClean="0"/>
              <a:t> (Б. Патон)</a:t>
            </a:r>
            <a:endParaRPr lang="ru-RU" sz="2400" dirty="0" smtClean="0"/>
          </a:p>
          <a:p>
            <a:r>
              <a:rPr lang="ru-RU" sz="2400" b="1" i="1" dirty="0" smtClean="0"/>
              <a:t>1960 р. – ЗАЗ 965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16497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2809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/>
              <a:t>Сільське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господарство</a:t>
            </a:r>
            <a:endParaRPr lang="ru-RU" sz="2400" dirty="0" smtClean="0"/>
          </a:p>
          <a:p>
            <a:r>
              <a:rPr lang="ru-RU" sz="2400" dirty="0" smtClean="0"/>
              <a:t>Велика </a:t>
            </a:r>
            <a:r>
              <a:rPr lang="ru-RU" sz="2400" dirty="0" err="1" smtClean="0"/>
              <a:t>увага</a:t>
            </a:r>
            <a:r>
              <a:rPr lang="ru-RU" sz="2400" dirty="0" smtClean="0"/>
              <a:t> до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аграрного сектору.</a:t>
            </a:r>
          </a:p>
          <a:p>
            <a:r>
              <a:rPr lang="ru-RU" sz="2400" dirty="0" err="1" smtClean="0">
                <a:effectLst/>
              </a:rPr>
              <a:t>Новий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наступ</a:t>
            </a:r>
            <a:r>
              <a:rPr lang="ru-RU" sz="2400" dirty="0" smtClean="0">
                <a:effectLst/>
              </a:rPr>
              <a:t> на </a:t>
            </a:r>
            <a:r>
              <a:rPr lang="ru-RU" sz="2400" dirty="0" err="1" smtClean="0">
                <a:effectLst/>
              </a:rPr>
              <a:t>особисті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присадибні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господарства</a:t>
            </a:r>
            <a:r>
              <a:rPr lang="ru-RU" sz="2400" dirty="0" smtClean="0">
                <a:effectLst/>
              </a:rPr>
              <a:t>, </a:t>
            </a:r>
            <a:r>
              <a:rPr lang="ru-RU" sz="2400" dirty="0" err="1" smtClean="0">
                <a:effectLst/>
              </a:rPr>
              <a:t>спричинений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впровадженням</a:t>
            </a:r>
            <a:r>
              <a:rPr lang="ru-RU" sz="2400" dirty="0" smtClean="0">
                <a:effectLst/>
              </a:rPr>
              <a:t> у </a:t>
            </a:r>
            <a:r>
              <a:rPr lang="ru-RU" sz="2400" dirty="0" err="1" smtClean="0">
                <a:effectLst/>
              </a:rPr>
              <a:t>життя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ідеї</a:t>
            </a:r>
            <a:r>
              <a:rPr lang="ru-RU" sz="2400" dirty="0" smtClean="0">
                <a:effectLst/>
              </a:rPr>
              <a:t> про </a:t>
            </a:r>
            <a:r>
              <a:rPr lang="ru-RU" sz="2400" dirty="0" err="1" smtClean="0">
                <a:effectLst/>
              </a:rPr>
              <a:t>стирання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різниці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між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містом</a:t>
            </a:r>
            <a:r>
              <a:rPr lang="ru-RU" sz="2400" dirty="0" smtClean="0">
                <a:effectLst/>
              </a:rPr>
              <a:t> і селом та </a:t>
            </a:r>
            <a:r>
              <a:rPr lang="ru-RU" sz="2400" dirty="0" err="1" smtClean="0">
                <a:effectLst/>
              </a:rPr>
              <a:t>будівництвом</a:t>
            </a:r>
            <a:r>
              <a:rPr lang="ru-RU" sz="2400" dirty="0" smtClean="0">
                <a:effectLst/>
              </a:rPr>
              <a:t> так </a:t>
            </a:r>
            <a:r>
              <a:rPr lang="ru-RU" sz="2400" dirty="0" err="1" smtClean="0">
                <a:effectLst/>
              </a:rPr>
              <a:t>званих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агроміст</a:t>
            </a:r>
            <a:r>
              <a:rPr lang="ru-RU" sz="2400" dirty="0" smtClean="0">
                <a:effectLst/>
              </a:rPr>
              <a:t>: </a:t>
            </a:r>
            <a:r>
              <a:rPr lang="ru-RU" sz="2400" b="1" dirty="0" smtClean="0">
                <a:effectLst/>
              </a:rPr>
              <a:t>у 1956 р.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встановлено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високий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податок</a:t>
            </a:r>
            <a:r>
              <a:rPr lang="ru-RU" sz="2400" dirty="0" smtClean="0">
                <a:effectLst/>
              </a:rPr>
              <a:t> за </a:t>
            </a:r>
            <a:r>
              <a:rPr lang="ru-RU" sz="2400" dirty="0" err="1" smtClean="0">
                <a:effectLst/>
              </a:rPr>
              <a:t>утримання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худоби</a:t>
            </a:r>
            <a:r>
              <a:rPr lang="ru-RU" sz="2400" dirty="0" smtClean="0">
                <a:effectLst/>
              </a:rPr>
              <a:t> в </a:t>
            </a:r>
            <a:r>
              <a:rPr lang="ru-RU" sz="2400" dirty="0" err="1" smtClean="0">
                <a:effectLst/>
              </a:rPr>
              <a:t>міській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місцевості</a:t>
            </a:r>
            <a:r>
              <a:rPr lang="ru-RU" sz="2400" dirty="0" smtClean="0">
                <a:effectLst/>
              </a:rPr>
              <a:t>, </a:t>
            </a:r>
            <a:r>
              <a:rPr lang="ru-RU" sz="2400" dirty="0" err="1" smtClean="0">
                <a:effectLst/>
              </a:rPr>
              <a:t>обмежено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власників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худоби</a:t>
            </a:r>
            <a:r>
              <a:rPr lang="ru-RU" sz="2400" dirty="0" smtClean="0">
                <a:effectLst/>
              </a:rPr>
              <a:t> у </a:t>
            </a:r>
            <a:r>
              <a:rPr lang="ru-RU" sz="2400" dirty="0" err="1" smtClean="0">
                <a:effectLst/>
              </a:rPr>
              <a:t>пасовищах</a:t>
            </a:r>
            <a:r>
              <a:rPr lang="ru-RU" sz="2400" dirty="0" smtClean="0">
                <a:effectLst/>
              </a:rPr>
              <a:t> і </a:t>
            </a:r>
            <a:r>
              <a:rPr lang="ru-RU" sz="2400" dirty="0" err="1" smtClean="0">
                <a:effectLst/>
              </a:rPr>
              <a:t>заготівлі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кормів</a:t>
            </a:r>
            <a:r>
              <a:rPr lang="ru-RU" sz="2400" dirty="0" smtClean="0">
                <a:effectLst/>
              </a:rPr>
              <a:t>; </a:t>
            </a:r>
            <a:r>
              <a:rPr lang="ru-RU" sz="2400" b="1" dirty="0" smtClean="0">
                <a:effectLst/>
              </a:rPr>
              <a:t>у 1959 р.</a:t>
            </a:r>
            <a:r>
              <a:rPr lang="ru-RU" sz="2400" dirty="0" smtClean="0">
                <a:effectLst/>
              </a:rPr>
              <a:t> заборонено </a:t>
            </a:r>
            <a:r>
              <a:rPr lang="ru-RU" sz="2400" dirty="0" err="1" smtClean="0">
                <a:effectLst/>
              </a:rPr>
              <a:t>утримувати</a:t>
            </a:r>
            <a:r>
              <a:rPr lang="ru-RU" sz="2400" dirty="0" smtClean="0">
                <a:effectLst/>
              </a:rPr>
              <a:t> худобу в </a:t>
            </a:r>
            <a:r>
              <a:rPr lang="ru-RU" sz="2400" dirty="0" err="1" smtClean="0">
                <a:effectLst/>
              </a:rPr>
              <a:t>містах</a:t>
            </a:r>
            <a:r>
              <a:rPr lang="ru-RU" sz="2400" dirty="0" smtClean="0">
                <a:effectLst/>
              </a:rPr>
              <a:t> і </a:t>
            </a:r>
            <a:r>
              <a:rPr lang="ru-RU" sz="2400" dirty="0" err="1" smtClean="0">
                <a:effectLst/>
              </a:rPr>
              <a:t>робітничих</a:t>
            </a:r>
            <a:r>
              <a:rPr lang="ru-RU" sz="2400" dirty="0" smtClean="0">
                <a:effectLst/>
              </a:rPr>
              <a:t> селищах, </a:t>
            </a:r>
            <a:r>
              <a:rPr lang="ru-RU" sz="2400" dirty="0" err="1" smtClean="0">
                <a:effectLst/>
              </a:rPr>
              <a:t>встановлено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ліміт</a:t>
            </a:r>
            <a:r>
              <a:rPr lang="ru-RU" sz="2400" dirty="0" smtClean="0">
                <a:effectLst/>
              </a:rPr>
              <a:t> на </a:t>
            </a:r>
            <a:r>
              <a:rPr lang="ru-RU" sz="2400" dirty="0" err="1" smtClean="0">
                <a:effectLst/>
              </a:rPr>
              <a:t>утримання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живності</a:t>
            </a:r>
            <a:r>
              <a:rPr lang="ru-RU" sz="2400" dirty="0" smtClean="0">
                <a:effectLst/>
              </a:rPr>
              <a:t> на </a:t>
            </a:r>
            <a:r>
              <a:rPr lang="ru-RU" sz="2400" dirty="0" err="1" smtClean="0">
                <a:effectLst/>
              </a:rPr>
              <a:t>селі</a:t>
            </a:r>
            <a:r>
              <a:rPr lang="ru-RU" sz="2400" dirty="0" smtClean="0">
                <a:effectLst/>
              </a:rPr>
              <a:t>; </a:t>
            </a:r>
            <a:r>
              <a:rPr lang="ru-RU" sz="2400" dirty="0" err="1" smtClean="0">
                <a:effectLst/>
              </a:rPr>
              <a:t>зменшення</a:t>
            </a:r>
            <a:r>
              <a:rPr lang="ru-RU" sz="2400" dirty="0" smtClean="0">
                <a:effectLst/>
              </a:rPr>
              <a:t> продажу </a:t>
            </a:r>
            <a:r>
              <a:rPr lang="ru-RU" sz="2400" dirty="0" err="1" smtClean="0">
                <a:effectLst/>
              </a:rPr>
              <a:t>продуктів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тваринництва</a:t>
            </a:r>
            <a:r>
              <a:rPr lang="ru-RU" sz="2400" dirty="0" smtClean="0">
                <a:effectLst/>
              </a:rPr>
              <a:t>, </a:t>
            </a:r>
            <a:r>
              <a:rPr lang="ru-RU" sz="2400" dirty="0" err="1" smtClean="0">
                <a:effectLst/>
              </a:rPr>
              <a:t>підвищення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цін</a:t>
            </a:r>
            <a:r>
              <a:rPr lang="ru-RU" sz="2400" dirty="0" smtClean="0">
                <a:effectLst/>
              </a:rPr>
              <a:t> на них.</a:t>
            </a:r>
          </a:p>
          <a:p>
            <a:r>
              <a:rPr lang="ru-RU" sz="2400" dirty="0" err="1" smtClean="0">
                <a:effectLst/>
              </a:rPr>
              <a:t>Реорганізація</a:t>
            </a:r>
            <a:r>
              <a:rPr lang="ru-RU" sz="2400" dirty="0" smtClean="0">
                <a:effectLst/>
              </a:rPr>
              <a:t> МТС (</a:t>
            </a:r>
            <a:r>
              <a:rPr lang="ru-RU" sz="2400" dirty="0" err="1" smtClean="0">
                <a:effectLst/>
              </a:rPr>
              <a:t>перетворення</a:t>
            </a:r>
            <a:r>
              <a:rPr lang="ru-RU" sz="2400" dirty="0" smtClean="0">
                <a:effectLst/>
              </a:rPr>
              <a:t> МТС на ремонтно-</a:t>
            </a:r>
            <a:r>
              <a:rPr lang="ru-RU" sz="2400" dirty="0" err="1" smtClean="0">
                <a:effectLst/>
              </a:rPr>
              <a:t>технічні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станції</a:t>
            </a:r>
            <a:r>
              <a:rPr lang="ru-RU" sz="2400" dirty="0" smtClean="0">
                <a:effectLst/>
              </a:rPr>
              <a:t> з </a:t>
            </a:r>
            <a:r>
              <a:rPr lang="ru-RU" sz="2400" dirty="0" err="1" smtClean="0">
                <a:effectLst/>
              </a:rPr>
              <a:t>обслуговування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колгоспної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техніки</a:t>
            </a:r>
            <a:r>
              <a:rPr lang="ru-RU" sz="2400" dirty="0" smtClean="0">
                <a:effectLst/>
              </a:rPr>
              <a:t> шляхом </a:t>
            </a:r>
            <a:r>
              <a:rPr lang="ru-RU" sz="2400" dirty="0" err="1" smtClean="0">
                <a:effectLst/>
              </a:rPr>
              <a:t>примусового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викупу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колгоспами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старої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техніки</a:t>
            </a:r>
            <a:r>
              <a:rPr lang="ru-RU" sz="2400" dirty="0" smtClean="0">
                <a:effectLst/>
              </a:rPr>
              <a:t> МТС за </a:t>
            </a:r>
            <a:r>
              <a:rPr lang="ru-RU" sz="2400" dirty="0" err="1" smtClean="0">
                <a:effectLst/>
              </a:rPr>
              <a:t>завищеними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цінами</a:t>
            </a:r>
            <a:r>
              <a:rPr lang="ru-RU" sz="2400" dirty="0" smtClean="0">
                <a:effectLst/>
              </a:rPr>
              <a:t> </a:t>
            </a:r>
            <a:r>
              <a:rPr lang="ru-RU" sz="2400" b="1" dirty="0" smtClean="0">
                <a:effectLst/>
              </a:rPr>
              <a:t>1958 – 1959 </a:t>
            </a:r>
            <a:r>
              <a:rPr lang="ru-RU" sz="2400" b="1" dirty="0" err="1" smtClean="0">
                <a:effectLst/>
              </a:rPr>
              <a:t>рр</a:t>
            </a:r>
            <a:r>
              <a:rPr lang="ru-RU" sz="2400" b="1" dirty="0" smtClean="0">
                <a:effectLst/>
              </a:rPr>
              <a:t>.);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перетворення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слушної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ідеї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надання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можливості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колгоспам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вільно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розпоряджатися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власною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технікою</a:t>
            </a:r>
            <a:r>
              <a:rPr lang="ru-RU" sz="2400" dirty="0" smtClean="0">
                <a:effectLst/>
              </a:rPr>
              <a:t> на </a:t>
            </a:r>
            <a:r>
              <a:rPr lang="ru-RU" sz="2400" dirty="0" err="1" smtClean="0">
                <a:effectLst/>
              </a:rPr>
              <a:t>їх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чергове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обкрадання</a:t>
            </a:r>
            <a:r>
              <a:rPr lang="ru-RU" sz="2400" dirty="0" smtClean="0">
                <a:effectLst/>
              </a:rPr>
              <a:t>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5610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4422" y="260648"/>
            <a:ext cx="407515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err="1" smtClean="0"/>
              <a:t>Хрущовські</a:t>
            </a:r>
            <a:r>
              <a:rPr lang="ru-RU" b="1" dirty="0" smtClean="0"/>
              <a:t> «</a:t>
            </a:r>
            <a:r>
              <a:rPr lang="ru-RU" b="1" dirty="0" err="1" smtClean="0"/>
              <a:t>надпрограми</a:t>
            </a:r>
            <a:r>
              <a:rPr lang="ru-RU" b="1" dirty="0" smtClean="0"/>
              <a:t>» та </a:t>
            </a:r>
            <a:r>
              <a:rPr lang="ru-RU" b="1" dirty="0" err="1" smtClean="0"/>
              <a:t>Україна</a:t>
            </a:r>
            <a:endParaRPr lang="ru-RU" dirty="0"/>
          </a:p>
        </p:txBody>
      </p:sp>
      <p:pic>
        <p:nvPicPr>
          <p:cNvPr id="5122" name="Picture 2" descr="http://i100rik.com.ua/wp-content/uploads/2013/11/Vidlig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9" y="1052736"/>
            <a:ext cx="8770020" cy="264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4763" y="3933056"/>
            <a:ext cx="6534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Соціальна</a:t>
            </a:r>
            <a:r>
              <a:rPr lang="ru-RU" b="1" dirty="0" smtClean="0"/>
              <a:t> сфера</a:t>
            </a:r>
            <a:endParaRPr lang="ru-RU" dirty="0" smtClean="0"/>
          </a:p>
          <a:p>
            <a:r>
              <a:rPr lang="ru-RU" b="1" dirty="0" smtClean="0"/>
              <a:t>-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мінімальної</a:t>
            </a:r>
            <a:r>
              <a:rPr lang="ru-RU" dirty="0" smtClean="0"/>
              <a:t> </a:t>
            </a:r>
            <a:r>
              <a:rPr lang="ru-RU" dirty="0" err="1" smtClean="0"/>
              <a:t>зарплатні</a:t>
            </a:r>
            <a:r>
              <a:rPr lang="ru-RU" dirty="0" smtClean="0"/>
              <a:t> та </a:t>
            </a:r>
            <a:r>
              <a:rPr lang="ru-RU" dirty="0" err="1" smtClean="0"/>
              <a:t>пенсій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робочого</a:t>
            </a:r>
            <a:r>
              <a:rPr lang="ru-RU" dirty="0" smtClean="0"/>
              <a:t> </a:t>
            </a:r>
            <a:r>
              <a:rPr lang="ru-RU" dirty="0" err="1" smtClean="0"/>
              <a:t>тижня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</a:t>
            </a:r>
            <a:r>
              <a:rPr lang="ru-RU" b="1" dirty="0" err="1" smtClean="0"/>
              <a:t>Видача</a:t>
            </a:r>
            <a:r>
              <a:rPr lang="ru-RU" b="1" dirty="0" smtClean="0"/>
              <a:t> </a:t>
            </a:r>
            <a:r>
              <a:rPr lang="ru-RU" b="1" dirty="0" err="1" smtClean="0"/>
              <a:t>паспортів</a:t>
            </a:r>
            <a:r>
              <a:rPr lang="ru-RU" b="1" dirty="0" smtClean="0"/>
              <a:t> селянам, </a:t>
            </a:r>
            <a:r>
              <a:rPr lang="ru-RU" b="1" dirty="0" err="1" smtClean="0"/>
              <a:t>введення</a:t>
            </a:r>
            <a:r>
              <a:rPr lang="ru-RU" b="1" dirty="0" smtClean="0"/>
              <a:t> </a:t>
            </a:r>
            <a:r>
              <a:rPr lang="ru-RU" b="1" dirty="0" err="1" smtClean="0"/>
              <a:t>зарплатні</a:t>
            </a:r>
            <a:r>
              <a:rPr lang="ru-RU" b="1" dirty="0" smtClean="0"/>
              <a:t> </a:t>
            </a:r>
            <a:r>
              <a:rPr lang="ru-RU" b="1" dirty="0" err="1" smtClean="0"/>
              <a:t>колгоспникам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Скасування</a:t>
            </a:r>
            <a:r>
              <a:rPr lang="ru-RU" dirty="0" smtClean="0"/>
              <a:t> плати за </a:t>
            </a:r>
            <a:r>
              <a:rPr lang="ru-RU" dirty="0" err="1" smtClean="0"/>
              <a:t>навчання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Припинення</a:t>
            </a:r>
            <a:r>
              <a:rPr lang="ru-RU" dirty="0" smtClean="0"/>
              <a:t> практики </a:t>
            </a:r>
            <a:r>
              <a:rPr lang="ru-RU" dirty="0" err="1" smtClean="0"/>
              <a:t>примусових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позик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</a:t>
            </a:r>
            <a:r>
              <a:rPr lang="ru-RU" b="1" dirty="0" err="1" smtClean="0"/>
              <a:t>Широкомасштабне</a:t>
            </a:r>
            <a:r>
              <a:rPr lang="ru-RU" b="1" dirty="0" smtClean="0"/>
              <a:t> </a:t>
            </a:r>
            <a:r>
              <a:rPr lang="ru-RU" b="1" dirty="0" err="1" smtClean="0"/>
              <a:t>житлове</a:t>
            </a:r>
            <a:r>
              <a:rPr lang="ru-RU" b="1" dirty="0" smtClean="0"/>
              <a:t> </a:t>
            </a:r>
            <a:r>
              <a:rPr lang="ru-RU" b="1" dirty="0" err="1" smtClean="0"/>
              <a:t>будівництво</a:t>
            </a:r>
            <a:r>
              <a:rPr lang="ru-RU" b="1" dirty="0" smtClean="0"/>
              <a:t>. (1957 р.)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Грошова</a:t>
            </a:r>
            <a:r>
              <a:rPr lang="ru-RU" dirty="0" smtClean="0"/>
              <a:t> реформа 1961 р., </a:t>
            </a:r>
            <a:r>
              <a:rPr lang="ru-RU" dirty="0" err="1" smtClean="0"/>
              <a:t>наслідком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стало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цін</a:t>
            </a:r>
            <a:r>
              <a:rPr lang="ru-RU" dirty="0" smtClean="0"/>
              <a:t> на </a:t>
            </a:r>
            <a:r>
              <a:rPr lang="ru-RU" dirty="0" err="1" smtClean="0"/>
              <a:t>товари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544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92696"/>
            <a:ext cx="71105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</a:rPr>
              <a:t> </a:t>
            </a:r>
            <a:r>
              <a:rPr lang="ru-RU" b="1" dirty="0" smtClean="0">
                <a:effectLst/>
              </a:rPr>
              <a:t>УСУНЕННЯ М. ХРУЩОВА ВІД ВЛАДИ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 - </a:t>
            </a:r>
            <a:r>
              <a:rPr lang="ru-RU" b="1" dirty="0" smtClean="0">
                <a:effectLst/>
              </a:rPr>
              <a:t>Початок 60-х </a:t>
            </a:r>
            <a:r>
              <a:rPr lang="ru-RU" b="1" dirty="0" err="1" smtClean="0">
                <a:effectLst/>
              </a:rPr>
              <a:t>рр</a:t>
            </a:r>
            <a:r>
              <a:rPr lang="ru-RU" b="1" dirty="0" smtClean="0">
                <a:effectLst/>
              </a:rPr>
              <a:t>. </a:t>
            </a:r>
            <a:r>
              <a:rPr lang="en-US" b="1" dirty="0" smtClean="0">
                <a:effectLst/>
              </a:rPr>
              <a:t>XX </a:t>
            </a:r>
            <a:r>
              <a:rPr lang="ru-RU" b="1" dirty="0" smtClean="0">
                <a:effectLst/>
              </a:rPr>
              <a:t>ст.</a:t>
            </a:r>
            <a:r>
              <a:rPr lang="ru-RU" dirty="0" smtClean="0">
                <a:effectLst/>
              </a:rPr>
              <a:t> – </a:t>
            </a:r>
            <a:r>
              <a:rPr lang="ru-RU" dirty="0" err="1" smtClean="0">
                <a:effectLst/>
              </a:rPr>
              <a:t>зростання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невдоволення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політикою</a:t>
            </a:r>
            <a:r>
              <a:rPr lang="ru-RU" dirty="0" smtClean="0">
                <a:effectLst/>
              </a:rPr>
              <a:t> М. </a:t>
            </a:r>
            <a:r>
              <a:rPr lang="ru-RU" dirty="0" err="1" smtClean="0">
                <a:effectLst/>
              </a:rPr>
              <a:t>Хрущова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серед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різних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верств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населення</a:t>
            </a:r>
            <a:r>
              <a:rPr lang="ru-RU" dirty="0" smtClean="0">
                <a:effectLst/>
              </a:rPr>
              <a:t> у </a:t>
            </a:r>
            <a:r>
              <a:rPr lang="ru-RU" dirty="0" err="1" smtClean="0">
                <a:effectLst/>
              </a:rPr>
              <a:t>зв’язку</a:t>
            </a:r>
            <a:r>
              <a:rPr lang="ru-RU" dirty="0" smtClean="0">
                <a:effectLst/>
              </a:rPr>
              <a:t> з ростом </a:t>
            </a:r>
            <a:r>
              <a:rPr lang="ru-RU" dirty="0" err="1" smtClean="0">
                <a:effectLst/>
              </a:rPr>
              <a:t>цін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замороженням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зарплатні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дефіцитом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товарів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наступом</a:t>
            </a:r>
            <a:r>
              <a:rPr lang="ru-RU" dirty="0" smtClean="0">
                <a:effectLst/>
              </a:rPr>
              <a:t> на </a:t>
            </a:r>
            <a:r>
              <a:rPr lang="ru-RU" dirty="0" err="1" smtClean="0">
                <a:effectLst/>
              </a:rPr>
              <a:t>особисте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господарство</a:t>
            </a:r>
            <a:r>
              <a:rPr lang="ru-RU" dirty="0" smtClean="0">
                <a:effectLst/>
              </a:rPr>
              <a:t> селян, </a:t>
            </a:r>
            <a:r>
              <a:rPr lang="ru-RU" dirty="0" err="1" smtClean="0">
                <a:effectLst/>
              </a:rPr>
              <a:t>формуванням</a:t>
            </a:r>
            <a:r>
              <a:rPr lang="ru-RU" dirty="0" smtClean="0">
                <a:effectLst/>
              </a:rPr>
              <a:t> нового «культу особи» і т. </a:t>
            </a:r>
            <a:r>
              <a:rPr lang="ru-RU" dirty="0" err="1" smtClean="0">
                <a:effectLst/>
              </a:rPr>
              <a:t>ін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 smtClean="0">
                <a:effectLst/>
              </a:rPr>
              <a:t>- </a:t>
            </a:r>
            <a:r>
              <a:rPr lang="ru-RU" b="1" dirty="0" err="1" smtClean="0">
                <a:effectLst/>
              </a:rPr>
              <a:t>Хвиля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робітничих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виступів</a:t>
            </a:r>
            <a:r>
              <a:rPr lang="ru-RU" b="1" dirty="0" smtClean="0">
                <a:effectLst/>
              </a:rPr>
              <a:t> 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Краматорську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Черкасах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Харкові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Києві</a:t>
            </a:r>
            <a:r>
              <a:rPr lang="ru-RU" dirty="0" smtClean="0">
                <a:effectLst/>
              </a:rPr>
              <a:t>. </a:t>
            </a:r>
            <a:r>
              <a:rPr lang="ru-RU" dirty="0" err="1" smtClean="0">
                <a:effectLst/>
              </a:rPr>
              <a:t>Найбільші</a:t>
            </a:r>
            <a:r>
              <a:rPr lang="ru-RU" dirty="0" smtClean="0">
                <a:effectLst/>
              </a:rPr>
              <a:t> </a:t>
            </a:r>
            <a:r>
              <a:rPr lang="ru-RU" b="1" dirty="0" smtClean="0">
                <a:effectLst/>
              </a:rPr>
              <a:t>- 1962 р. 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Донецьку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Жданові</a:t>
            </a:r>
            <a:r>
              <a:rPr lang="ru-RU" dirty="0" smtClean="0">
                <a:effectLst/>
              </a:rPr>
              <a:t> (</a:t>
            </a:r>
            <a:r>
              <a:rPr lang="ru-RU" dirty="0" err="1" smtClean="0">
                <a:effectLst/>
              </a:rPr>
              <a:t>нині</a:t>
            </a:r>
            <a:r>
              <a:rPr lang="ru-RU" dirty="0" smtClean="0">
                <a:effectLst/>
              </a:rPr>
              <a:t> — </a:t>
            </a:r>
            <a:r>
              <a:rPr lang="ru-RU" dirty="0" err="1" smtClean="0">
                <a:effectLst/>
              </a:rPr>
              <a:t>Маріуполь</a:t>
            </a:r>
            <a:r>
              <a:rPr lang="ru-RU" dirty="0" smtClean="0">
                <a:effectLst/>
              </a:rPr>
              <a:t>) та </a:t>
            </a:r>
            <a:r>
              <a:rPr lang="ru-RU" dirty="0" err="1" smtClean="0">
                <a:effectLst/>
              </a:rPr>
              <a:t>Новочеркаську</a:t>
            </a:r>
            <a:r>
              <a:rPr lang="ru-RU" dirty="0" smtClean="0">
                <a:effectLst/>
              </a:rPr>
              <a:t> (тут 7-тисячну </a:t>
            </a:r>
            <a:r>
              <a:rPr lang="ru-RU" dirty="0" err="1" smtClean="0">
                <a:effectLst/>
              </a:rPr>
              <a:t>демонстрацію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розстріляли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війська</a:t>
            </a:r>
            <a:r>
              <a:rPr lang="ru-RU" dirty="0" smtClean="0">
                <a:effectLst/>
              </a:rPr>
              <a:t>), </a:t>
            </a:r>
            <a:r>
              <a:rPr lang="ru-RU" b="1" dirty="0" smtClean="0">
                <a:effectLst/>
              </a:rPr>
              <a:t>1963 р. у Кривому </a:t>
            </a:r>
            <a:r>
              <a:rPr lang="ru-RU" b="1" dirty="0" err="1" smtClean="0">
                <a:effectLst/>
              </a:rPr>
              <a:t>Розі</a:t>
            </a:r>
            <a:r>
              <a:rPr lang="ru-RU" b="1" dirty="0" smtClean="0">
                <a:effectLst/>
              </a:rPr>
              <a:t>.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- </a:t>
            </a:r>
            <a:r>
              <a:rPr lang="ru-RU" dirty="0" err="1" smtClean="0">
                <a:effectLst/>
              </a:rPr>
              <a:t>Партійне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керівництво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невдоволене</a:t>
            </a:r>
            <a:r>
              <a:rPr lang="ru-RU" dirty="0" smtClean="0">
                <a:effectLst/>
              </a:rPr>
              <a:t> «волюнтаризмом» М. </a:t>
            </a:r>
            <a:r>
              <a:rPr lang="ru-RU" dirty="0" err="1" smtClean="0">
                <a:effectLst/>
              </a:rPr>
              <a:t>Хрущова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скороченням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партійного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апарату</a:t>
            </a:r>
            <a:r>
              <a:rPr lang="ru-RU" dirty="0" smtClean="0">
                <a:effectLst/>
              </a:rPr>
              <a:t> та </a:t>
            </a:r>
            <a:r>
              <a:rPr lang="ru-RU" dirty="0" err="1" smtClean="0">
                <a:effectLst/>
              </a:rPr>
              <a:t>втратою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привілеїв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поглибленням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демократичних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процесів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склало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змову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b="1" dirty="0" smtClean="0"/>
              <a:t>Волюнтаризм -</a:t>
            </a:r>
            <a:r>
              <a:rPr lang="ru-RU" dirty="0" smtClean="0"/>
              <a:t> </a:t>
            </a:r>
            <a:r>
              <a:rPr lang="ru-RU" dirty="0" err="1" smtClean="0"/>
              <a:t>соціально-політична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суб’єктивними</a:t>
            </a:r>
            <a:r>
              <a:rPr lang="ru-RU" dirty="0" smtClean="0"/>
              <a:t> </a:t>
            </a:r>
            <a:r>
              <a:rPr lang="ru-RU" dirty="0" err="1" smtClean="0"/>
              <a:t>бажаннями</a:t>
            </a:r>
            <a:r>
              <a:rPr lang="ru-RU" dirty="0" smtClean="0"/>
              <a:t>, </a:t>
            </a:r>
            <a:r>
              <a:rPr lang="ru-RU" dirty="0" err="1" smtClean="0"/>
              <a:t>рішеннями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effectLst/>
              </a:rPr>
              <a:t>14 </a:t>
            </a:r>
            <a:r>
              <a:rPr lang="ru-RU" b="1" dirty="0" err="1" smtClean="0">
                <a:effectLst/>
              </a:rPr>
              <a:t>жовтня</a:t>
            </a:r>
            <a:r>
              <a:rPr lang="ru-RU" b="1" dirty="0" smtClean="0">
                <a:effectLst/>
              </a:rPr>
              <a:t> 1964 р.</a:t>
            </a:r>
            <a:r>
              <a:rPr lang="ru-RU" dirty="0" smtClean="0">
                <a:effectLst/>
              </a:rPr>
              <a:t> – пленум ЦК КПРС </a:t>
            </a:r>
            <a:r>
              <a:rPr lang="ru-RU" dirty="0" err="1" smtClean="0">
                <a:effectLst/>
              </a:rPr>
              <a:t>звільнив</a:t>
            </a:r>
            <a:r>
              <a:rPr lang="ru-RU" dirty="0" smtClean="0">
                <a:effectLst/>
              </a:rPr>
              <a:t> М. </a:t>
            </a:r>
            <a:r>
              <a:rPr lang="ru-RU" dirty="0" err="1" smtClean="0">
                <a:effectLst/>
              </a:rPr>
              <a:t>Хрущова</a:t>
            </a:r>
            <a:r>
              <a:rPr lang="ru-RU" dirty="0" smtClean="0">
                <a:effectLst/>
              </a:rPr>
              <a:t> з </a:t>
            </a:r>
            <a:r>
              <a:rPr lang="ru-RU" dirty="0" err="1" smtClean="0">
                <a:effectLst/>
              </a:rPr>
              <a:t>усіх</a:t>
            </a:r>
            <a:r>
              <a:rPr lang="ru-RU" dirty="0" smtClean="0">
                <a:effectLst/>
              </a:rPr>
              <a:t> посад «за станом </a:t>
            </a:r>
            <a:r>
              <a:rPr lang="ru-RU" dirty="0" err="1" smtClean="0">
                <a:effectLst/>
              </a:rPr>
              <a:t>здоров’я</a:t>
            </a:r>
            <a:r>
              <a:rPr lang="ru-RU" dirty="0" smtClean="0">
                <a:effectLst/>
              </a:rPr>
              <a:t>». Сама </a:t>
            </a:r>
            <a:r>
              <a:rPr lang="ru-RU" dirty="0" err="1" smtClean="0">
                <a:effectLst/>
              </a:rPr>
              <a:t>можливість</a:t>
            </a:r>
            <a:r>
              <a:rPr lang="ru-RU" dirty="0" smtClean="0">
                <a:effectLst/>
              </a:rPr>
              <a:t> такого </a:t>
            </a:r>
            <a:r>
              <a:rPr lang="ru-RU" dirty="0" err="1" smtClean="0">
                <a:effectLst/>
              </a:rPr>
              <a:t>кроку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була</a:t>
            </a:r>
            <a:r>
              <a:rPr lang="ru-RU" dirty="0" smtClean="0">
                <a:effectLst/>
              </a:rPr>
              <a:t> великою заслугою самого М. </a:t>
            </a:r>
            <a:r>
              <a:rPr lang="ru-RU" dirty="0" err="1" smtClean="0">
                <a:effectLst/>
              </a:rPr>
              <a:t>Хрущова</a:t>
            </a:r>
            <a:r>
              <a:rPr lang="ru-RU" dirty="0" smtClean="0">
                <a:effectLst/>
              </a:rPr>
              <a:t>. Першим секретарем ЦК КПРС став Л. </a:t>
            </a:r>
            <a:r>
              <a:rPr lang="ru-RU" dirty="0" err="1" smtClean="0">
                <a:effectLst/>
              </a:rPr>
              <a:t>Брежнєв</a:t>
            </a:r>
            <a:r>
              <a:rPr lang="ru-RU" dirty="0" smtClean="0">
                <a:effectLst/>
              </a:rPr>
              <a:t>, головою Ради </a:t>
            </a:r>
            <a:r>
              <a:rPr lang="ru-RU" dirty="0" err="1" smtClean="0">
                <a:effectLst/>
              </a:rPr>
              <a:t>Міністрів</a:t>
            </a:r>
            <a:r>
              <a:rPr lang="ru-RU" dirty="0" smtClean="0">
                <a:effectLst/>
              </a:rPr>
              <a:t> СРСР – О. </a:t>
            </a:r>
            <a:r>
              <a:rPr lang="ru-RU" dirty="0" err="1" smtClean="0">
                <a:effectLst/>
              </a:rPr>
              <a:t>Косигін</a:t>
            </a:r>
            <a:r>
              <a:rPr lang="ru-RU" dirty="0" smtClean="0">
                <a:effectLst/>
              </a:rPr>
              <a:t>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4309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100rik.com.ua/wp-content/uploads/2013/11/Vidlig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8" y="692696"/>
            <a:ext cx="8119956" cy="562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62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4786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ЗАРОДЖЕННЯ ДИСИДЕНТСЬКОГО РУХУ</a:t>
            </a:r>
          </a:p>
          <a:p>
            <a:pPr algn="ctr"/>
            <a:r>
              <a:rPr lang="ru-RU" u="sng" dirty="0" smtClean="0">
                <a:effectLst/>
              </a:rPr>
              <a:t> </a:t>
            </a:r>
            <a:r>
              <a:rPr lang="ru-RU" b="1" u="sng" dirty="0" err="1" smtClean="0">
                <a:effectLst/>
              </a:rPr>
              <a:t>Дисидентство</a:t>
            </a:r>
            <a:r>
              <a:rPr lang="ru-RU" b="1" u="sng" dirty="0" smtClean="0">
                <a:effectLst/>
              </a:rPr>
              <a:t> -</a:t>
            </a:r>
            <a:r>
              <a:rPr lang="ru-RU" u="sng" dirty="0" smtClean="0">
                <a:effectLst/>
              </a:rPr>
              <a:t> </a:t>
            </a:r>
            <a:r>
              <a:rPr lang="ru-RU" u="sng" dirty="0" err="1" smtClean="0">
                <a:effectLst/>
              </a:rPr>
              <a:t>це</a:t>
            </a:r>
            <a:r>
              <a:rPr lang="ru-RU" u="sng" dirty="0" smtClean="0">
                <a:effectLst/>
              </a:rPr>
              <a:t> </a:t>
            </a:r>
            <a:r>
              <a:rPr lang="ru-RU" u="sng" dirty="0" err="1" smtClean="0">
                <a:effectLst/>
              </a:rPr>
              <a:t>опозиційний</a:t>
            </a:r>
            <a:r>
              <a:rPr lang="ru-RU" u="sng" dirty="0" smtClean="0">
                <a:effectLst/>
              </a:rPr>
              <a:t> </a:t>
            </a:r>
            <a:r>
              <a:rPr lang="ru-RU" u="sng" dirty="0" err="1" smtClean="0">
                <a:effectLst/>
              </a:rPr>
              <a:t>рух</a:t>
            </a:r>
            <a:r>
              <a:rPr lang="ru-RU" u="sng" dirty="0" smtClean="0">
                <a:effectLst/>
              </a:rPr>
              <a:t> </a:t>
            </a:r>
            <a:r>
              <a:rPr lang="ru-RU" u="sng" dirty="0" err="1" smtClean="0">
                <a:effectLst/>
              </a:rPr>
              <a:t>проти</a:t>
            </a:r>
            <a:r>
              <a:rPr lang="ru-RU" u="sng" dirty="0" smtClean="0">
                <a:effectLst/>
              </a:rPr>
              <a:t> </a:t>
            </a:r>
            <a:r>
              <a:rPr lang="ru-RU" u="sng" dirty="0" err="1" smtClean="0">
                <a:effectLst/>
              </a:rPr>
              <a:t>панівного</a:t>
            </a:r>
            <a:r>
              <a:rPr lang="ru-RU" u="sng" dirty="0" smtClean="0">
                <a:effectLst/>
              </a:rPr>
              <a:t> державного ладу, </a:t>
            </a:r>
            <a:r>
              <a:rPr lang="ru-RU" u="sng" dirty="0" err="1" smtClean="0">
                <a:effectLst/>
              </a:rPr>
              <a:t>протистояння</a:t>
            </a:r>
            <a:r>
              <a:rPr lang="ru-RU" u="sng" dirty="0" smtClean="0">
                <a:effectLst/>
              </a:rPr>
              <a:t> </a:t>
            </a:r>
            <a:r>
              <a:rPr lang="ru-RU" u="sng" dirty="0" err="1" smtClean="0">
                <a:effectLst/>
              </a:rPr>
              <a:t>офіційній</a:t>
            </a:r>
            <a:r>
              <a:rPr lang="ru-RU" u="sng" dirty="0" smtClean="0">
                <a:effectLst/>
              </a:rPr>
              <a:t> </a:t>
            </a:r>
            <a:r>
              <a:rPr lang="ru-RU" u="sng" dirty="0" err="1" smtClean="0">
                <a:effectLst/>
              </a:rPr>
              <a:t>ідеології</a:t>
            </a:r>
            <a:r>
              <a:rPr lang="ru-RU" u="sng" dirty="0" smtClean="0">
                <a:effectLst/>
              </a:rPr>
              <a:t> та </a:t>
            </a:r>
            <a:r>
              <a:rPr lang="ru-RU" u="sng" dirty="0" err="1" smtClean="0">
                <a:effectLst/>
              </a:rPr>
              <a:t>політиці</a:t>
            </a:r>
            <a:r>
              <a:rPr lang="ru-RU" u="sng" dirty="0" smtClean="0">
                <a:effectLst/>
              </a:rPr>
              <a:t>.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Середина 50-х </a:t>
            </a:r>
            <a:r>
              <a:rPr lang="ru-RU" b="1" dirty="0" err="1" smtClean="0"/>
              <a:t>років</a:t>
            </a:r>
            <a:r>
              <a:rPr lang="ru-RU" b="1" dirty="0" smtClean="0"/>
              <a:t> – </a:t>
            </a:r>
            <a:r>
              <a:rPr lang="ru-RU" b="1" dirty="0" err="1" smtClean="0"/>
              <a:t>зародження</a:t>
            </a:r>
            <a:r>
              <a:rPr lang="ru-RU" b="1" dirty="0" smtClean="0"/>
              <a:t> </a:t>
            </a:r>
            <a:r>
              <a:rPr lang="ru-RU" b="1" dirty="0" err="1" smtClean="0"/>
              <a:t>дисидентського</a:t>
            </a:r>
            <a:r>
              <a:rPr lang="ru-RU" b="1" dirty="0" smtClean="0"/>
              <a:t> </a:t>
            </a:r>
            <a:r>
              <a:rPr lang="ru-RU" b="1" dirty="0" err="1" smtClean="0"/>
              <a:t>руху</a:t>
            </a:r>
            <a:r>
              <a:rPr lang="ru-RU" b="1" dirty="0" smtClean="0"/>
              <a:t> в СРСР, </a:t>
            </a:r>
            <a:r>
              <a:rPr lang="ru-RU" b="1" dirty="0" err="1" smtClean="0"/>
              <a:t>зокрема</a:t>
            </a:r>
            <a:r>
              <a:rPr lang="ru-RU" b="1" dirty="0" smtClean="0"/>
              <a:t> в УРСР.</a:t>
            </a:r>
            <a:endParaRPr lang="ru-RU" dirty="0" smtClean="0"/>
          </a:p>
          <a:p>
            <a:r>
              <a:rPr lang="ru-RU" b="1" dirty="0" smtClean="0"/>
              <a:t>Причини </a:t>
            </a:r>
            <a:r>
              <a:rPr lang="ru-RU" b="1" dirty="0" err="1" smtClean="0"/>
              <a:t>виникнення</a:t>
            </a:r>
            <a:r>
              <a:rPr lang="ru-RU" b="1" dirty="0" smtClean="0"/>
              <a:t> </a:t>
            </a:r>
            <a:r>
              <a:rPr lang="ru-RU" b="1" dirty="0" err="1" smtClean="0"/>
              <a:t>дисидентського</a:t>
            </a:r>
            <a:r>
              <a:rPr lang="ru-RU" b="1" dirty="0" smtClean="0"/>
              <a:t> </a:t>
            </a:r>
            <a:r>
              <a:rPr lang="ru-RU" b="1" dirty="0" err="1" smtClean="0"/>
              <a:t>руху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 smtClean="0"/>
              <a:t>внутрішньополітичного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 за </a:t>
            </a:r>
            <a:r>
              <a:rPr lang="ru-RU" dirty="0" err="1" smtClean="0"/>
              <a:t>часів</a:t>
            </a:r>
            <a:r>
              <a:rPr lang="ru-RU" dirty="0" smtClean="0"/>
              <a:t> «</a:t>
            </a:r>
            <a:r>
              <a:rPr lang="ru-RU" dirty="0" err="1" smtClean="0"/>
              <a:t>відлиги</a:t>
            </a:r>
            <a:r>
              <a:rPr lang="ru-RU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призвело</a:t>
            </a:r>
            <a:r>
              <a:rPr lang="ru-RU" dirty="0" smtClean="0"/>
              <a:t> до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 </a:t>
            </a:r>
            <a:r>
              <a:rPr lang="ru-RU" dirty="0" err="1" smtClean="0"/>
              <a:t>національно-визвольної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;</a:t>
            </a:r>
          </a:p>
          <a:p>
            <a:r>
              <a:rPr lang="ru-RU" dirty="0" smtClean="0">
                <a:effectLst/>
              </a:rPr>
              <a:t>- </a:t>
            </a:r>
            <a:r>
              <a:rPr lang="ru-RU" dirty="0" err="1" smtClean="0">
                <a:effectLst/>
              </a:rPr>
              <a:t>антикомуністичні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виступи</a:t>
            </a:r>
            <a:r>
              <a:rPr lang="ru-RU" dirty="0" smtClean="0">
                <a:effectLst/>
              </a:rPr>
              <a:t> в </a:t>
            </a:r>
            <a:r>
              <a:rPr lang="ru-RU" dirty="0" err="1" smtClean="0">
                <a:effectLst/>
              </a:rPr>
              <a:t>країнах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Східної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Європи</a:t>
            </a:r>
            <a:r>
              <a:rPr lang="ru-RU" dirty="0" smtClean="0">
                <a:effectLst/>
              </a:rPr>
              <a:t> (в </a:t>
            </a:r>
            <a:r>
              <a:rPr lang="ru-RU" dirty="0" err="1" smtClean="0">
                <a:effectLst/>
              </a:rPr>
              <a:t>Угорщині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Польщі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Чехословаччині</a:t>
            </a:r>
            <a:r>
              <a:rPr lang="ru-RU" dirty="0" smtClean="0">
                <a:effectLst/>
              </a:rPr>
              <a:t>);</a:t>
            </a:r>
            <a:endParaRPr lang="ru-RU" dirty="0" smtClean="0"/>
          </a:p>
          <a:p>
            <a:r>
              <a:rPr lang="ru-RU" dirty="0" smtClean="0">
                <a:effectLst/>
              </a:rPr>
              <a:t>- </a:t>
            </a:r>
            <a:r>
              <a:rPr lang="ru-RU" dirty="0" err="1" smtClean="0">
                <a:effectLst/>
              </a:rPr>
              <a:t>активний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правозахисний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рух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спричинений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прийняттям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Декларації</a:t>
            </a:r>
            <a:r>
              <a:rPr lang="ru-RU" dirty="0" smtClean="0">
                <a:effectLst/>
              </a:rPr>
              <a:t> прав </a:t>
            </a:r>
            <a:r>
              <a:rPr lang="ru-RU" dirty="0" err="1" smtClean="0">
                <a:effectLst/>
              </a:rPr>
              <a:t>людини</a:t>
            </a:r>
            <a:r>
              <a:rPr lang="ru-RU" dirty="0" smtClean="0">
                <a:effectLst/>
              </a:rPr>
              <a:t> (1948 р.);</a:t>
            </a:r>
            <a:endParaRPr lang="ru-RU" dirty="0" smtClean="0"/>
          </a:p>
          <a:p>
            <a:r>
              <a:rPr lang="ru-RU" dirty="0" smtClean="0">
                <a:effectLst/>
              </a:rPr>
              <a:t>- </a:t>
            </a:r>
            <a:r>
              <a:rPr lang="ru-RU" dirty="0" err="1" smtClean="0">
                <a:effectLst/>
              </a:rPr>
              <a:t>монопольна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влада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партійно-радянської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бюрократичної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верхівки</a:t>
            </a:r>
            <a:r>
              <a:rPr lang="ru-RU" dirty="0" smtClean="0">
                <a:effectLst/>
              </a:rPr>
              <a:t>;</a:t>
            </a:r>
            <a:endParaRPr lang="ru-RU" dirty="0" smtClean="0"/>
          </a:p>
          <a:p>
            <a:r>
              <a:rPr lang="ru-RU" dirty="0" smtClean="0">
                <a:effectLst/>
              </a:rPr>
              <a:t>- </a:t>
            </a:r>
            <a:r>
              <a:rPr lang="ru-RU" dirty="0" err="1" smtClean="0">
                <a:effectLst/>
              </a:rPr>
              <a:t>постійні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утиски</a:t>
            </a:r>
            <a:r>
              <a:rPr lang="ru-RU" dirty="0" smtClean="0">
                <a:effectLst/>
              </a:rPr>
              <a:t> та </a:t>
            </a:r>
            <a:r>
              <a:rPr lang="ru-RU" dirty="0" err="1" smtClean="0">
                <a:effectLst/>
              </a:rPr>
              <a:t>обмеження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національного</a:t>
            </a:r>
            <a:r>
              <a:rPr lang="ru-RU" dirty="0" smtClean="0">
                <a:effectLst/>
              </a:rPr>
              <a:t> та культурно-духовного </a:t>
            </a:r>
            <a:r>
              <a:rPr lang="ru-RU" dirty="0" err="1" smtClean="0">
                <a:effectLst/>
              </a:rPr>
              <a:t>життя</a:t>
            </a:r>
            <a:r>
              <a:rPr lang="ru-RU" dirty="0" smtClean="0">
                <a:effectLst/>
              </a:rPr>
              <a:t>;</a:t>
            </a:r>
            <a:endParaRPr lang="ru-RU" dirty="0" smtClean="0"/>
          </a:p>
          <a:p>
            <a:r>
              <a:rPr lang="ru-RU" dirty="0" smtClean="0">
                <a:effectLst/>
              </a:rPr>
              <a:t>- </a:t>
            </a:r>
            <a:r>
              <a:rPr lang="ru-RU" dirty="0" err="1" smtClean="0">
                <a:effectLst/>
              </a:rPr>
              <a:t>політика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русифікації</a:t>
            </a:r>
            <a:r>
              <a:rPr lang="ru-RU" dirty="0" smtClean="0">
                <a:effectLst/>
              </a:rPr>
              <a:t>.</a:t>
            </a:r>
            <a:endParaRPr lang="ru-RU" dirty="0" smtClean="0"/>
          </a:p>
          <a:p>
            <a:r>
              <a:rPr lang="ru-RU" b="1" dirty="0" err="1" smtClean="0"/>
              <a:t>Форми</a:t>
            </a:r>
            <a:r>
              <a:rPr lang="ru-RU" b="1" dirty="0" smtClean="0"/>
              <a:t> </a:t>
            </a:r>
            <a:r>
              <a:rPr lang="ru-RU" b="1" dirty="0" err="1" smtClean="0"/>
              <a:t>боротьби</a:t>
            </a:r>
            <a:r>
              <a:rPr lang="ru-RU" b="1" dirty="0" smtClean="0"/>
              <a:t> </a:t>
            </a:r>
            <a:r>
              <a:rPr lang="ru-RU" b="1" dirty="0" err="1" smtClean="0"/>
              <a:t>дисидентів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err="1" smtClean="0"/>
              <a:t>протести</a:t>
            </a:r>
            <a:r>
              <a:rPr lang="ru-RU" dirty="0" smtClean="0"/>
              <a:t>, </a:t>
            </a:r>
            <a:r>
              <a:rPr lang="ru-RU" dirty="0" err="1" smtClean="0"/>
              <a:t>звернення</a:t>
            </a:r>
            <a:r>
              <a:rPr lang="ru-RU" dirty="0" smtClean="0"/>
              <a:t> на адресу </a:t>
            </a:r>
            <a:r>
              <a:rPr lang="ru-RU" dirty="0" err="1" smtClean="0"/>
              <a:t>керівників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</a:t>
            </a:r>
          </a:p>
          <a:p>
            <a:r>
              <a:rPr lang="ru-RU" dirty="0" smtClean="0">
                <a:effectLst/>
              </a:rPr>
              <a:t>«</a:t>
            </a:r>
            <a:r>
              <a:rPr lang="ru-RU" dirty="0" err="1" smtClean="0">
                <a:effectLst/>
              </a:rPr>
              <a:t>відкриті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листи</a:t>
            </a:r>
            <a:r>
              <a:rPr lang="ru-RU" dirty="0" smtClean="0">
                <a:effectLst/>
              </a:rPr>
              <a:t>» до ООН («</a:t>
            </a:r>
            <a:r>
              <a:rPr lang="ru-RU" dirty="0" err="1" smtClean="0">
                <a:effectLst/>
              </a:rPr>
              <a:t>Відкритий</a:t>
            </a:r>
            <a:r>
              <a:rPr lang="ru-RU" dirty="0" smtClean="0">
                <a:effectLst/>
              </a:rPr>
              <a:t> лист» до ООН </a:t>
            </a:r>
            <a:r>
              <a:rPr lang="ru-RU" dirty="0" err="1" smtClean="0">
                <a:effectLst/>
              </a:rPr>
              <a:t>українських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політв’язнів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мордовських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концтаборів</a:t>
            </a:r>
            <a:r>
              <a:rPr lang="ru-RU" dirty="0" smtClean="0">
                <a:effectLst/>
              </a:rPr>
              <a:t>, у </a:t>
            </a:r>
            <a:r>
              <a:rPr lang="ru-RU" dirty="0" err="1" smtClean="0">
                <a:effectLst/>
              </a:rPr>
              <a:t>якому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узагальнювалися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головні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вимоги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українського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дисидентства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висловлювався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рішучий</a:t>
            </a:r>
            <a:r>
              <a:rPr lang="ru-RU" dirty="0" smtClean="0">
                <a:effectLst/>
              </a:rPr>
              <a:t> протест </a:t>
            </a:r>
            <a:r>
              <a:rPr lang="ru-RU" dirty="0" err="1" smtClean="0">
                <a:effectLst/>
              </a:rPr>
              <a:t>проти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дискримінації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українства</a:t>
            </a:r>
            <a:r>
              <a:rPr lang="ru-RU" dirty="0" smtClean="0">
                <a:effectLst/>
              </a:rPr>
              <a:t>);</a:t>
            </a:r>
          </a:p>
          <a:p>
            <a:r>
              <a:rPr lang="ru-RU" dirty="0" err="1" smtClean="0">
                <a:effectLst/>
              </a:rPr>
              <a:t>поширення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нелегальної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літератури</a:t>
            </a:r>
            <a:r>
              <a:rPr lang="ru-RU" dirty="0" smtClean="0">
                <a:effectLst/>
              </a:rPr>
              <a:t> («</a:t>
            </a:r>
            <a:r>
              <a:rPr lang="ru-RU" dirty="0" err="1" smtClean="0">
                <a:effectLst/>
              </a:rPr>
              <a:t>самвидав</a:t>
            </a:r>
            <a:r>
              <a:rPr lang="ru-RU" dirty="0" smtClean="0">
                <a:effectLst/>
              </a:rPr>
              <a:t>»);</a:t>
            </a:r>
          </a:p>
          <a:p>
            <a:r>
              <a:rPr lang="ru-RU" dirty="0" err="1" smtClean="0">
                <a:effectLst/>
              </a:rPr>
              <a:t>створення</a:t>
            </a:r>
            <a:r>
              <a:rPr lang="ru-RU" dirty="0" smtClean="0">
                <a:effectLst/>
              </a:rPr>
              <a:t> в </a:t>
            </a:r>
            <a:r>
              <a:rPr lang="ru-RU" dirty="0" err="1" smtClean="0">
                <a:effectLst/>
              </a:rPr>
              <a:t>Україні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дисидентських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організацій</a:t>
            </a:r>
            <a:r>
              <a:rPr lang="ru-RU" dirty="0" smtClean="0">
                <a:effectLst/>
              </a:rPr>
              <a:t>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512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8112" y="1268760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/>
              </a:rPr>
              <a:t>«</a:t>
            </a:r>
            <a:r>
              <a:rPr lang="ru-RU" sz="2800" b="1" dirty="0" err="1" smtClean="0">
                <a:effectLst/>
              </a:rPr>
              <a:t>Відлига</a:t>
            </a:r>
            <a:r>
              <a:rPr lang="ru-RU" sz="2800" b="1" dirty="0" smtClean="0">
                <a:effectLst/>
              </a:rPr>
              <a:t>» - </a:t>
            </a:r>
            <a:r>
              <a:rPr lang="ru-RU" sz="2800" dirty="0" err="1" smtClean="0">
                <a:effectLst/>
              </a:rPr>
              <a:t>це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назва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періоду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перебування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М.Хрущова</a:t>
            </a:r>
            <a:r>
              <a:rPr lang="ru-RU" sz="2800" dirty="0" smtClean="0">
                <a:effectLst/>
              </a:rPr>
              <a:t> при </a:t>
            </a:r>
            <a:r>
              <a:rPr lang="ru-RU" sz="2800" dirty="0" err="1" smtClean="0">
                <a:effectLst/>
              </a:rPr>
              <a:t>владі</a:t>
            </a:r>
            <a:r>
              <a:rPr lang="ru-RU" sz="2800" dirty="0" smtClean="0">
                <a:effectLst/>
              </a:rPr>
              <a:t> в СРСР (1954-1964), </a:t>
            </a:r>
            <a:r>
              <a:rPr lang="ru-RU" sz="2800" dirty="0" err="1" smtClean="0">
                <a:effectLst/>
              </a:rPr>
              <a:t>що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характеризувався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політикою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десталінізації</a:t>
            </a:r>
            <a:r>
              <a:rPr lang="ru-RU" sz="2800" dirty="0" smtClean="0">
                <a:effectLst/>
              </a:rPr>
              <a:t>, </a:t>
            </a:r>
            <a:r>
              <a:rPr lang="ru-RU" sz="2800" dirty="0" err="1" smtClean="0">
                <a:effectLst/>
              </a:rPr>
              <a:t>політичною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реабілітацією</a:t>
            </a:r>
            <a:r>
              <a:rPr lang="ru-RU" sz="2800" dirty="0" smtClean="0">
                <a:effectLst/>
              </a:rPr>
              <a:t> і </a:t>
            </a:r>
            <a:r>
              <a:rPr lang="ru-RU" sz="2800" dirty="0" err="1" smtClean="0">
                <a:effectLst/>
              </a:rPr>
              <a:t>непослідовністю</a:t>
            </a:r>
            <a:r>
              <a:rPr lang="ru-RU" sz="2800" dirty="0" smtClean="0">
                <a:effectLst/>
              </a:rPr>
              <a:t> реформ.</a:t>
            </a:r>
          </a:p>
          <a:p>
            <a:endParaRPr lang="ru-RU" sz="2800" dirty="0" smtClean="0">
              <a:effectLst/>
            </a:endParaRPr>
          </a:p>
          <a:p>
            <a:r>
              <a:rPr lang="ru-RU" sz="2800" b="1" dirty="0" smtClean="0">
                <a:effectLst/>
              </a:rPr>
              <a:t>Волюнтаризм -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соціально-політична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діяльність</a:t>
            </a:r>
            <a:r>
              <a:rPr lang="ru-RU" sz="2800" dirty="0" smtClean="0">
                <a:effectLst/>
              </a:rPr>
              <a:t>, </a:t>
            </a:r>
            <a:r>
              <a:rPr lang="ru-RU" sz="2800" dirty="0" err="1" smtClean="0">
                <a:effectLst/>
              </a:rPr>
              <a:t>що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характеризується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суб’єктивними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бажаннями</a:t>
            </a:r>
            <a:r>
              <a:rPr lang="ru-RU" sz="2800" dirty="0" smtClean="0">
                <a:effectLst/>
              </a:rPr>
              <a:t>, </a:t>
            </a:r>
            <a:r>
              <a:rPr lang="ru-RU" sz="2800" dirty="0" err="1" smtClean="0">
                <a:effectLst/>
              </a:rPr>
              <a:t>рішеннями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окремих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осіб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чи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груп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осіб</a:t>
            </a:r>
            <a:r>
              <a:rPr lang="ru-RU" sz="2800" dirty="0" smtClean="0">
                <a:effectLst/>
              </a:rPr>
              <a:t>.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1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100rik.com.ua/wp-content/uploads/2013/11/Vidlig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6" cy="590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61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26266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effectLst/>
              </a:rPr>
              <a:t>Найвідоміші</a:t>
            </a:r>
            <a:r>
              <a:rPr lang="ru-RU" sz="3200" b="1" dirty="0" smtClean="0">
                <a:effectLst/>
              </a:rPr>
              <a:t> </a:t>
            </a:r>
            <a:r>
              <a:rPr lang="ru-RU" sz="3200" b="1" dirty="0" err="1" smtClean="0">
                <a:effectLst/>
              </a:rPr>
              <a:t>дисидентські</a:t>
            </a:r>
            <a:r>
              <a:rPr lang="ru-RU" sz="3200" b="1" dirty="0" smtClean="0">
                <a:effectLst/>
              </a:rPr>
              <a:t> </a:t>
            </a:r>
            <a:r>
              <a:rPr lang="ru-RU" sz="3200" b="1" dirty="0" err="1" smtClean="0">
                <a:effectLst/>
              </a:rPr>
              <a:t>організації</a:t>
            </a:r>
            <a:r>
              <a:rPr lang="ru-RU" sz="3200" b="1" dirty="0" smtClean="0">
                <a:effectLst/>
              </a:rPr>
              <a:t> </a:t>
            </a:r>
            <a:r>
              <a:rPr lang="ru-RU" sz="3200" b="1" dirty="0" err="1" smtClean="0">
                <a:effectLst/>
              </a:rPr>
              <a:t>України</a:t>
            </a:r>
            <a:endParaRPr lang="ru-RU" sz="3200" b="1" dirty="0" smtClean="0">
              <a:effectLst/>
            </a:endParaRPr>
          </a:p>
          <a:p>
            <a:r>
              <a:rPr lang="ru-RU" dirty="0" smtClean="0">
                <a:effectLst/>
              </a:rPr>
              <a:t> </a:t>
            </a:r>
            <a:r>
              <a:rPr lang="ru-RU" b="1" dirty="0" err="1" smtClean="0">
                <a:effectLst/>
              </a:rPr>
              <a:t>Український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революційний</a:t>
            </a:r>
            <a:r>
              <a:rPr lang="ru-RU" b="1" dirty="0" smtClean="0">
                <a:effectLst/>
              </a:rPr>
              <a:t> центр (УРЦ)         1953 р.</a:t>
            </a:r>
            <a:r>
              <a:rPr lang="ru-RU" dirty="0" smtClean="0">
                <a:effectLst/>
              </a:rPr>
              <a:t>          </a:t>
            </a:r>
            <a:r>
              <a:rPr lang="ru-RU" dirty="0" err="1" smtClean="0">
                <a:effectLst/>
              </a:rPr>
              <a:t>Заснований</a:t>
            </a:r>
            <a:r>
              <a:rPr lang="ru-RU" dirty="0" smtClean="0">
                <a:effectLst/>
              </a:rPr>
              <a:t> у </a:t>
            </a:r>
            <a:r>
              <a:rPr lang="ru-RU" dirty="0" err="1" smtClean="0">
                <a:effectLst/>
              </a:rPr>
              <a:t>Львові</a:t>
            </a:r>
            <a:r>
              <a:rPr lang="ru-RU" dirty="0" smtClean="0">
                <a:effectLst/>
              </a:rPr>
              <a:t>. </a:t>
            </a:r>
            <a:r>
              <a:rPr lang="ru-RU" dirty="0" err="1" smtClean="0">
                <a:effectLst/>
              </a:rPr>
              <a:t>Підготував</a:t>
            </a:r>
            <a:r>
              <a:rPr lang="ru-RU" dirty="0" smtClean="0">
                <a:effectLst/>
              </a:rPr>
              <a:t> низку </a:t>
            </a:r>
            <a:r>
              <a:rPr lang="ru-RU" dirty="0" err="1" smtClean="0">
                <a:effectLst/>
              </a:rPr>
              <a:t>документів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антирадянського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змісту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які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були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роздруковані</a:t>
            </a:r>
            <a:r>
              <a:rPr lang="ru-RU" dirty="0" smtClean="0">
                <a:effectLst/>
              </a:rPr>
              <a:t> і </a:t>
            </a:r>
            <a:r>
              <a:rPr lang="ru-RU" dirty="0" err="1" smtClean="0">
                <a:effectLst/>
              </a:rPr>
              <a:t>розіслані</a:t>
            </a:r>
            <a:r>
              <a:rPr lang="ru-RU" dirty="0" smtClean="0">
                <a:effectLst/>
              </a:rPr>
              <a:t> у </a:t>
            </a:r>
            <a:r>
              <a:rPr lang="ru-RU" dirty="0" err="1" smtClean="0">
                <a:effectLst/>
              </a:rPr>
              <a:t>західному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регіоні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України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b="1" dirty="0" err="1" smtClean="0">
                <a:effectLst/>
              </a:rPr>
              <a:t>Реалістичний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робітничий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гурток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демократів</a:t>
            </a:r>
            <a:r>
              <a:rPr lang="ru-RU" b="1" dirty="0" smtClean="0">
                <a:effectLst/>
              </a:rPr>
              <a:t>  1956 р.</a:t>
            </a:r>
            <a:r>
              <a:rPr lang="ru-RU" dirty="0" smtClean="0">
                <a:effectLst/>
              </a:rPr>
              <a:t>           </a:t>
            </a:r>
            <a:r>
              <a:rPr lang="ru-RU" dirty="0" err="1" smtClean="0">
                <a:effectLst/>
              </a:rPr>
              <a:t>Заснований</a:t>
            </a:r>
            <a:r>
              <a:rPr lang="ru-RU" dirty="0" smtClean="0">
                <a:effectLst/>
              </a:rPr>
              <a:t> на </a:t>
            </a:r>
            <a:r>
              <a:rPr lang="ru-RU" dirty="0" err="1" smtClean="0">
                <a:effectLst/>
              </a:rPr>
              <a:t>Донбасі</a:t>
            </a:r>
            <a:r>
              <a:rPr lang="ru-RU" dirty="0" smtClean="0">
                <a:effectLst/>
              </a:rPr>
              <a:t>. </a:t>
            </a:r>
            <a:r>
              <a:rPr lang="ru-RU" dirty="0" err="1" smtClean="0">
                <a:effectLst/>
              </a:rPr>
              <a:t>Очолив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Є.Доніченко</a:t>
            </a:r>
            <a:r>
              <a:rPr lang="ru-RU" dirty="0" smtClean="0">
                <a:effectLst/>
              </a:rPr>
              <a:t>. </a:t>
            </a:r>
            <a:r>
              <a:rPr lang="ru-RU" dirty="0" err="1" smtClean="0">
                <a:effectLst/>
              </a:rPr>
              <a:t>Розповсюджували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листівки</a:t>
            </a:r>
            <a:r>
              <a:rPr lang="ru-RU" dirty="0" smtClean="0">
                <a:effectLst/>
              </a:rPr>
              <a:t> з пропагандою </a:t>
            </a:r>
            <a:r>
              <a:rPr lang="ru-RU" dirty="0" err="1" smtClean="0">
                <a:effectLst/>
              </a:rPr>
              <a:t>своїх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ідей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 smtClean="0">
                <a:effectLst/>
              </a:rPr>
              <a:t> </a:t>
            </a:r>
            <a:r>
              <a:rPr lang="ru-RU" b="1" dirty="0" err="1" smtClean="0">
                <a:effectLst/>
              </a:rPr>
              <a:t>Українська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робітнича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селянська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спілка</a:t>
            </a:r>
            <a:r>
              <a:rPr lang="ru-RU" b="1" dirty="0" smtClean="0">
                <a:effectLst/>
              </a:rPr>
              <a:t> (УРСС)       1958 р.</a:t>
            </a:r>
            <a:r>
              <a:rPr lang="ru-RU" dirty="0" smtClean="0">
                <a:effectLst/>
              </a:rPr>
              <a:t>           Заснована на </a:t>
            </a:r>
            <a:r>
              <a:rPr lang="ru-RU" dirty="0" err="1" smtClean="0">
                <a:effectLst/>
              </a:rPr>
              <a:t>Львівщині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Л.Лук’яненком</a:t>
            </a:r>
            <a:r>
              <a:rPr lang="ru-RU" dirty="0" smtClean="0">
                <a:effectLst/>
              </a:rPr>
              <a:t> та </a:t>
            </a:r>
            <a:r>
              <a:rPr lang="ru-RU" dirty="0" err="1" smtClean="0">
                <a:effectLst/>
              </a:rPr>
              <a:t>І.Кандибою</a:t>
            </a:r>
            <a:r>
              <a:rPr lang="ru-RU" dirty="0" smtClean="0">
                <a:effectLst/>
              </a:rPr>
              <a:t>. Ставили за мету </a:t>
            </a:r>
            <a:r>
              <a:rPr lang="ru-RU" dirty="0" err="1" smtClean="0">
                <a:effectLst/>
              </a:rPr>
              <a:t>побудову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незалежної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радянської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соціалістичної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держави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b="1" dirty="0" smtClean="0">
                <a:effectLst/>
              </a:rPr>
              <a:t>У 1962-1965 </a:t>
            </a:r>
            <a:r>
              <a:rPr lang="ru-RU" b="1" dirty="0" err="1" smtClean="0">
                <a:effectLst/>
              </a:rPr>
              <a:t>рр</a:t>
            </a:r>
            <a:r>
              <a:rPr lang="ru-RU" b="1" dirty="0" smtClean="0">
                <a:effectLst/>
              </a:rPr>
              <a:t>.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було</a:t>
            </a:r>
            <a:r>
              <a:rPr lang="ru-RU" dirty="0" smtClean="0">
                <a:effectLst/>
              </a:rPr>
              <a:t> проведено </a:t>
            </a:r>
            <a:r>
              <a:rPr lang="ru-RU" dirty="0" err="1" smtClean="0">
                <a:effectLst/>
              </a:rPr>
              <a:t>судові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процеси</a:t>
            </a:r>
            <a:r>
              <a:rPr lang="ru-RU" dirty="0" smtClean="0">
                <a:effectLst/>
              </a:rPr>
              <a:t> над </a:t>
            </a:r>
            <a:r>
              <a:rPr lang="ru-RU" dirty="0" err="1" smtClean="0">
                <a:effectLst/>
              </a:rPr>
              <a:t>активними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дисидентами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 err="1" smtClean="0">
                <a:effectLst/>
              </a:rPr>
              <a:t>Репресії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були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проти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П.Григоренка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І.СвітличногоЮ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П.Заливахи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В.Мороза</a:t>
            </a:r>
            <a:r>
              <a:rPr lang="ru-RU" dirty="0" smtClean="0">
                <a:effectLst/>
              </a:rPr>
              <a:t>…</a:t>
            </a:r>
          </a:p>
          <a:p>
            <a:r>
              <a:rPr lang="ru-RU" b="1" dirty="0" smtClean="0">
                <a:effectLst/>
              </a:rPr>
              <a:t>У </a:t>
            </a:r>
            <a:r>
              <a:rPr lang="ru-RU" b="1" dirty="0" err="1" smtClean="0">
                <a:effectLst/>
              </a:rPr>
              <a:t>травні</a:t>
            </a:r>
            <a:r>
              <a:rPr lang="ru-RU" b="1" dirty="0" smtClean="0">
                <a:effectLst/>
              </a:rPr>
              <a:t> 1961 р. у </a:t>
            </a:r>
            <a:r>
              <a:rPr lang="ru-RU" b="1" dirty="0" err="1" smtClean="0">
                <a:effectLst/>
              </a:rPr>
              <a:t>Львові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почався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закритий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судовий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процес</a:t>
            </a:r>
            <a:r>
              <a:rPr lang="ru-RU" dirty="0" smtClean="0">
                <a:effectLst/>
              </a:rPr>
              <a:t> над УРСС.</a:t>
            </a:r>
          </a:p>
          <a:p>
            <a:r>
              <a:rPr lang="ru-RU" dirty="0" smtClean="0"/>
              <a:t>Суд засудив Л. </a:t>
            </a:r>
            <a:r>
              <a:rPr lang="ru-RU" dirty="0" err="1" smtClean="0"/>
              <a:t>Лукяненка</a:t>
            </a:r>
            <a:r>
              <a:rPr lang="ru-RU" dirty="0" smtClean="0"/>
              <a:t> до </a:t>
            </a:r>
            <a:r>
              <a:rPr lang="ru-RU" dirty="0" err="1" smtClean="0"/>
              <a:t>розстрілу</a:t>
            </a:r>
            <a:r>
              <a:rPr lang="ru-RU" dirty="0" smtClean="0"/>
              <a:t>. </a:t>
            </a:r>
            <a:r>
              <a:rPr lang="ru-RU" dirty="0" err="1" smtClean="0"/>
              <a:t>Вирок</a:t>
            </a:r>
            <a:r>
              <a:rPr lang="ru-RU" dirty="0" smtClean="0"/>
              <a:t> </a:t>
            </a:r>
            <a:r>
              <a:rPr lang="ru-RU" dirty="0" err="1" smtClean="0"/>
              <a:t>замінили</a:t>
            </a:r>
            <a:r>
              <a:rPr lang="ru-RU" dirty="0" smtClean="0"/>
              <a:t> 15 роками </a:t>
            </a:r>
            <a:r>
              <a:rPr lang="ru-RU" dirty="0" err="1" smtClean="0"/>
              <a:t>позбавлення</a:t>
            </a:r>
            <a:r>
              <a:rPr lang="ru-RU" dirty="0" smtClean="0"/>
              <a:t> </a:t>
            </a:r>
            <a:r>
              <a:rPr lang="ru-RU" dirty="0" err="1" smtClean="0"/>
              <a:t>волі</a:t>
            </a:r>
            <a:r>
              <a:rPr lang="ru-RU" dirty="0" smtClean="0"/>
              <a:t>.</a:t>
            </a:r>
          </a:p>
          <a:p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Відповіддю</a:t>
            </a:r>
            <a:r>
              <a:rPr lang="ru-RU" dirty="0" smtClean="0">
                <a:effectLst/>
              </a:rPr>
              <a:t> на </a:t>
            </a:r>
            <a:r>
              <a:rPr lang="ru-RU" dirty="0" err="1" smtClean="0">
                <a:effectLst/>
              </a:rPr>
              <a:t>арешти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дисидентів</a:t>
            </a:r>
            <a:r>
              <a:rPr lang="ru-RU" dirty="0" smtClean="0">
                <a:effectLst/>
              </a:rPr>
              <a:t> стала </a:t>
            </a:r>
            <a:r>
              <a:rPr lang="ru-RU" dirty="0" err="1" smtClean="0">
                <a:effectLst/>
              </a:rPr>
              <a:t>стаття</a:t>
            </a:r>
            <a:r>
              <a:rPr lang="ru-RU" dirty="0" smtClean="0">
                <a:effectLst/>
              </a:rPr>
              <a:t>  </a:t>
            </a:r>
            <a:r>
              <a:rPr lang="ru-RU" dirty="0" err="1" smtClean="0">
                <a:effectLst/>
              </a:rPr>
              <a:t>І.</a:t>
            </a:r>
            <a:r>
              <a:rPr lang="ru-RU" b="1" dirty="0" err="1" smtClean="0">
                <a:effectLst/>
              </a:rPr>
              <a:t>Дзюби</a:t>
            </a:r>
            <a:r>
              <a:rPr lang="ru-RU" b="1" dirty="0" smtClean="0">
                <a:effectLst/>
              </a:rPr>
              <a:t> «</a:t>
            </a:r>
            <a:r>
              <a:rPr lang="ru-RU" b="1" dirty="0" err="1" smtClean="0">
                <a:effectLst/>
              </a:rPr>
              <a:t>Інтернаціоналізм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чи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русифікація</a:t>
            </a:r>
            <a:r>
              <a:rPr lang="ru-RU" b="1" dirty="0" smtClean="0">
                <a:effectLst/>
              </a:rPr>
              <a:t>?»</a:t>
            </a:r>
            <a:r>
              <a:rPr lang="ru-RU" dirty="0" smtClean="0">
                <a:effectLst/>
              </a:rPr>
              <a:t> (1965 р.)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5528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764704"/>
            <a:ext cx="64624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Шестидесятники</a:t>
            </a:r>
            <a:endParaRPr lang="ru-RU" sz="3600" dirty="0" smtClean="0"/>
          </a:p>
          <a:p>
            <a:r>
              <a:rPr lang="ru-RU" sz="2400" b="1" dirty="0" smtClean="0">
                <a:effectLst/>
              </a:rPr>
              <a:t>Шестидесятники —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молоде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покоління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талановитих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літераторів</a:t>
            </a:r>
            <a:r>
              <a:rPr lang="ru-RU" sz="2400" dirty="0" smtClean="0">
                <a:effectLst/>
              </a:rPr>
              <a:t> і </a:t>
            </a:r>
            <a:r>
              <a:rPr lang="ru-RU" sz="2400" dirty="0" err="1" smtClean="0">
                <a:effectLst/>
              </a:rPr>
              <a:t>митців</a:t>
            </a:r>
            <a:r>
              <a:rPr lang="ru-RU" sz="2400" dirty="0" smtClean="0">
                <a:effectLst/>
              </a:rPr>
              <a:t>, </a:t>
            </a:r>
            <a:r>
              <a:rPr lang="ru-RU" sz="2400" dirty="0" err="1" smtClean="0">
                <a:effectLst/>
              </a:rPr>
              <a:t>які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здобули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визнання</a:t>
            </a:r>
            <a:r>
              <a:rPr lang="ru-RU" sz="2400" dirty="0" smtClean="0">
                <a:effectLst/>
              </a:rPr>
              <a:t> не </a:t>
            </a:r>
            <a:r>
              <a:rPr lang="ru-RU" sz="2400" dirty="0" err="1" smtClean="0">
                <a:effectLst/>
              </a:rPr>
              <a:t>тільки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творчою</a:t>
            </a:r>
            <a:r>
              <a:rPr lang="ru-RU" sz="2400" dirty="0" smtClean="0">
                <a:effectLst/>
              </a:rPr>
              <a:t>, а й </a:t>
            </a:r>
            <a:r>
              <a:rPr lang="ru-RU" sz="2400" dirty="0" err="1" smtClean="0">
                <a:effectLst/>
              </a:rPr>
              <a:t>громадською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діяльністю</a:t>
            </a:r>
            <a:r>
              <a:rPr lang="ru-RU" sz="2400" dirty="0" smtClean="0">
                <a:effectLst/>
              </a:rPr>
              <a:t>. </a:t>
            </a:r>
            <a:r>
              <a:rPr lang="ru-RU" sz="2400" dirty="0" err="1" smtClean="0">
                <a:effectLst/>
              </a:rPr>
              <a:t>Сприйнявши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десталінізацію</a:t>
            </a:r>
            <a:r>
              <a:rPr lang="ru-RU" sz="2400" dirty="0" smtClean="0">
                <a:effectLst/>
              </a:rPr>
              <a:t> як початок </a:t>
            </a:r>
            <a:r>
              <a:rPr lang="ru-RU" sz="2400" dirty="0" err="1" smtClean="0">
                <a:effectLst/>
              </a:rPr>
              <a:t>оздоровлення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радянського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суспільства</a:t>
            </a:r>
            <a:r>
              <a:rPr lang="ru-RU" sz="2400" dirty="0" smtClean="0">
                <a:effectLst/>
              </a:rPr>
              <a:t>, вони </a:t>
            </a:r>
            <a:r>
              <a:rPr lang="ru-RU" sz="2400" dirty="0" err="1" smtClean="0">
                <a:effectLst/>
              </a:rPr>
              <a:t>намагалися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зробити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якомога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більше</a:t>
            </a:r>
            <a:r>
              <a:rPr lang="ru-RU" sz="2400" dirty="0" smtClean="0">
                <a:effectLst/>
              </a:rPr>
              <a:t> для </a:t>
            </a:r>
            <a:r>
              <a:rPr lang="ru-RU" sz="2400" dirty="0" err="1" smtClean="0">
                <a:effectLst/>
              </a:rPr>
              <a:t>оновлення</a:t>
            </a:r>
            <a:r>
              <a:rPr lang="ru-RU" sz="2400" dirty="0" smtClean="0">
                <a:effectLst/>
              </a:rPr>
              <a:t>, </a:t>
            </a:r>
            <a:r>
              <a:rPr lang="ru-RU" sz="2400" dirty="0" err="1" smtClean="0">
                <a:effectLst/>
              </a:rPr>
              <a:t>олюднення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всіх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сторін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суспільного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життя</a:t>
            </a:r>
            <a:r>
              <a:rPr lang="ru-RU" sz="2400" dirty="0" smtClean="0">
                <a:effectLst/>
              </a:rPr>
              <a:t>. </a:t>
            </a:r>
            <a:r>
              <a:rPr lang="ru-RU" sz="2400" dirty="0" err="1" smtClean="0">
                <a:effectLst/>
              </a:rPr>
              <a:t>Організаційною</a:t>
            </a:r>
            <a:r>
              <a:rPr lang="ru-RU" sz="2400" dirty="0" smtClean="0">
                <a:effectLst/>
              </a:rPr>
              <a:t> формою </a:t>
            </a:r>
            <a:r>
              <a:rPr lang="ru-RU" sz="2400" dirty="0" err="1" smtClean="0">
                <a:effectLst/>
              </a:rPr>
              <a:t>руху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шестидесятників</a:t>
            </a:r>
            <a:r>
              <a:rPr lang="ru-RU" sz="2400" dirty="0" smtClean="0">
                <a:effectLst/>
              </a:rPr>
              <a:t> стали: клуб «</a:t>
            </a:r>
            <a:r>
              <a:rPr lang="ru-RU" sz="2400" dirty="0" err="1" smtClean="0">
                <a:effectLst/>
              </a:rPr>
              <a:t>Сучасник</a:t>
            </a:r>
            <a:r>
              <a:rPr lang="ru-RU" sz="2400" dirty="0" smtClean="0">
                <a:effectLst/>
              </a:rPr>
              <a:t>» (</a:t>
            </a:r>
            <a:r>
              <a:rPr lang="ru-RU" sz="2400" dirty="0" err="1" smtClean="0">
                <a:effectLst/>
              </a:rPr>
              <a:t>Київ</a:t>
            </a:r>
            <a:r>
              <a:rPr lang="ru-RU" sz="2400" dirty="0" smtClean="0">
                <a:effectLst/>
              </a:rPr>
              <a:t>, 1959), клуб «</a:t>
            </a:r>
            <a:r>
              <a:rPr lang="ru-RU" sz="2400" dirty="0" err="1" smtClean="0">
                <a:effectLst/>
              </a:rPr>
              <a:t>Пролісок</a:t>
            </a:r>
            <a:r>
              <a:rPr lang="ru-RU" sz="2400" dirty="0" smtClean="0">
                <a:effectLst/>
              </a:rPr>
              <a:t>» (</a:t>
            </a:r>
            <a:r>
              <a:rPr lang="ru-RU" sz="2400" dirty="0" err="1" smtClean="0">
                <a:effectLst/>
              </a:rPr>
              <a:t>Львів</a:t>
            </a:r>
            <a:r>
              <a:rPr lang="ru-RU" sz="2400" dirty="0" smtClean="0">
                <a:effectLst/>
              </a:rPr>
              <a:t>, 1962); а </a:t>
            </a:r>
            <a:r>
              <a:rPr lang="ru-RU" sz="2400" dirty="0" err="1" smtClean="0">
                <a:effectLst/>
              </a:rPr>
              <a:t>також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творчі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осередки</a:t>
            </a:r>
            <a:r>
              <a:rPr lang="ru-RU" sz="2400" dirty="0" smtClean="0">
                <a:effectLst/>
              </a:rPr>
              <a:t> в </a:t>
            </a:r>
            <a:r>
              <a:rPr lang="ru-RU" sz="2400" dirty="0" err="1" smtClean="0">
                <a:effectLst/>
              </a:rPr>
              <a:t>Одесі</a:t>
            </a:r>
            <a:r>
              <a:rPr lang="ru-RU" sz="2400" dirty="0" smtClean="0">
                <a:effectLst/>
              </a:rPr>
              <a:t>, </a:t>
            </a:r>
            <a:r>
              <a:rPr lang="ru-RU" sz="2400" dirty="0" err="1" smtClean="0">
                <a:effectLst/>
              </a:rPr>
              <a:t>Запоріжжі</a:t>
            </a:r>
            <a:r>
              <a:rPr lang="ru-RU" sz="2400" dirty="0" smtClean="0">
                <a:effectLst/>
              </a:rPr>
              <a:t>,   </a:t>
            </a:r>
            <a:r>
              <a:rPr lang="ru-RU" sz="2400" dirty="0" err="1" smtClean="0">
                <a:effectLst/>
              </a:rPr>
              <a:t>Дніпропетровську</a:t>
            </a:r>
            <a:r>
              <a:rPr lang="ru-RU" sz="2400" dirty="0" smtClean="0">
                <a:effectLst/>
              </a:rPr>
              <a:t> та </a:t>
            </a:r>
            <a:r>
              <a:rPr lang="ru-RU" sz="2400" dirty="0" err="1" smtClean="0">
                <a:effectLst/>
              </a:rPr>
              <a:t>інших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містах</a:t>
            </a:r>
            <a:r>
              <a:rPr lang="ru-RU" sz="2400" dirty="0" smtClean="0">
                <a:effectLst/>
              </a:rPr>
              <a:t>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8455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100rik.com.ua/wp-content/uploads/2013/11/Vidlig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56" y="908720"/>
            <a:ext cx="8230139" cy="508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684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492896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Подготовила ученица 11Б класса </a:t>
            </a:r>
          </a:p>
          <a:p>
            <a:pPr algn="ctr"/>
            <a:r>
              <a:rPr lang="ru-RU" sz="3600" dirty="0" err="1" smtClean="0"/>
              <a:t>Линник</a:t>
            </a:r>
            <a:r>
              <a:rPr lang="ru-RU" sz="3600" dirty="0" smtClean="0"/>
              <a:t> Алина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6722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585" y="2060848"/>
            <a:ext cx="8136904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effectLst/>
              </a:rPr>
              <a:t>5 </a:t>
            </a:r>
            <a:r>
              <a:rPr lang="ru-RU" sz="2400" b="1" dirty="0" err="1" smtClean="0">
                <a:effectLst/>
              </a:rPr>
              <a:t>березня</a:t>
            </a:r>
            <a:r>
              <a:rPr lang="ru-RU" sz="2400" b="1" dirty="0" smtClean="0">
                <a:effectLst/>
              </a:rPr>
              <a:t> 1953 р. помер </a:t>
            </a:r>
            <a:r>
              <a:rPr lang="ru-RU" sz="2400" b="1" dirty="0" err="1" smtClean="0">
                <a:effectLst/>
              </a:rPr>
              <a:t>Й.Сталін</a:t>
            </a:r>
            <a:r>
              <a:rPr lang="ru-RU" sz="2400" b="1" dirty="0" smtClean="0">
                <a:effectLst/>
              </a:rPr>
              <a:t>.</a:t>
            </a:r>
            <a:r>
              <a:rPr lang="ru-RU" sz="2400" dirty="0" smtClean="0">
                <a:effectLst/>
              </a:rPr>
              <a:t> У </a:t>
            </a:r>
            <a:r>
              <a:rPr lang="ru-RU" sz="2400" dirty="0" err="1" smtClean="0">
                <a:effectLst/>
              </a:rPr>
              <a:t>результаті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формується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тимчасове</a:t>
            </a:r>
            <a:r>
              <a:rPr lang="ru-RU" sz="2400" dirty="0" smtClean="0">
                <a:effectLst/>
              </a:rPr>
              <a:t> «</a:t>
            </a:r>
            <a:r>
              <a:rPr lang="ru-RU" sz="2400" dirty="0" err="1" smtClean="0">
                <a:effectLst/>
              </a:rPr>
              <a:t>колективне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керівництво</a:t>
            </a:r>
            <a:r>
              <a:rPr lang="ru-RU" sz="2400" dirty="0" smtClean="0">
                <a:effectLst/>
              </a:rPr>
              <a:t>» – </a:t>
            </a:r>
            <a:r>
              <a:rPr lang="ru-RU" sz="2400" dirty="0" err="1" smtClean="0">
                <a:effectLst/>
              </a:rPr>
              <a:t>розподіл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найвищих</a:t>
            </a:r>
            <a:r>
              <a:rPr lang="ru-RU" sz="2400" dirty="0" smtClean="0">
                <a:effectLst/>
              </a:rPr>
              <a:t> посад </a:t>
            </a:r>
            <a:r>
              <a:rPr lang="ru-RU" sz="2400" dirty="0" err="1" smtClean="0">
                <a:effectLst/>
              </a:rPr>
              <a:t>між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найближчими</a:t>
            </a:r>
            <a:r>
              <a:rPr lang="ru-RU" sz="2400" dirty="0" smtClean="0">
                <a:effectLst/>
              </a:rPr>
              <a:t> соратниками </a:t>
            </a:r>
            <a:r>
              <a:rPr lang="ru-RU" sz="2400" dirty="0" err="1" smtClean="0">
                <a:effectLst/>
              </a:rPr>
              <a:t>Й.Сталіна</a:t>
            </a:r>
            <a:r>
              <a:rPr lang="ru-RU" sz="2400" dirty="0" smtClean="0">
                <a:effectLst/>
              </a:rPr>
              <a:t> (</a:t>
            </a:r>
            <a:r>
              <a:rPr lang="ru-RU" sz="2400" dirty="0" err="1" smtClean="0">
                <a:effectLst/>
              </a:rPr>
              <a:t>Г.Маленков</a:t>
            </a:r>
            <a:r>
              <a:rPr lang="ru-RU" sz="2400" dirty="0" smtClean="0">
                <a:effectLst/>
              </a:rPr>
              <a:t> – голова Ради </a:t>
            </a:r>
            <a:r>
              <a:rPr lang="ru-RU" sz="2400" dirty="0" err="1" smtClean="0">
                <a:effectLst/>
              </a:rPr>
              <a:t>Міністрів</a:t>
            </a:r>
            <a:r>
              <a:rPr lang="ru-RU" sz="2400" dirty="0" smtClean="0">
                <a:effectLst/>
              </a:rPr>
              <a:t> СРСР, </a:t>
            </a:r>
            <a:r>
              <a:rPr lang="ru-RU" sz="2400" b="1" dirty="0" err="1" smtClean="0">
                <a:effectLst/>
              </a:rPr>
              <a:t>М.Хрущов</a:t>
            </a:r>
            <a:r>
              <a:rPr lang="ru-RU" sz="2400" b="1" dirty="0" smtClean="0">
                <a:effectLst/>
              </a:rPr>
              <a:t> – перший </a:t>
            </a:r>
            <a:r>
              <a:rPr lang="ru-RU" sz="2400" b="1" dirty="0" err="1" smtClean="0">
                <a:effectLst/>
              </a:rPr>
              <a:t>секретар</a:t>
            </a:r>
            <a:r>
              <a:rPr lang="ru-RU" sz="2400" b="1" dirty="0" smtClean="0">
                <a:effectLst/>
              </a:rPr>
              <a:t> ЦК КПРС</a:t>
            </a:r>
            <a:r>
              <a:rPr lang="ru-RU" sz="2400" dirty="0" smtClean="0">
                <a:effectLst/>
              </a:rPr>
              <a:t>, </a:t>
            </a:r>
            <a:r>
              <a:rPr lang="ru-RU" sz="2400" dirty="0" err="1" smtClean="0">
                <a:effectLst/>
              </a:rPr>
              <a:t>Л.Берія</a:t>
            </a:r>
            <a:r>
              <a:rPr lang="ru-RU" sz="2400" dirty="0" smtClean="0">
                <a:effectLst/>
              </a:rPr>
              <a:t> – голова </a:t>
            </a:r>
            <a:r>
              <a:rPr lang="ru-RU" sz="2400" dirty="0" err="1" smtClean="0">
                <a:effectLst/>
              </a:rPr>
              <a:t>Міністерства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внутрішніх</a:t>
            </a:r>
            <a:r>
              <a:rPr lang="ru-RU" sz="2400" dirty="0" smtClean="0">
                <a:effectLst/>
              </a:rPr>
              <a:t> справ і </a:t>
            </a:r>
            <a:r>
              <a:rPr lang="ru-RU" sz="2400" dirty="0" err="1" smtClean="0">
                <a:effectLst/>
              </a:rPr>
              <a:t>держбезпеки</a:t>
            </a:r>
            <a:r>
              <a:rPr lang="ru-RU" sz="2400" dirty="0" smtClean="0">
                <a:effectLst/>
              </a:rPr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9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04719"/>
            <a:ext cx="756084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/>
              <a:t>Боротьба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владу</a:t>
            </a:r>
            <a:r>
              <a:rPr lang="ru-RU" sz="2000" b="1" dirty="0" smtClean="0"/>
              <a:t>, у </a:t>
            </a:r>
            <a:r>
              <a:rPr lang="ru-RU" sz="2000" b="1" dirty="0" err="1" smtClean="0"/>
              <a:t>результаті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якої</a:t>
            </a:r>
            <a:r>
              <a:rPr lang="ru-RU" sz="2000" b="1" dirty="0" smtClean="0"/>
              <a:t> перемогу </a:t>
            </a:r>
            <a:r>
              <a:rPr lang="ru-RU" sz="2000" b="1" dirty="0" err="1" smtClean="0"/>
              <a:t>отримав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М.Хрущов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5"/>
            <a:ext cx="32753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effectLst/>
              </a:rPr>
              <a:t>26 </a:t>
            </a:r>
            <a:r>
              <a:rPr lang="ru-RU" sz="2000" dirty="0" err="1" smtClean="0">
                <a:effectLst/>
              </a:rPr>
              <a:t>червня</a:t>
            </a:r>
            <a:r>
              <a:rPr lang="ru-RU" sz="2000" dirty="0" smtClean="0">
                <a:effectLst/>
              </a:rPr>
              <a:t> 1953 р. </a:t>
            </a:r>
            <a:r>
              <a:rPr lang="ru-RU" sz="2000" dirty="0" err="1" smtClean="0">
                <a:effectLst/>
              </a:rPr>
              <a:t>був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заарештований</a:t>
            </a:r>
            <a:r>
              <a:rPr lang="ru-RU" sz="2000" dirty="0" smtClean="0">
                <a:effectLst/>
              </a:rPr>
              <a:t> і </a:t>
            </a:r>
            <a:r>
              <a:rPr lang="ru-RU" sz="2000" dirty="0" err="1" smtClean="0">
                <a:effectLst/>
              </a:rPr>
              <a:t>страчений</a:t>
            </a:r>
            <a:r>
              <a:rPr lang="ru-RU" sz="2000" dirty="0" smtClean="0">
                <a:effectLst/>
              </a:rPr>
              <a:t> Л. </a:t>
            </a:r>
            <a:r>
              <a:rPr lang="ru-RU" sz="2000" dirty="0" err="1" smtClean="0">
                <a:effectLst/>
              </a:rPr>
              <a:t>Берія</a:t>
            </a:r>
            <a:r>
              <a:rPr lang="ru-RU" sz="2000" dirty="0" smtClean="0">
                <a:effectLst/>
              </a:rPr>
              <a:t> за </a:t>
            </a:r>
            <a:r>
              <a:rPr lang="ru-RU" sz="2000" dirty="0" err="1" smtClean="0">
                <a:effectLst/>
              </a:rPr>
              <a:t>звинуваченням</a:t>
            </a:r>
            <a:r>
              <a:rPr lang="ru-RU" sz="2000" dirty="0" smtClean="0">
                <a:effectLst/>
              </a:rPr>
              <a:t> у </a:t>
            </a:r>
            <a:r>
              <a:rPr lang="ru-RU" sz="2000" dirty="0" err="1" smtClean="0">
                <a:effectLst/>
              </a:rPr>
              <a:t>шпигунстві</a:t>
            </a:r>
            <a:r>
              <a:rPr lang="ru-RU" sz="2000" dirty="0" smtClean="0">
                <a:effectLst/>
              </a:rPr>
              <a:t> й </a:t>
            </a:r>
            <a:r>
              <a:rPr lang="ru-RU" sz="2000" dirty="0" err="1" smtClean="0">
                <a:effectLst/>
              </a:rPr>
              <a:t>підготовці</a:t>
            </a:r>
            <a:r>
              <a:rPr lang="ru-RU" sz="2000" dirty="0" smtClean="0">
                <a:effectLst/>
              </a:rPr>
              <a:t> державного перевороту.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effectLst/>
              </a:rPr>
              <a:t>В 1953 – 1955 </a:t>
            </a:r>
            <a:r>
              <a:rPr lang="ru-RU" sz="2000" dirty="0" err="1" smtClean="0">
                <a:effectLst/>
              </a:rPr>
              <a:t>рр</a:t>
            </a:r>
            <a:r>
              <a:rPr lang="ru-RU" sz="2000" dirty="0" smtClean="0">
                <a:effectLst/>
              </a:rPr>
              <a:t>. </a:t>
            </a:r>
            <a:r>
              <a:rPr lang="ru-RU" sz="2000" dirty="0" err="1" smtClean="0">
                <a:effectLst/>
              </a:rPr>
              <a:t>зроблено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спробу</a:t>
            </a:r>
            <a:r>
              <a:rPr lang="ru-RU" sz="2000" dirty="0" smtClean="0">
                <a:effectLst/>
              </a:rPr>
              <a:t> перейти </a:t>
            </a:r>
            <a:r>
              <a:rPr lang="ru-RU" sz="2000" dirty="0" err="1" smtClean="0">
                <a:effectLst/>
              </a:rPr>
              <a:t>від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тоталітарной</a:t>
            </a:r>
            <a:r>
              <a:rPr lang="ru-RU" sz="2000" dirty="0" smtClean="0">
                <a:effectLst/>
              </a:rPr>
              <a:t> до авторитарной </a:t>
            </a:r>
            <a:r>
              <a:rPr lang="ru-RU" sz="2000" dirty="0" err="1" smtClean="0">
                <a:effectLst/>
              </a:rPr>
              <a:t>форми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правління</a:t>
            </a:r>
            <a:r>
              <a:rPr lang="ru-RU" sz="2000" dirty="0" smtClean="0">
                <a:effectLst/>
              </a:rPr>
              <a:t>. З </a:t>
            </a:r>
            <a:r>
              <a:rPr lang="ru-RU" sz="2000" dirty="0" err="1" smtClean="0">
                <a:effectLst/>
              </a:rPr>
              <a:t>ініціативи</a:t>
            </a:r>
            <a:r>
              <a:rPr lang="ru-RU" sz="2000" dirty="0" smtClean="0">
                <a:effectLst/>
              </a:rPr>
              <a:t> Маленкова поставлено </a:t>
            </a:r>
            <a:r>
              <a:rPr lang="ru-RU" sz="2000" dirty="0" err="1" smtClean="0">
                <a:effectLst/>
              </a:rPr>
              <a:t>питання</a:t>
            </a:r>
            <a:r>
              <a:rPr lang="ru-RU" sz="2000" dirty="0" smtClean="0">
                <a:effectLst/>
              </a:rPr>
              <a:t> про </a:t>
            </a:r>
            <a:r>
              <a:rPr lang="ru-RU" sz="2000" dirty="0" err="1" smtClean="0">
                <a:effectLst/>
              </a:rPr>
              <a:t>необхідність”припинення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політики</a:t>
            </a:r>
            <a:r>
              <a:rPr lang="ru-RU" sz="2000" dirty="0" smtClean="0">
                <a:effectLst/>
              </a:rPr>
              <a:t> культу особи</a:t>
            </a:r>
            <a:r>
              <a:rPr lang="ru-RU" dirty="0" smtClean="0">
                <a:effectLst/>
              </a:rPr>
              <a:t>”</a:t>
            </a:r>
            <a:endParaRPr lang="ru-RU" dirty="0">
              <a:effectLst/>
            </a:endParaRPr>
          </a:p>
        </p:txBody>
      </p:sp>
      <p:pic>
        <p:nvPicPr>
          <p:cNvPr id="2050" name="Picture 2" descr="http://i100rik.com.ua/wp-content/uploads/2013/11/Vidli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268760"/>
            <a:ext cx="4836765" cy="4440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0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100rik.com.ua/wp-content/uploads/2013/11/Vidlig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2296" r="1106"/>
          <a:stretch/>
        </p:blipFill>
        <p:spPr bwMode="auto">
          <a:xfrm>
            <a:off x="831775" y="97970"/>
            <a:ext cx="7016825" cy="41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100rik.com.ua/wp-content/uploads/2013/11/Vidliga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" b="3004"/>
          <a:stretch/>
        </p:blipFill>
        <p:spPr bwMode="auto">
          <a:xfrm>
            <a:off x="831775" y="4254488"/>
            <a:ext cx="7016825" cy="31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6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6632"/>
            <a:ext cx="74168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</a:rPr>
              <a:t>19 лютого 1954 р. -</a:t>
            </a:r>
            <a:r>
              <a:rPr lang="ru-RU" dirty="0" smtClean="0">
                <a:effectLst/>
              </a:rPr>
              <a:t> указ </a:t>
            </a:r>
            <a:r>
              <a:rPr lang="ru-RU" dirty="0" err="1" smtClean="0">
                <a:effectLst/>
              </a:rPr>
              <a:t>Президії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Верховної</a:t>
            </a:r>
            <a:r>
              <a:rPr lang="ru-RU" dirty="0" smtClean="0">
                <a:effectLst/>
              </a:rPr>
              <a:t> Ради СРСР на честь 300-річчя </a:t>
            </a:r>
            <a:r>
              <a:rPr lang="ru-RU" dirty="0" err="1" smtClean="0">
                <a:effectLst/>
              </a:rPr>
              <a:t>возз</a:t>
            </a:r>
            <a:r>
              <a:rPr lang="ru-RU" dirty="0" smtClean="0">
                <a:effectLst/>
              </a:rPr>
              <a:t> ‘</a:t>
            </a:r>
            <a:r>
              <a:rPr lang="ru-RU" dirty="0" err="1" smtClean="0">
                <a:effectLst/>
              </a:rPr>
              <a:t>єднання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України</a:t>
            </a:r>
            <a:r>
              <a:rPr lang="ru-RU" dirty="0" smtClean="0">
                <a:effectLst/>
              </a:rPr>
              <a:t> з </a:t>
            </a:r>
            <a:r>
              <a:rPr lang="ru-RU" dirty="0" err="1" smtClean="0">
                <a:effectLst/>
              </a:rPr>
              <a:t>Росією</a:t>
            </a:r>
            <a:r>
              <a:rPr lang="ru-RU" dirty="0" smtClean="0">
                <a:effectLst/>
              </a:rPr>
              <a:t> </a:t>
            </a:r>
            <a:r>
              <a:rPr lang="ru-RU" b="1" dirty="0" smtClean="0">
                <a:effectLst/>
              </a:rPr>
              <a:t>«Про передачу </a:t>
            </a:r>
            <a:r>
              <a:rPr lang="ru-RU" b="1" dirty="0" err="1" smtClean="0">
                <a:effectLst/>
              </a:rPr>
              <a:t>Кримської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області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зі</a:t>
            </a:r>
            <a:r>
              <a:rPr lang="ru-RU" b="1" dirty="0" smtClean="0">
                <a:effectLst/>
              </a:rPr>
              <a:t> складу РРФСР до складу УРСР»,</a:t>
            </a:r>
            <a:r>
              <a:rPr lang="ru-RU" dirty="0" smtClean="0">
                <a:effectLst/>
              </a:rPr>
              <a:t> «</a:t>
            </a:r>
            <a:r>
              <a:rPr lang="ru-RU" dirty="0" err="1" smtClean="0">
                <a:effectLst/>
              </a:rPr>
              <a:t>враховуючи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спільність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економіки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територіальну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близькість</a:t>
            </a:r>
            <a:r>
              <a:rPr lang="ru-RU" dirty="0" smtClean="0">
                <a:effectLst/>
              </a:rPr>
              <a:t> і </a:t>
            </a:r>
            <a:r>
              <a:rPr lang="ru-RU" dirty="0" err="1" smtClean="0">
                <a:effectLst/>
              </a:rPr>
              <a:t>тісні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господарські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зв’язки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між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Кримською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областю</a:t>
            </a:r>
            <a:r>
              <a:rPr lang="ru-RU" dirty="0" smtClean="0">
                <a:effectLst/>
              </a:rPr>
              <a:t> і </a:t>
            </a:r>
            <a:r>
              <a:rPr lang="ru-RU" dirty="0" err="1" smtClean="0">
                <a:effectLst/>
              </a:rPr>
              <a:t>Українською</a:t>
            </a:r>
            <a:r>
              <a:rPr lang="ru-RU" dirty="0" smtClean="0">
                <a:effectLst/>
              </a:rPr>
              <a:t> </a:t>
            </a:r>
            <a:r>
              <a:rPr lang="en-US" dirty="0" smtClean="0">
                <a:effectLst/>
              </a:rPr>
              <a:t>PCP».</a:t>
            </a:r>
          </a:p>
          <a:p>
            <a:pPr algn="ctr"/>
            <a:endParaRPr lang="ru-RU" b="1" dirty="0" smtClean="0">
              <a:effectLst/>
            </a:endParaRPr>
          </a:p>
          <a:p>
            <a:pPr algn="ctr"/>
            <a:r>
              <a:rPr lang="en-US" sz="2400" b="1" dirty="0" smtClean="0">
                <a:effectLst/>
              </a:rPr>
              <a:t>7 </a:t>
            </a:r>
            <a:r>
              <a:rPr lang="ru-RU" sz="2400" b="1" dirty="0" err="1" smtClean="0">
                <a:effectLst/>
              </a:rPr>
              <a:t>січня</a:t>
            </a:r>
            <a:r>
              <a:rPr lang="ru-RU" sz="2400" b="1" dirty="0" smtClean="0">
                <a:effectLst/>
              </a:rPr>
              <a:t> 1954 р. </a:t>
            </a:r>
            <a:r>
              <a:rPr lang="ru-RU" sz="2400" b="1" dirty="0" err="1" smtClean="0">
                <a:effectLst/>
              </a:rPr>
              <a:t>була</a:t>
            </a:r>
            <a:r>
              <a:rPr lang="ru-RU" sz="2400" b="1" dirty="0" smtClean="0">
                <a:effectLst/>
              </a:rPr>
              <a:t> створена </a:t>
            </a:r>
            <a:r>
              <a:rPr lang="ru-RU" sz="2400" b="1" dirty="0" err="1" smtClean="0">
                <a:effectLst/>
              </a:rPr>
              <a:t>Черкаська</a:t>
            </a:r>
            <a:r>
              <a:rPr lang="ru-RU" sz="2400" b="1" dirty="0" smtClean="0">
                <a:effectLst/>
              </a:rPr>
              <a:t> область УРСР.</a:t>
            </a:r>
            <a:endParaRPr lang="ru-RU" sz="2400" dirty="0">
              <a:effectLst/>
            </a:endParaRPr>
          </a:p>
        </p:txBody>
      </p:sp>
      <p:pic>
        <p:nvPicPr>
          <p:cNvPr id="4098" name="Picture 2" descr="http://i100rik.com.ua/wp-content/uploads/2013/11/Vidlig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78"/>
            <a:ext cx="615315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7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66935"/>
            <a:ext cx="7560840" cy="56323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/>
              </a:rPr>
              <a:t>3 1956 – 1959 </a:t>
            </a:r>
            <a:r>
              <a:rPr lang="ru-RU" sz="2400" dirty="0" err="1" smtClean="0">
                <a:effectLst/>
              </a:rPr>
              <a:t>рр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було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реабілітировано</a:t>
            </a:r>
            <a:r>
              <a:rPr lang="ru-RU" sz="2400" dirty="0" smtClean="0">
                <a:effectLst/>
              </a:rPr>
              <a:t> 250 тис. </a:t>
            </a:r>
            <a:r>
              <a:rPr lang="ru-RU" sz="2400" dirty="0" err="1" smtClean="0">
                <a:effectLst/>
              </a:rPr>
              <a:t>осіб</a:t>
            </a:r>
            <a:endParaRPr lang="ru-RU" sz="2400" dirty="0" smtClean="0">
              <a:effectLst/>
            </a:endParaRPr>
          </a:p>
          <a:p>
            <a:pPr algn="ctr"/>
            <a:r>
              <a:rPr lang="ru-RU" sz="2400" b="1" dirty="0" smtClean="0"/>
              <a:t>ОПІР ДЕСТАЛІНІЗАЦІЇ</a:t>
            </a:r>
            <a:endParaRPr lang="ru-RU" sz="2400" dirty="0" smtClean="0"/>
          </a:p>
          <a:p>
            <a:pPr algn="ctr"/>
            <a:r>
              <a:rPr lang="ru-RU" sz="2400" b="1" dirty="0" smtClean="0">
                <a:effectLst/>
              </a:rPr>
              <a:t>Червень 1957 р.</a:t>
            </a:r>
            <a:r>
              <a:rPr lang="ru-RU" sz="2400" dirty="0" smtClean="0">
                <a:effectLst/>
              </a:rPr>
              <a:t> – </a:t>
            </a:r>
            <a:r>
              <a:rPr lang="ru-RU" sz="2400" dirty="0" err="1" smtClean="0">
                <a:effectLst/>
              </a:rPr>
              <a:t>виступ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групи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колишніх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активних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учасників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сталінської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політики</a:t>
            </a:r>
            <a:r>
              <a:rPr lang="ru-RU" sz="2400" dirty="0" smtClean="0">
                <a:effectLst/>
              </a:rPr>
              <a:t> (</a:t>
            </a:r>
            <a:r>
              <a:rPr lang="ru-RU" sz="2400" dirty="0" err="1" smtClean="0">
                <a:effectLst/>
              </a:rPr>
              <a:t>В.Молотов</a:t>
            </a:r>
            <a:r>
              <a:rPr lang="ru-RU" sz="2400" dirty="0" smtClean="0">
                <a:effectLst/>
              </a:rPr>
              <a:t>, </a:t>
            </a:r>
            <a:r>
              <a:rPr lang="ru-RU" sz="2400" dirty="0" err="1" smtClean="0">
                <a:effectLst/>
              </a:rPr>
              <a:t>Л.Каганович</a:t>
            </a:r>
            <a:r>
              <a:rPr lang="ru-RU" sz="2400" dirty="0" smtClean="0">
                <a:effectLst/>
              </a:rPr>
              <a:t>, </a:t>
            </a:r>
            <a:r>
              <a:rPr lang="ru-RU" sz="2400" dirty="0" err="1" smtClean="0">
                <a:effectLst/>
              </a:rPr>
              <a:t>К.Ворошилов</a:t>
            </a:r>
            <a:r>
              <a:rPr lang="ru-RU" sz="2400" dirty="0" smtClean="0">
                <a:effectLst/>
              </a:rPr>
              <a:t>, </a:t>
            </a:r>
            <a:r>
              <a:rPr lang="ru-RU" sz="2400" dirty="0" err="1" smtClean="0">
                <a:effectLst/>
              </a:rPr>
              <a:t>М.Булганін</a:t>
            </a:r>
            <a:r>
              <a:rPr lang="ru-RU" sz="2400" dirty="0" smtClean="0">
                <a:effectLst/>
              </a:rPr>
              <a:t> та </a:t>
            </a:r>
            <a:r>
              <a:rPr lang="ru-RU" sz="2400" dirty="0" err="1" smtClean="0">
                <a:effectLst/>
              </a:rPr>
              <a:t>ін</a:t>
            </a:r>
            <a:r>
              <a:rPr lang="ru-RU" sz="2400" dirty="0" smtClean="0">
                <a:effectLst/>
              </a:rPr>
              <a:t>.) </a:t>
            </a:r>
            <a:r>
              <a:rPr lang="ru-RU" sz="2400" dirty="0" err="1" smtClean="0">
                <a:effectLst/>
              </a:rPr>
              <a:t>проти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підриву</a:t>
            </a:r>
            <a:r>
              <a:rPr lang="ru-RU" sz="2400" dirty="0" smtClean="0">
                <a:effectLst/>
              </a:rPr>
              <a:t> «</a:t>
            </a:r>
            <a:r>
              <a:rPr lang="ru-RU" sz="2400" dirty="0" err="1" smtClean="0">
                <a:effectLst/>
              </a:rPr>
              <a:t>керівної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ролі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партії</a:t>
            </a:r>
            <a:r>
              <a:rPr lang="ru-RU" sz="2400" dirty="0" smtClean="0">
                <a:effectLst/>
              </a:rPr>
              <a:t>», постановка </a:t>
            </a:r>
            <a:r>
              <a:rPr lang="ru-RU" sz="2400" dirty="0" err="1" smtClean="0">
                <a:effectLst/>
              </a:rPr>
              <a:t>питання</a:t>
            </a:r>
            <a:r>
              <a:rPr lang="ru-RU" sz="2400" dirty="0" smtClean="0">
                <a:effectLst/>
              </a:rPr>
              <a:t> про </a:t>
            </a:r>
            <a:r>
              <a:rPr lang="ru-RU" sz="2400" dirty="0" err="1" smtClean="0">
                <a:effectLst/>
              </a:rPr>
              <a:t>зміщення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М.Хрущова</a:t>
            </a:r>
            <a:r>
              <a:rPr lang="ru-RU" sz="2400" dirty="0" smtClean="0">
                <a:effectLst/>
              </a:rPr>
              <a:t>. Але </a:t>
            </a:r>
            <a:r>
              <a:rPr lang="ru-RU" sz="2400" dirty="0" err="1" smtClean="0">
                <a:effectLst/>
              </a:rPr>
              <a:t>Хрущов</a:t>
            </a:r>
            <a:r>
              <a:rPr lang="ru-RU" sz="2400" dirty="0" smtClean="0">
                <a:effectLst/>
              </a:rPr>
              <a:t> уже </a:t>
            </a:r>
            <a:r>
              <a:rPr lang="ru-RU" sz="2400" dirty="0" err="1" smtClean="0">
                <a:effectLst/>
              </a:rPr>
              <a:t>мав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міцну</a:t>
            </a:r>
            <a:r>
              <a:rPr lang="ru-RU" sz="2400" dirty="0" smtClean="0">
                <a:effectLst/>
              </a:rPr>
              <a:t> «</a:t>
            </a:r>
            <a:r>
              <a:rPr lang="ru-RU" sz="2400" dirty="0" err="1" smtClean="0">
                <a:effectLst/>
              </a:rPr>
              <a:t>групу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підтримки</a:t>
            </a:r>
            <a:r>
              <a:rPr lang="ru-RU" sz="2400" dirty="0" smtClean="0">
                <a:effectLst/>
              </a:rPr>
              <a:t>» </a:t>
            </a:r>
            <a:r>
              <a:rPr lang="ru-RU" sz="2400" dirty="0" err="1" smtClean="0">
                <a:effectLst/>
              </a:rPr>
              <a:t>зі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своїх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ставлеників</a:t>
            </a:r>
            <a:r>
              <a:rPr lang="ru-RU" sz="2400" dirty="0" smtClean="0">
                <a:effectLst/>
              </a:rPr>
              <a:t>.</a:t>
            </a:r>
          </a:p>
          <a:p>
            <a:pPr algn="ctr"/>
            <a:r>
              <a:rPr lang="ru-RU" sz="2400" b="1" dirty="0" err="1" smtClean="0">
                <a:effectLst/>
              </a:rPr>
              <a:t>Березень</a:t>
            </a:r>
            <a:r>
              <a:rPr lang="ru-RU" sz="2400" b="1" dirty="0" smtClean="0">
                <a:effectLst/>
              </a:rPr>
              <a:t> 1958 р.</a:t>
            </a:r>
            <a:r>
              <a:rPr lang="ru-RU" sz="2400" dirty="0" smtClean="0">
                <a:effectLst/>
              </a:rPr>
              <a:t> – </a:t>
            </a:r>
            <a:r>
              <a:rPr lang="ru-RU" sz="2400" dirty="0" err="1" smtClean="0">
                <a:effectLst/>
              </a:rPr>
              <a:t>виключення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противників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десталінізації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зі</a:t>
            </a:r>
            <a:r>
              <a:rPr lang="ru-RU" sz="2400" dirty="0" smtClean="0">
                <a:effectLst/>
              </a:rPr>
              <a:t> складу </a:t>
            </a:r>
            <a:r>
              <a:rPr lang="ru-RU" sz="2400" dirty="0" err="1" smtClean="0">
                <a:effectLst/>
              </a:rPr>
              <a:t>Президії</a:t>
            </a:r>
            <a:r>
              <a:rPr lang="ru-RU" sz="2400" dirty="0" smtClean="0">
                <a:effectLst/>
              </a:rPr>
              <a:t> ЦК, </a:t>
            </a:r>
            <a:r>
              <a:rPr lang="ru-RU" sz="2400" dirty="0" err="1" smtClean="0">
                <a:effectLst/>
              </a:rPr>
              <a:t>звільнення</a:t>
            </a:r>
            <a:r>
              <a:rPr lang="ru-RU" sz="2400" dirty="0" smtClean="0">
                <a:effectLst/>
              </a:rPr>
              <a:t> М. </a:t>
            </a:r>
            <a:r>
              <a:rPr lang="ru-RU" sz="2400" dirty="0" err="1" smtClean="0">
                <a:effectLst/>
              </a:rPr>
              <a:t>Булганіна</a:t>
            </a:r>
            <a:r>
              <a:rPr lang="ru-RU" sz="2400" dirty="0" smtClean="0">
                <a:effectLst/>
              </a:rPr>
              <a:t> з посади </a:t>
            </a:r>
            <a:r>
              <a:rPr lang="ru-RU" sz="2400" dirty="0" err="1" smtClean="0">
                <a:effectLst/>
              </a:rPr>
              <a:t>голови</a:t>
            </a:r>
            <a:r>
              <a:rPr lang="ru-RU" sz="2400" dirty="0" smtClean="0">
                <a:effectLst/>
              </a:rPr>
              <a:t> Ради </a:t>
            </a:r>
            <a:r>
              <a:rPr lang="ru-RU" sz="2400" dirty="0" err="1" smtClean="0">
                <a:effectLst/>
              </a:rPr>
              <a:t>Міністрів</a:t>
            </a:r>
            <a:r>
              <a:rPr lang="ru-RU" sz="2400" dirty="0" smtClean="0">
                <a:effectLst/>
              </a:rPr>
              <a:t> СРСР. </a:t>
            </a:r>
            <a:r>
              <a:rPr lang="ru-RU" sz="2400" dirty="0" err="1" smtClean="0">
                <a:effectLst/>
              </a:rPr>
              <a:t>Цю</a:t>
            </a:r>
            <a:r>
              <a:rPr lang="ru-RU" sz="2400" dirty="0" smtClean="0">
                <a:effectLst/>
              </a:rPr>
              <a:t> посаду </a:t>
            </a:r>
            <a:r>
              <a:rPr lang="ru-RU" sz="2400" b="1" dirty="0" err="1" smtClean="0">
                <a:effectLst/>
              </a:rPr>
              <a:t>обійняв</a:t>
            </a:r>
            <a:r>
              <a:rPr lang="ru-RU" sz="2400" b="1" dirty="0" smtClean="0">
                <a:effectLst/>
              </a:rPr>
              <a:t> М. </a:t>
            </a:r>
            <a:r>
              <a:rPr lang="ru-RU" sz="2400" b="1" dirty="0" err="1" smtClean="0">
                <a:effectLst/>
              </a:rPr>
              <a:t>Хрущов</a:t>
            </a:r>
            <a:r>
              <a:rPr lang="ru-RU" sz="2400" b="1" dirty="0" smtClean="0">
                <a:effectLst/>
              </a:rPr>
              <a:t>, </a:t>
            </a:r>
            <a:r>
              <a:rPr lang="ru-RU" sz="2400" b="1" dirty="0" err="1" smtClean="0">
                <a:effectLst/>
              </a:rPr>
              <a:t>одночасно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залишаючись</a:t>
            </a:r>
            <a:r>
              <a:rPr lang="ru-RU" sz="2400" b="1" dirty="0" smtClean="0">
                <a:effectLst/>
              </a:rPr>
              <a:t> першим секретарем ЦК КПРС. </a:t>
            </a:r>
            <a:r>
              <a:rPr lang="ru-RU" sz="2400" dirty="0" smtClean="0">
                <a:effectLst/>
              </a:rPr>
              <a:t>Таким чином, М. </a:t>
            </a:r>
            <a:r>
              <a:rPr lang="ru-RU" sz="2400" dirty="0" err="1" smtClean="0">
                <a:effectLst/>
              </a:rPr>
              <a:t>Хрущов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зосередив</a:t>
            </a:r>
            <a:r>
              <a:rPr lang="ru-RU" sz="2400" dirty="0" smtClean="0">
                <a:effectLst/>
              </a:rPr>
              <a:t> у </a:t>
            </a:r>
            <a:r>
              <a:rPr lang="ru-RU" sz="2400" dirty="0" err="1" smtClean="0">
                <a:effectLst/>
              </a:rPr>
              <a:t>своїх</a:t>
            </a:r>
            <a:r>
              <a:rPr lang="ru-RU" sz="2400" dirty="0" smtClean="0">
                <a:effectLst/>
              </a:rPr>
              <a:t> руках </a:t>
            </a:r>
            <a:r>
              <a:rPr lang="ru-RU" sz="2400" dirty="0" err="1" smtClean="0">
                <a:effectLst/>
              </a:rPr>
              <a:t>майже</a:t>
            </a:r>
            <a:r>
              <a:rPr lang="ru-RU" sz="2400" dirty="0" smtClean="0">
                <a:effectLst/>
              </a:rPr>
              <a:t> всю </a:t>
            </a:r>
            <a:r>
              <a:rPr lang="ru-RU" sz="2400" dirty="0" err="1" smtClean="0">
                <a:effectLst/>
              </a:rPr>
              <a:t>владу</a:t>
            </a:r>
            <a:r>
              <a:rPr lang="ru-RU" sz="2400" dirty="0" smtClean="0">
                <a:effectLst/>
              </a:rPr>
              <a:t> в </a:t>
            </a:r>
            <a:r>
              <a:rPr lang="ru-RU" sz="2400" dirty="0" err="1" smtClean="0">
                <a:effectLst/>
              </a:rPr>
              <a:t>державі</a:t>
            </a:r>
            <a:r>
              <a:rPr lang="ru-RU" sz="2400" dirty="0" smtClean="0">
                <a:effectLst/>
              </a:rPr>
              <a:t>.</a:t>
            </a:r>
          </a:p>
          <a:p>
            <a:pPr algn="ctr"/>
            <a:r>
              <a:rPr lang="ru-RU" sz="2400" dirty="0" err="1" smtClean="0"/>
              <a:t>Опір</a:t>
            </a:r>
            <a:r>
              <a:rPr lang="ru-RU" sz="2400" dirty="0" smtClean="0"/>
              <a:t> </a:t>
            </a:r>
            <a:r>
              <a:rPr lang="ru-RU" sz="2400" dirty="0" err="1" smtClean="0"/>
              <a:t>десталінізації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подоланий</a:t>
            </a:r>
            <a:r>
              <a:rPr lang="ru-RU" sz="2400" dirty="0" smtClean="0"/>
              <a:t>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54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173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/>
              </a:rPr>
              <a:t>1. </a:t>
            </a:r>
            <a:r>
              <a:rPr lang="ru-RU" sz="2000" b="1" dirty="0" err="1" smtClean="0">
                <a:effectLst/>
              </a:rPr>
              <a:t>Прискорення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політичної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реабілітації</a:t>
            </a:r>
            <a:r>
              <a:rPr lang="ru-RU" sz="2000" b="1" dirty="0" smtClean="0">
                <a:effectLst/>
              </a:rPr>
              <a:t> (на </a:t>
            </a:r>
            <a:r>
              <a:rPr lang="ru-RU" sz="2000" b="1" dirty="0" err="1" smtClean="0">
                <a:effectLst/>
              </a:rPr>
              <a:t>кінець</a:t>
            </a:r>
            <a:r>
              <a:rPr lang="ru-RU" sz="2000" b="1" dirty="0" smtClean="0">
                <a:effectLst/>
              </a:rPr>
              <a:t> 50-х </a:t>
            </a:r>
            <a:r>
              <a:rPr lang="ru-RU" sz="2000" b="1" dirty="0" err="1" smtClean="0">
                <a:effectLst/>
              </a:rPr>
              <a:t>років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переглянуто</a:t>
            </a:r>
            <a:r>
              <a:rPr lang="ru-RU" sz="2000" b="1" dirty="0" smtClean="0">
                <a:effectLst/>
              </a:rPr>
              <a:t> 5,5 млн справ, за </a:t>
            </a:r>
            <a:r>
              <a:rPr lang="ru-RU" sz="2000" b="1" dirty="0" err="1" smtClean="0">
                <a:effectLst/>
              </a:rPr>
              <a:t>якими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реабілітовано</a:t>
            </a:r>
            <a:r>
              <a:rPr lang="ru-RU" sz="2000" b="1" dirty="0" smtClean="0">
                <a:effectLst/>
              </a:rPr>
              <a:t> 3,5 млн </a:t>
            </a:r>
            <a:r>
              <a:rPr lang="ru-RU" sz="2000" b="1" dirty="0" err="1" smtClean="0">
                <a:effectLst/>
              </a:rPr>
              <a:t>чол</a:t>
            </a:r>
            <a:r>
              <a:rPr lang="ru-RU" sz="2000" b="1" dirty="0" smtClean="0">
                <a:effectLst/>
              </a:rPr>
              <a:t>., </a:t>
            </a:r>
            <a:r>
              <a:rPr lang="ru-RU" sz="2000" b="1" dirty="0" err="1" smtClean="0">
                <a:effectLst/>
              </a:rPr>
              <a:t>серед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реабілітованих</a:t>
            </a:r>
            <a:r>
              <a:rPr lang="ru-RU" sz="2000" b="1" dirty="0" smtClean="0">
                <a:effectLst/>
              </a:rPr>
              <a:t> – Л. </a:t>
            </a:r>
            <a:r>
              <a:rPr lang="ru-RU" sz="2000" b="1" dirty="0" err="1" smtClean="0">
                <a:effectLst/>
              </a:rPr>
              <a:t>Курбас</a:t>
            </a:r>
            <a:r>
              <a:rPr lang="ru-RU" sz="2000" b="1" dirty="0" smtClean="0">
                <a:effectLst/>
              </a:rPr>
              <a:t>, М. </a:t>
            </a:r>
            <a:r>
              <a:rPr lang="ru-RU" sz="2000" b="1" dirty="0" err="1" smtClean="0">
                <a:effectLst/>
              </a:rPr>
              <a:t>Куліш</a:t>
            </a:r>
            <a:r>
              <a:rPr lang="ru-RU" sz="2000" b="1" dirty="0" smtClean="0">
                <a:effectLst/>
              </a:rPr>
              <a:t>, В. </a:t>
            </a:r>
            <a:r>
              <a:rPr lang="ru-RU" sz="2000" b="1" dirty="0" err="1" smtClean="0">
                <a:effectLst/>
              </a:rPr>
              <a:t>Чубар</a:t>
            </a:r>
            <a:r>
              <a:rPr lang="ru-RU" sz="2000" b="1" dirty="0" smtClean="0">
                <a:effectLst/>
              </a:rPr>
              <a:t>, С. </a:t>
            </a:r>
            <a:r>
              <a:rPr lang="ru-RU" sz="2000" b="1" dirty="0" err="1" smtClean="0">
                <a:effectLst/>
              </a:rPr>
              <a:t>Косіор</a:t>
            </a:r>
            <a:r>
              <a:rPr lang="ru-RU" sz="2000" b="1" dirty="0" smtClean="0">
                <a:effectLst/>
              </a:rPr>
              <a:t> та </a:t>
            </a:r>
            <a:r>
              <a:rPr lang="ru-RU" sz="2000" b="1" dirty="0" err="1" smtClean="0">
                <a:effectLst/>
              </a:rPr>
              <a:t>ін</a:t>
            </a:r>
            <a:r>
              <a:rPr lang="ru-RU" sz="2000" b="1" dirty="0" smtClean="0">
                <a:effectLst/>
              </a:rPr>
              <a:t>.);</a:t>
            </a:r>
          </a:p>
          <a:p>
            <a:r>
              <a:rPr lang="ru-RU" sz="2000" b="1" i="1" dirty="0" smtClean="0"/>
              <a:t>Не </a:t>
            </a:r>
            <a:r>
              <a:rPr lang="ru-RU" sz="2000" b="1" i="1" dirty="0" err="1" smtClean="0"/>
              <a:t>підлягали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реабілітації</a:t>
            </a:r>
            <a:r>
              <a:rPr lang="ru-RU" sz="2000" b="1" i="1" dirty="0" smtClean="0"/>
              <a:t> особи, </a:t>
            </a:r>
            <a:r>
              <a:rPr lang="ru-RU" sz="2000" b="1" i="1" dirty="0" err="1" smtClean="0"/>
              <a:t>звинувачені</a:t>
            </a:r>
            <a:r>
              <a:rPr lang="ru-RU" sz="2000" b="1" i="1" dirty="0" smtClean="0"/>
              <a:t> в «буржуазному </a:t>
            </a:r>
            <a:r>
              <a:rPr lang="ru-RU" sz="2000" b="1" i="1" dirty="0" err="1" smtClean="0"/>
              <a:t>націоналізмі</a:t>
            </a:r>
            <a:r>
              <a:rPr lang="ru-RU" sz="2000" b="1" i="1" dirty="0" smtClean="0"/>
              <a:t>».</a:t>
            </a:r>
            <a:endParaRPr lang="ru-RU" sz="2000" b="1" dirty="0" smtClean="0"/>
          </a:p>
          <a:p>
            <a:r>
              <a:rPr lang="ru-RU" sz="2000" b="1" dirty="0" smtClean="0"/>
              <a:t>2. Курс </a:t>
            </a:r>
            <a:r>
              <a:rPr lang="en-US" sz="2000" b="1" dirty="0" smtClean="0"/>
              <a:t>XXII </a:t>
            </a:r>
            <a:r>
              <a:rPr lang="ru-RU" sz="2000" b="1" dirty="0" err="1" smtClean="0"/>
              <a:t>з’їзду</a:t>
            </a:r>
            <a:r>
              <a:rPr lang="ru-RU" sz="2000" b="1" dirty="0" smtClean="0"/>
              <a:t> КПРС (</a:t>
            </a:r>
            <a:r>
              <a:rPr lang="ru-RU" sz="2000" b="1" dirty="0" err="1" smtClean="0"/>
              <a:t>жовтень</a:t>
            </a:r>
            <a:r>
              <a:rPr lang="ru-RU" sz="2000" b="1" dirty="0" smtClean="0"/>
              <a:t> 1961 р.) на </a:t>
            </a:r>
            <a:r>
              <a:rPr lang="ru-RU" sz="2000" b="1" dirty="0" err="1" smtClean="0"/>
              <a:t>поглиблення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десталінізації</a:t>
            </a:r>
            <a:r>
              <a:rPr lang="ru-RU" sz="2000" b="1" dirty="0" smtClean="0"/>
              <a:t>:</a:t>
            </a:r>
          </a:p>
          <a:p>
            <a:r>
              <a:rPr lang="ru-RU" sz="2000" b="1" dirty="0" smtClean="0">
                <a:effectLst/>
              </a:rPr>
              <a:t>- </a:t>
            </a:r>
            <a:r>
              <a:rPr lang="ru-RU" sz="2000" b="1" dirty="0" err="1" smtClean="0">
                <a:effectLst/>
              </a:rPr>
              <a:t>звинувачення</a:t>
            </a:r>
            <a:r>
              <a:rPr lang="ru-RU" sz="2000" b="1" dirty="0" smtClean="0">
                <a:effectLst/>
              </a:rPr>
              <a:t> у </a:t>
            </a:r>
            <a:r>
              <a:rPr lang="ru-RU" sz="2000" b="1" dirty="0" err="1" smtClean="0">
                <a:effectLst/>
              </a:rPr>
              <a:t>масових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репресіях</a:t>
            </a:r>
            <a:r>
              <a:rPr lang="ru-RU" sz="2000" b="1" dirty="0" smtClean="0">
                <a:effectLst/>
              </a:rPr>
              <a:t> не </a:t>
            </a:r>
            <a:r>
              <a:rPr lang="ru-RU" sz="2000" b="1" dirty="0" err="1" smtClean="0">
                <a:effectLst/>
              </a:rPr>
              <a:t>тільки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Сталіна</a:t>
            </a:r>
            <a:r>
              <a:rPr lang="ru-RU" sz="2000" b="1" dirty="0" smtClean="0">
                <a:effectLst/>
              </a:rPr>
              <a:t>, але й людей </a:t>
            </a:r>
            <a:r>
              <a:rPr lang="ru-RU" sz="2000" b="1" dirty="0" err="1" smtClean="0">
                <a:effectLst/>
              </a:rPr>
              <a:t>із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його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найближчого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оточення</a:t>
            </a:r>
            <a:r>
              <a:rPr lang="ru-RU" sz="2000" b="1" dirty="0" smtClean="0">
                <a:effectLst/>
              </a:rPr>
              <a:t> (</a:t>
            </a:r>
            <a:r>
              <a:rPr lang="ru-RU" sz="2000" b="1" dirty="0" err="1" smtClean="0">
                <a:effectLst/>
              </a:rPr>
              <a:t>зокрема</a:t>
            </a:r>
            <a:r>
              <a:rPr lang="ru-RU" sz="2000" b="1" dirty="0" smtClean="0">
                <a:effectLst/>
              </a:rPr>
              <a:t> В. Молотова, Л. Кагановича, Г. Маленкова та </a:t>
            </a:r>
            <a:r>
              <a:rPr lang="ru-RU" sz="2000" b="1" dirty="0" err="1" smtClean="0">
                <a:effectLst/>
              </a:rPr>
              <a:t>ін</a:t>
            </a:r>
            <a:r>
              <a:rPr lang="ru-RU" sz="2000" b="1" dirty="0" smtClean="0">
                <a:effectLst/>
              </a:rPr>
              <a:t>.);</a:t>
            </a:r>
          </a:p>
          <a:p>
            <a:r>
              <a:rPr lang="ru-RU" sz="2000" b="1" dirty="0" smtClean="0">
                <a:effectLst/>
              </a:rPr>
              <a:t>- </a:t>
            </a:r>
            <a:r>
              <a:rPr lang="ru-RU" sz="2000" b="1" dirty="0" err="1" smtClean="0">
                <a:effectLst/>
              </a:rPr>
              <a:t>рішення</a:t>
            </a:r>
            <a:r>
              <a:rPr lang="ru-RU" sz="2000" b="1" dirty="0" smtClean="0">
                <a:effectLst/>
              </a:rPr>
              <a:t> про </a:t>
            </a:r>
            <a:r>
              <a:rPr lang="ru-RU" sz="2000" b="1" dirty="0" err="1" smtClean="0">
                <a:effectLst/>
              </a:rPr>
              <a:t>винесення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тіла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Сталіна</a:t>
            </a:r>
            <a:r>
              <a:rPr lang="ru-RU" sz="2000" b="1" dirty="0" smtClean="0">
                <a:effectLst/>
              </a:rPr>
              <a:t> з мавзолею на </a:t>
            </a:r>
            <a:r>
              <a:rPr lang="ru-RU" sz="2000" b="1" dirty="0" err="1" smtClean="0">
                <a:effectLst/>
              </a:rPr>
              <a:t>Красній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площі</a:t>
            </a:r>
            <a:r>
              <a:rPr lang="ru-RU" sz="2000" b="1" dirty="0" smtClean="0">
                <a:effectLst/>
              </a:rPr>
              <a:t>, </a:t>
            </a:r>
            <a:r>
              <a:rPr lang="ru-RU" sz="2000" b="1" dirty="0" err="1" smtClean="0">
                <a:effectLst/>
              </a:rPr>
              <a:t>зруйнування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численних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пам’ятників</a:t>
            </a:r>
            <a:r>
              <a:rPr lang="ru-RU" sz="2000" b="1" dirty="0" smtClean="0">
                <a:effectLst/>
              </a:rPr>
              <a:t>, </a:t>
            </a:r>
            <a:r>
              <a:rPr lang="ru-RU" sz="2000" b="1" dirty="0" err="1" smtClean="0">
                <a:effectLst/>
              </a:rPr>
              <a:t>перейменування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всіх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міст</a:t>
            </a:r>
            <a:r>
              <a:rPr lang="ru-RU" sz="2000" b="1" dirty="0" smtClean="0">
                <a:effectLst/>
              </a:rPr>
              <a:t>, </a:t>
            </a:r>
            <a:r>
              <a:rPr lang="ru-RU" sz="2000" b="1" dirty="0" err="1" smtClean="0">
                <a:effectLst/>
              </a:rPr>
              <a:t>колгоспів</a:t>
            </a:r>
            <a:r>
              <a:rPr lang="ru-RU" sz="2000" b="1" dirty="0" smtClean="0">
                <a:effectLst/>
              </a:rPr>
              <a:t>, </a:t>
            </a:r>
            <a:r>
              <a:rPr lang="ru-RU" sz="2000" b="1" dirty="0" err="1" smtClean="0">
                <a:effectLst/>
              </a:rPr>
              <a:t>вулиць</a:t>
            </a:r>
            <a:r>
              <a:rPr lang="ru-RU" sz="2000" b="1" dirty="0" smtClean="0">
                <a:effectLst/>
              </a:rPr>
              <a:t>, </a:t>
            </a:r>
            <a:r>
              <a:rPr lang="ru-RU" sz="2000" b="1" dirty="0" err="1" smtClean="0">
                <a:effectLst/>
              </a:rPr>
              <a:t>установ</a:t>
            </a:r>
            <a:r>
              <a:rPr lang="ru-RU" sz="2000" b="1" dirty="0" smtClean="0">
                <a:effectLst/>
              </a:rPr>
              <a:t>, </a:t>
            </a:r>
            <a:r>
              <a:rPr lang="ru-RU" sz="2000" b="1" dirty="0" err="1" smtClean="0">
                <a:effectLst/>
              </a:rPr>
              <a:t>названих</a:t>
            </a:r>
            <a:r>
              <a:rPr lang="ru-RU" sz="2000" b="1" dirty="0" smtClean="0">
                <a:effectLst/>
              </a:rPr>
              <a:t> на честь вождя, </a:t>
            </a:r>
            <a:r>
              <a:rPr lang="ru-RU" sz="2000" b="1" dirty="0" err="1" smtClean="0">
                <a:effectLst/>
              </a:rPr>
              <a:t>вилучення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його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творів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із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бібліотек</a:t>
            </a:r>
            <a:r>
              <a:rPr lang="ru-RU" sz="2000" b="1" dirty="0" smtClean="0">
                <a:effectLst/>
              </a:rPr>
              <a:t>;</a:t>
            </a:r>
          </a:p>
          <a:p>
            <a:r>
              <a:rPr lang="ru-RU" sz="2000" b="1" dirty="0" smtClean="0">
                <a:effectLst/>
              </a:rPr>
              <a:t>- </a:t>
            </a:r>
            <a:r>
              <a:rPr lang="ru-RU" sz="2000" b="1" dirty="0" err="1" smtClean="0">
                <a:effectLst/>
              </a:rPr>
              <a:t>лібералізація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партійного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життя</a:t>
            </a:r>
            <a:r>
              <a:rPr lang="ru-RU" sz="2000" b="1" dirty="0" smtClean="0">
                <a:effectLst/>
              </a:rPr>
              <a:t>: курс на </a:t>
            </a:r>
            <a:r>
              <a:rPr lang="ru-RU" sz="2000" b="1" dirty="0" err="1" smtClean="0">
                <a:effectLst/>
              </a:rPr>
              <a:t>переростання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диктатури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пролетаріату</a:t>
            </a:r>
            <a:r>
              <a:rPr lang="ru-RU" sz="2000" b="1" dirty="0" smtClean="0">
                <a:effectLst/>
              </a:rPr>
              <a:t> в </a:t>
            </a:r>
            <a:r>
              <a:rPr lang="ru-RU" sz="2000" b="1" dirty="0" err="1" smtClean="0">
                <a:effectLst/>
              </a:rPr>
              <a:t>загальнонародну</a:t>
            </a:r>
            <a:r>
              <a:rPr lang="ru-RU" sz="2000" b="1" dirty="0" smtClean="0">
                <a:effectLst/>
              </a:rPr>
              <a:t> державу; </a:t>
            </a:r>
            <a:r>
              <a:rPr lang="ru-RU" sz="2000" b="1" dirty="0" err="1" smtClean="0">
                <a:effectLst/>
              </a:rPr>
              <a:t>регулярне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оновлення</a:t>
            </a:r>
            <a:r>
              <a:rPr lang="ru-RU" sz="2000" b="1" dirty="0" smtClean="0">
                <a:effectLst/>
              </a:rPr>
              <a:t> на </a:t>
            </a:r>
            <a:r>
              <a:rPr lang="ru-RU" sz="2000" b="1" dirty="0" err="1" smtClean="0">
                <a:effectLst/>
              </a:rPr>
              <a:t>чверть</a:t>
            </a:r>
            <a:r>
              <a:rPr lang="ru-RU" sz="2000" b="1" dirty="0" smtClean="0">
                <a:effectLst/>
              </a:rPr>
              <a:t> складу </a:t>
            </a:r>
            <a:r>
              <a:rPr lang="ru-RU" sz="2000" b="1" dirty="0" err="1" smtClean="0">
                <a:effectLst/>
              </a:rPr>
              <a:t>керівних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органів</a:t>
            </a:r>
            <a:r>
              <a:rPr lang="ru-RU" sz="2000" b="1" dirty="0" smtClean="0">
                <a:effectLst/>
              </a:rPr>
              <a:t> КПРС, </a:t>
            </a:r>
            <a:r>
              <a:rPr lang="ru-RU" sz="2000" b="1" dirty="0" err="1" smtClean="0">
                <a:effectLst/>
              </a:rPr>
              <a:t>перебування</a:t>
            </a:r>
            <a:r>
              <a:rPr lang="ru-RU" sz="2000" b="1" dirty="0" smtClean="0">
                <a:effectLst/>
              </a:rPr>
              <a:t> на </a:t>
            </a:r>
            <a:r>
              <a:rPr lang="ru-RU" sz="2000" b="1" dirty="0" err="1" smtClean="0">
                <a:effectLst/>
              </a:rPr>
              <a:t>найвищих</a:t>
            </a:r>
            <a:r>
              <a:rPr lang="ru-RU" sz="2000" b="1" dirty="0" smtClean="0">
                <a:effectLst/>
              </a:rPr>
              <a:t> посадах не </a:t>
            </a:r>
            <a:r>
              <a:rPr lang="ru-RU" sz="2000" b="1" dirty="0" err="1" smtClean="0">
                <a:effectLst/>
              </a:rPr>
              <a:t>більше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трьох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строків</a:t>
            </a:r>
            <a:r>
              <a:rPr lang="ru-RU" sz="2000" b="1" dirty="0" smtClean="0">
                <a:effectLst/>
              </a:rPr>
              <a:t>.</a:t>
            </a:r>
          </a:p>
          <a:p>
            <a:r>
              <a:rPr lang="ru-RU" sz="2000" b="1" u="sng" dirty="0" err="1" smtClean="0"/>
              <a:t>Лібералізація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пом’якшення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політичного</a:t>
            </a:r>
            <a:r>
              <a:rPr lang="ru-RU" sz="2000" b="1" dirty="0" smtClean="0"/>
              <a:t> режиму, </a:t>
            </a:r>
            <a:r>
              <a:rPr lang="ru-RU" sz="2000" b="1" dirty="0" err="1" smtClean="0"/>
              <a:t>вільнодумство</a:t>
            </a:r>
            <a:r>
              <a:rPr lang="ru-RU" sz="2000" b="1" dirty="0" smtClean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88640"/>
            <a:ext cx="418306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/>
              <a:t>ПОГЛИБЛЕННЯ ПРОЦЕСУ ДЕСТАЛІНІЗАЦІЇ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030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96752"/>
            <a:ext cx="6534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/>
              </a:rPr>
              <a:t>3. </a:t>
            </a:r>
            <a:r>
              <a:rPr lang="ru-RU" sz="2400" b="1" dirty="0" err="1" smtClean="0">
                <a:effectLst/>
              </a:rPr>
              <a:t>Розширення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повноважень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республіканських</a:t>
            </a:r>
            <a:r>
              <a:rPr lang="ru-RU" sz="2400" b="1" dirty="0" smtClean="0">
                <a:effectLst/>
              </a:rPr>
              <a:t> рад (</a:t>
            </a:r>
            <a:r>
              <a:rPr lang="ru-RU" sz="2400" b="1" dirty="0" err="1" smtClean="0">
                <a:effectLst/>
              </a:rPr>
              <a:t>зокрема</a:t>
            </a:r>
            <a:r>
              <a:rPr lang="ru-RU" sz="2400" b="1" dirty="0" smtClean="0">
                <a:effectLst/>
              </a:rPr>
              <a:t>, </a:t>
            </a:r>
            <a:r>
              <a:rPr lang="ru-RU" sz="2400" b="1" dirty="0" err="1" smtClean="0">
                <a:effectLst/>
              </a:rPr>
              <a:t>Верховна</a:t>
            </a:r>
            <a:r>
              <a:rPr lang="ru-RU" sz="2400" b="1" dirty="0" smtClean="0">
                <a:effectLst/>
              </a:rPr>
              <a:t> Рада УРСР </a:t>
            </a:r>
            <a:r>
              <a:rPr lang="ru-RU" sz="2400" b="1" dirty="0" err="1" smtClean="0">
                <a:effectLst/>
              </a:rPr>
              <a:t>ухвалила</a:t>
            </a:r>
            <a:r>
              <a:rPr lang="ru-RU" sz="2400" b="1" dirty="0" smtClean="0">
                <a:effectLst/>
              </a:rPr>
              <a:t> низку </a:t>
            </a:r>
            <a:r>
              <a:rPr lang="ru-RU" sz="2400" b="1" dirty="0" err="1" smtClean="0">
                <a:effectLst/>
              </a:rPr>
              <a:t>законів</a:t>
            </a:r>
            <a:r>
              <a:rPr lang="ru-RU" sz="2400" b="1" dirty="0" smtClean="0">
                <a:effectLst/>
              </a:rPr>
              <a:t> про </a:t>
            </a:r>
            <a:r>
              <a:rPr lang="ru-RU" sz="2400" b="1" dirty="0" err="1" smtClean="0">
                <a:effectLst/>
              </a:rPr>
              <a:t>бюджетні</a:t>
            </a:r>
            <a:r>
              <a:rPr lang="ru-RU" sz="2400" b="1" dirty="0" smtClean="0">
                <a:effectLst/>
              </a:rPr>
              <a:t> права УРСР і </a:t>
            </a:r>
            <a:r>
              <a:rPr lang="ru-RU" sz="2400" b="1" dirty="0" err="1" smtClean="0">
                <a:effectLst/>
              </a:rPr>
              <a:t>місцевих</a:t>
            </a:r>
            <a:r>
              <a:rPr lang="ru-RU" sz="2400" b="1" dirty="0" smtClean="0">
                <a:effectLst/>
              </a:rPr>
              <a:t> рад, </a:t>
            </a:r>
            <a:r>
              <a:rPr lang="ru-RU" sz="2400" b="1" dirty="0" err="1" smtClean="0">
                <a:effectLst/>
              </a:rPr>
              <a:t>судоустрій</a:t>
            </a:r>
            <a:r>
              <a:rPr lang="ru-RU" sz="2400" b="1" dirty="0" smtClean="0">
                <a:effectLst/>
              </a:rPr>
              <a:t>, </a:t>
            </a:r>
            <a:r>
              <a:rPr lang="ru-RU" sz="2400" b="1" dirty="0" err="1" smtClean="0">
                <a:effectLst/>
              </a:rPr>
              <a:t>цивільний</a:t>
            </a:r>
            <a:r>
              <a:rPr lang="ru-RU" sz="2400" b="1" dirty="0" smtClean="0">
                <a:effectLst/>
              </a:rPr>
              <a:t>, </a:t>
            </a:r>
            <a:r>
              <a:rPr lang="ru-RU" sz="2400" b="1" dirty="0" err="1" smtClean="0">
                <a:effectLst/>
              </a:rPr>
              <a:t>кримінальний</a:t>
            </a:r>
            <a:r>
              <a:rPr lang="ru-RU" sz="2400" b="1" dirty="0" smtClean="0">
                <a:effectLst/>
              </a:rPr>
              <a:t> та </a:t>
            </a:r>
            <a:r>
              <a:rPr lang="ru-RU" sz="2400" b="1" dirty="0" err="1" smtClean="0">
                <a:effectLst/>
              </a:rPr>
              <a:t>процесуальний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кодекси</a:t>
            </a:r>
            <a:r>
              <a:rPr lang="ru-RU" sz="2400" b="1" dirty="0" smtClean="0">
                <a:effectLst/>
              </a:rPr>
              <a:t> і т. </a:t>
            </a:r>
            <a:r>
              <a:rPr lang="ru-RU" sz="2400" b="1" dirty="0" err="1" smtClean="0">
                <a:effectLst/>
              </a:rPr>
              <a:t>ін</a:t>
            </a:r>
            <a:r>
              <a:rPr lang="ru-RU" sz="2400" b="1" dirty="0" smtClean="0">
                <a:effectLst/>
              </a:rPr>
              <a:t>.).</a:t>
            </a:r>
          </a:p>
          <a:p>
            <a:r>
              <a:rPr lang="ru-RU" sz="2400" b="1" dirty="0" smtClean="0">
                <a:effectLst/>
              </a:rPr>
              <a:t>4. </a:t>
            </a:r>
            <a:r>
              <a:rPr lang="ru-RU" sz="2400" b="1" dirty="0" err="1" smtClean="0">
                <a:effectLst/>
              </a:rPr>
              <a:t>Уведення</a:t>
            </a:r>
            <a:r>
              <a:rPr lang="ru-RU" sz="2400" b="1" dirty="0" smtClean="0">
                <a:effectLst/>
              </a:rPr>
              <a:t> в практику всенародного </a:t>
            </a:r>
            <a:r>
              <a:rPr lang="ru-RU" sz="2400" b="1" dirty="0" err="1" smtClean="0">
                <a:effectLst/>
              </a:rPr>
              <a:t>обговорення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проектів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законів</a:t>
            </a:r>
            <a:r>
              <a:rPr lang="ru-RU" sz="2400" b="1" dirty="0" smtClean="0">
                <a:effectLst/>
              </a:rPr>
              <a:t> та </a:t>
            </a:r>
            <a:r>
              <a:rPr lang="ru-RU" sz="2400" b="1" dirty="0" err="1" smtClean="0">
                <a:effectLst/>
              </a:rPr>
              <a:t>інших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важливих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питань</a:t>
            </a:r>
            <a:r>
              <a:rPr lang="ru-RU" sz="2400" b="1" dirty="0" smtClean="0">
                <a:effectLst/>
              </a:rPr>
              <a:t>.</a:t>
            </a:r>
          </a:p>
          <a:p>
            <a:r>
              <a:rPr lang="ru-RU" sz="2400" b="1" dirty="0" smtClean="0"/>
              <a:t>5. </a:t>
            </a:r>
            <a:r>
              <a:rPr lang="ru-RU" sz="2400" b="1" dirty="0" err="1" smtClean="0"/>
              <a:t>Розширення</a:t>
            </a:r>
            <a:r>
              <a:rPr lang="ru-RU" sz="2400" b="1" dirty="0" smtClean="0"/>
              <a:t> прав </a:t>
            </a:r>
            <a:r>
              <a:rPr lang="ru-RU" sz="2400" b="1" dirty="0" err="1" smtClean="0"/>
              <a:t>профспілок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989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91</TotalTime>
  <Words>1304</Words>
  <Application>Microsoft Office PowerPoint</Application>
  <PresentationFormat>Экран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Тема1</vt:lpstr>
      <vt:lpstr>Кутюр</vt:lpstr>
      <vt:lpstr>Україна в умовах десталінізації. “Відлига”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в умовах десталінізації. “Відлига”</dc:title>
  <dc:creator>Пользователь Windows</dc:creator>
  <cp:lastModifiedBy>Пользователь Windows</cp:lastModifiedBy>
  <cp:revision>4</cp:revision>
  <dcterms:created xsi:type="dcterms:W3CDTF">2015-02-22T14:56:30Z</dcterms:created>
  <dcterms:modified xsi:type="dcterms:W3CDTF">2015-02-22T16:27:38Z</dcterms:modified>
</cp:coreProperties>
</file>